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3"/>
    <p:sldMasterId id="2147483668" r:id="rId4"/>
    <p:sldMasterId id="2147484423" r:id="rId5"/>
    <p:sldMasterId id="2147484435" r:id="rId6"/>
    <p:sldMasterId id="2147484491" r:id="rId7"/>
    <p:sldMasterId id="2147484497" r:id="rId8"/>
    <p:sldMasterId id="2147484499" r:id="rId9"/>
  </p:sldMasterIdLst>
  <p:notesMasterIdLst>
    <p:notesMasterId r:id="rId44"/>
  </p:notesMasterIdLst>
  <p:handoutMasterIdLst>
    <p:handoutMasterId r:id="rId45"/>
  </p:handoutMasterIdLst>
  <p:sldIdLst>
    <p:sldId id="259" r:id="rId10"/>
    <p:sldId id="260" r:id="rId11"/>
    <p:sldId id="263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310" r:id="rId23"/>
    <p:sldId id="311" r:id="rId24"/>
    <p:sldId id="312" r:id="rId25"/>
    <p:sldId id="313" r:id="rId26"/>
    <p:sldId id="314" r:id="rId27"/>
    <p:sldId id="315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285" r:id="rId42"/>
    <p:sldId id="286" r:id="rId4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6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6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6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6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ヒラギノ角ゴ Pro W3" pitchFamily="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ヒラギノ角ゴ Pro W3" pitchFamily="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8C9"/>
    <a:srgbClr val="D132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220D15-72E4-4C3F-811B-9A14F8AD0C6B}" v="65" dt="2018-07-11T17:47:58.8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6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k, Adele" userId="S::adele.clark@crs.org::cb302882-fc54-4eb8-a090-62efc4d6cc36" providerId="AD" clId="Web-{19220D15-72E4-4C3F-811B-9A14F8AD0C6B}"/>
    <pc:docChg chg="modSld">
      <pc:chgData name="Clark, Adele" userId="S::adele.clark@crs.org::cb302882-fc54-4eb8-a090-62efc4d6cc36" providerId="AD" clId="Web-{19220D15-72E4-4C3F-811B-9A14F8AD0C6B}" dt="2018-07-11T17:47:58.881" v="41" actId="20577"/>
      <pc:docMkLst>
        <pc:docMk/>
      </pc:docMkLst>
      <pc:sldChg chg="addSp delSp modSp">
        <pc:chgData name="Clark, Adele" userId="S::adele.clark@crs.org::cb302882-fc54-4eb8-a090-62efc4d6cc36" providerId="AD" clId="Web-{19220D15-72E4-4C3F-811B-9A14F8AD0C6B}" dt="2018-07-11T17:47:57.991" v="39" actId="20577"/>
        <pc:sldMkLst>
          <pc:docMk/>
          <pc:sldMk cId="0" sldId="285"/>
        </pc:sldMkLst>
        <pc:spChg chg="add del mod">
          <ac:chgData name="Clark, Adele" userId="S::adele.clark@crs.org::cb302882-fc54-4eb8-a090-62efc4d6cc36" providerId="AD" clId="Web-{19220D15-72E4-4C3F-811B-9A14F8AD0C6B}" dt="2018-07-11T17:47:35.115" v="34"/>
          <ac:spMkLst>
            <pc:docMk/>
            <pc:sldMk cId="0" sldId="285"/>
            <ac:spMk id="2" creationId="{2A9589B2-39A1-44BE-BF66-8F8E119F3165}"/>
          </ac:spMkLst>
        </pc:spChg>
        <pc:spChg chg="add del">
          <ac:chgData name="Clark, Adele" userId="S::adele.clark@crs.org::cb302882-fc54-4eb8-a090-62efc4d6cc36" providerId="AD" clId="Web-{19220D15-72E4-4C3F-811B-9A14F8AD0C6B}" dt="2018-07-11T17:47:32.006" v="30"/>
          <ac:spMkLst>
            <pc:docMk/>
            <pc:sldMk cId="0" sldId="285"/>
            <ac:spMk id="3" creationId="{0A69A76E-8D97-4753-9B90-279C6C949668}"/>
          </ac:spMkLst>
        </pc:spChg>
        <pc:spChg chg="add mod">
          <ac:chgData name="Clark, Adele" userId="S::adele.clark@crs.org::cb302882-fc54-4eb8-a090-62efc4d6cc36" providerId="AD" clId="Web-{19220D15-72E4-4C3F-811B-9A14F8AD0C6B}" dt="2018-07-11T17:47:57.991" v="39" actId="20577"/>
          <ac:spMkLst>
            <pc:docMk/>
            <pc:sldMk cId="0" sldId="285"/>
            <ac:spMk id="4" creationId="{24C79F41-B9D5-4F68-BA48-A13E9C98ACC2}"/>
          </ac:spMkLst>
        </pc:spChg>
        <pc:spChg chg="mod">
          <ac:chgData name="Clark, Adele" userId="S::adele.clark@crs.org::cb302882-fc54-4eb8-a090-62efc4d6cc36" providerId="AD" clId="Web-{19220D15-72E4-4C3F-811B-9A14F8AD0C6B}" dt="2018-07-11T17:46:59.193" v="23" actId="20577"/>
          <ac:spMkLst>
            <pc:docMk/>
            <pc:sldMk cId="0" sldId="285"/>
            <ac:spMk id="69636" creationId="{44206CDF-9647-47B6-87F4-E974BA5FD9B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4792D4-9DE5-AA42-984F-D96D7AFA3411}" type="doc">
      <dgm:prSet loTypeId="urn:microsoft.com/office/officeart/2005/8/layout/matrix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9F9A16-7493-7D4E-829D-5CF5BA2D1BA1}">
      <dgm:prSet phldrT="[Text]"/>
      <dgm:spPr/>
      <dgm:t>
        <a:bodyPr/>
        <a:lstStyle/>
        <a:p>
          <a:r>
            <a:rPr lang="en-US" b="1">
              <a:solidFill>
                <a:srgbClr val="555555"/>
              </a:solidFill>
            </a:rPr>
            <a:t>Pediatric Development Clinic:</a:t>
          </a:r>
        </a:p>
        <a:p>
          <a:r>
            <a:rPr lang="en-US">
              <a:solidFill>
                <a:srgbClr val="555555"/>
              </a:solidFill>
            </a:rPr>
            <a:t>Supporting Early Childhood Development for At-Risk Infants</a:t>
          </a:r>
        </a:p>
      </dgm:t>
    </dgm:pt>
    <dgm:pt modelId="{9F6B3E3D-080E-2B4D-8403-E256075709A8}" type="parTrans" cxnId="{B524F777-FD19-8145-8477-119DF2EB0172}">
      <dgm:prSet/>
      <dgm:spPr/>
      <dgm:t>
        <a:bodyPr/>
        <a:lstStyle/>
        <a:p>
          <a:endParaRPr lang="en-US"/>
        </a:p>
      </dgm:t>
    </dgm:pt>
    <dgm:pt modelId="{121BDEC9-6201-8A40-9C39-08A790D93644}" type="sibTrans" cxnId="{B524F777-FD19-8145-8477-119DF2EB0172}">
      <dgm:prSet/>
      <dgm:spPr/>
      <dgm:t>
        <a:bodyPr/>
        <a:lstStyle/>
        <a:p>
          <a:endParaRPr lang="en-US"/>
        </a:p>
      </dgm:t>
    </dgm:pt>
    <dgm:pt modelId="{810A721B-3FDF-0144-A557-BCF060A65B3E}">
      <dgm:prSet phldrT="[Text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Medical: Monitoring and Care</a:t>
          </a:r>
        </a:p>
      </dgm:t>
    </dgm:pt>
    <dgm:pt modelId="{89994500-76FD-3446-9877-48164C913422}" type="parTrans" cxnId="{DCD09FAD-E372-E14B-9D0C-E1887C92F5E6}">
      <dgm:prSet/>
      <dgm:spPr/>
      <dgm:t>
        <a:bodyPr/>
        <a:lstStyle/>
        <a:p>
          <a:endParaRPr lang="en-US"/>
        </a:p>
      </dgm:t>
    </dgm:pt>
    <dgm:pt modelId="{1C68FDB6-1E04-C44E-8795-4112D1866C77}" type="sibTrans" cxnId="{DCD09FAD-E372-E14B-9D0C-E1887C92F5E6}">
      <dgm:prSet/>
      <dgm:spPr/>
      <dgm:t>
        <a:bodyPr/>
        <a:lstStyle/>
        <a:p>
          <a:endParaRPr lang="en-US"/>
        </a:p>
      </dgm:t>
    </dgm:pt>
    <dgm:pt modelId="{FBEEE9D7-E76D-AB48-9FCC-6053A455612E}">
      <dgm:prSet phldrT="[Text]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Nutrition: Growth Monitoring and Care</a:t>
          </a:r>
        </a:p>
      </dgm:t>
    </dgm:pt>
    <dgm:pt modelId="{941C1F42-E34C-334B-B5FD-2FCD4A7EDA27}" type="parTrans" cxnId="{0A0992A1-5B75-5C43-A1B7-9279EF675B84}">
      <dgm:prSet/>
      <dgm:spPr/>
      <dgm:t>
        <a:bodyPr/>
        <a:lstStyle/>
        <a:p>
          <a:endParaRPr lang="en-US"/>
        </a:p>
      </dgm:t>
    </dgm:pt>
    <dgm:pt modelId="{173C25E8-ED05-B542-9B25-0015FFC13C1D}" type="sibTrans" cxnId="{0A0992A1-5B75-5C43-A1B7-9279EF675B84}">
      <dgm:prSet/>
      <dgm:spPr/>
      <dgm:t>
        <a:bodyPr/>
        <a:lstStyle/>
        <a:p>
          <a:endParaRPr lang="en-US"/>
        </a:p>
      </dgm:t>
    </dgm:pt>
    <dgm:pt modelId="{35DB38B7-A3E2-E74E-B1C1-1C7BEE4BB7F7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Responsive Care: Play and Communication</a:t>
          </a:r>
        </a:p>
      </dgm:t>
    </dgm:pt>
    <dgm:pt modelId="{C08DC8A9-3D53-C84E-9FEA-78659F44448B}" type="parTrans" cxnId="{23440955-BC3C-8B44-8335-971B82C90C87}">
      <dgm:prSet/>
      <dgm:spPr/>
      <dgm:t>
        <a:bodyPr/>
        <a:lstStyle/>
        <a:p>
          <a:endParaRPr lang="en-US"/>
        </a:p>
      </dgm:t>
    </dgm:pt>
    <dgm:pt modelId="{959BAF07-30D8-1546-8F22-EB7DB0BACBA3}" type="sibTrans" cxnId="{23440955-BC3C-8B44-8335-971B82C90C87}">
      <dgm:prSet/>
      <dgm:spPr/>
      <dgm:t>
        <a:bodyPr/>
        <a:lstStyle/>
        <a:p>
          <a:endParaRPr lang="en-US"/>
        </a:p>
      </dgm:t>
    </dgm:pt>
    <dgm:pt modelId="{5BD9D99C-D0CE-9845-8919-A83F6E87D999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Integrated Social Support</a:t>
          </a:r>
        </a:p>
      </dgm:t>
    </dgm:pt>
    <dgm:pt modelId="{4031649B-87FE-A94A-8DB8-3F09C40659FA}" type="parTrans" cxnId="{7495DF79-789E-3F43-9BC9-39119B7A6210}">
      <dgm:prSet/>
      <dgm:spPr/>
      <dgm:t>
        <a:bodyPr/>
        <a:lstStyle/>
        <a:p>
          <a:endParaRPr lang="en-US"/>
        </a:p>
      </dgm:t>
    </dgm:pt>
    <dgm:pt modelId="{43F466FF-F65B-684F-9926-8BEF28181B8A}" type="sibTrans" cxnId="{7495DF79-789E-3F43-9BC9-39119B7A6210}">
      <dgm:prSet/>
      <dgm:spPr/>
      <dgm:t>
        <a:bodyPr/>
        <a:lstStyle/>
        <a:p>
          <a:endParaRPr lang="en-US"/>
        </a:p>
      </dgm:t>
    </dgm:pt>
    <dgm:pt modelId="{290CE020-6F14-EC48-9878-C2E813BAE9FF}" type="pres">
      <dgm:prSet presAssocID="{5F4792D4-9DE5-AA42-984F-D96D7AFA341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0B14ACC-9150-DA4E-803D-94B866F42971}" type="pres">
      <dgm:prSet presAssocID="{5F4792D4-9DE5-AA42-984F-D96D7AFA3411}" presName="matrix" presStyleCnt="0"/>
      <dgm:spPr/>
    </dgm:pt>
    <dgm:pt modelId="{24CE9C52-E0B7-2B49-9865-52EE9A6650F6}" type="pres">
      <dgm:prSet presAssocID="{5F4792D4-9DE5-AA42-984F-D96D7AFA3411}" presName="tile1" presStyleLbl="node1" presStyleIdx="0" presStyleCnt="4"/>
      <dgm:spPr/>
    </dgm:pt>
    <dgm:pt modelId="{19B74D2B-1B44-114B-9DB4-6B4233D0E32E}" type="pres">
      <dgm:prSet presAssocID="{5F4792D4-9DE5-AA42-984F-D96D7AFA341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00318FE-D56A-0E4B-A131-11A0FBF57960}" type="pres">
      <dgm:prSet presAssocID="{5F4792D4-9DE5-AA42-984F-D96D7AFA3411}" presName="tile2" presStyleLbl="node1" presStyleIdx="1" presStyleCnt="4"/>
      <dgm:spPr/>
    </dgm:pt>
    <dgm:pt modelId="{4CF05A5B-6537-3744-B9E6-69141F62B72B}" type="pres">
      <dgm:prSet presAssocID="{5F4792D4-9DE5-AA42-984F-D96D7AFA341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9239BFD-6743-2041-A255-D0BA4EEA300E}" type="pres">
      <dgm:prSet presAssocID="{5F4792D4-9DE5-AA42-984F-D96D7AFA3411}" presName="tile3" presStyleLbl="node1" presStyleIdx="2" presStyleCnt="4"/>
      <dgm:spPr/>
    </dgm:pt>
    <dgm:pt modelId="{DD6A5047-445E-654D-91C0-E11B9A07EB96}" type="pres">
      <dgm:prSet presAssocID="{5F4792D4-9DE5-AA42-984F-D96D7AFA341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DBECC99-0054-9E46-BB26-FD5EB81EE196}" type="pres">
      <dgm:prSet presAssocID="{5F4792D4-9DE5-AA42-984F-D96D7AFA3411}" presName="tile4" presStyleLbl="node1" presStyleIdx="3" presStyleCnt="4"/>
      <dgm:spPr/>
    </dgm:pt>
    <dgm:pt modelId="{29AEF880-BF9A-F24A-B92B-BEFA619DB458}" type="pres">
      <dgm:prSet presAssocID="{5F4792D4-9DE5-AA42-984F-D96D7AFA341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759FAB9-A64D-1342-93B8-00D183807542}" type="pres">
      <dgm:prSet presAssocID="{5F4792D4-9DE5-AA42-984F-D96D7AFA3411}" presName="centerTile" presStyleLbl="fgShp" presStyleIdx="0" presStyleCnt="1" custScaleX="142554" custScaleY="157983">
        <dgm:presLayoutVars>
          <dgm:chMax val="0"/>
          <dgm:chPref val="0"/>
        </dgm:presLayoutVars>
      </dgm:prSet>
      <dgm:spPr/>
    </dgm:pt>
  </dgm:ptLst>
  <dgm:cxnLst>
    <dgm:cxn modelId="{CCA9FF0A-677A-4149-9E2E-0E48B2CE3972}" type="presOf" srcId="{810A721B-3FDF-0144-A557-BCF060A65B3E}" destId="{19B74D2B-1B44-114B-9DB4-6B4233D0E32E}" srcOrd="1" destOrd="0" presId="urn:microsoft.com/office/officeart/2005/8/layout/matrix1"/>
    <dgm:cxn modelId="{4169AF16-6C95-4641-BD72-C42065E59E54}" type="presOf" srcId="{5F4792D4-9DE5-AA42-984F-D96D7AFA3411}" destId="{290CE020-6F14-EC48-9878-C2E813BAE9FF}" srcOrd="0" destOrd="0" presId="urn:microsoft.com/office/officeart/2005/8/layout/matrix1"/>
    <dgm:cxn modelId="{F1720A27-9951-974D-99E8-50C72793A6E3}" type="presOf" srcId="{709F9A16-7493-7D4E-829D-5CF5BA2D1BA1}" destId="{D759FAB9-A64D-1342-93B8-00D183807542}" srcOrd="0" destOrd="0" presId="urn:microsoft.com/office/officeart/2005/8/layout/matrix1"/>
    <dgm:cxn modelId="{5B200C28-7D1E-6E49-99F1-7748812F0DB4}" type="presOf" srcId="{5BD9D99C-D0CE-9845-8919-A83F6E87D999}" destId="{4DBECC99-0054-9E46-BB26-FD5EB81EE196}" srcOrd="0" destOrd="0" presId="urn:microsoft.com/office/officeart/2005/8/layout/matrix1"/>
    <dgm:cxn modelId="{A9FB9D69-E318-A94D-B2CB-9D274F00A838}" type="presOf" srcId="{35DB38B7-A3E2-E74E-B1C1-1C7BEE4BB7F7}" destId="{DD6A5047-445E-654D-91C0-E11B9A07EB96}" srcOrd="1" destOrd="0" presId="urn:microsoft.com/office/officeart/2005/8/layout/matrix1"/>
    <dgm:cxn modelId="{23440955-BC3C-8B44-8335-971B82C90C87}" srcId="{709F9A16-7493-7D4E-829D-5CF5BA2D1BA1}" destId="{35DB38B7-A3E2-E74E-B1C1-1C7BEE4BB7F7}" srcOrd="2" destOrd="0" parTransId="{C08DC8A9-3D53-C84E-9FEA-78659F44448B}" sibTransId="{959BAF07-30D8-1546-8F22-EB7DB0BACBA3}"/>
    <dgm:cxn modelId="{B524F777-FD19-8145-8477-119DF2EB0172}" srcId="{5F4792D4-9DE5-AA42-984F-D96D7AFA3411}" destId="{709F9A16-7493-7D4E-829D-5CF5BA2D1BA1}" srcOrd="0" destOrd="0" parTransId="{9F6B3E3D-080E-2B4D-8403-E256075709A8}" sibTransId="{121BDEC9-6201-8A40-9C39-08A790D93644}"/>
    <dgm:cxn modelId="{7495DF79-789E-3F43-9BC9-39119B7A6210}" srcId="{709F9A16-7493-7D4E-829D-5CF5BA2D1BA1}" destId="{5BD9D99C-D0CE-9845-8919-A83F6E87D999}" srcOrd="3" destOrd="0" parTransId="{4031649B-87FE-A94A-8DB8-3F09C40659FA}" sibTransId="{43F466FF-F65B-684F-9926-8BEF28181B8A}"/>
    <dgm:cxn modelId="{0A0992A1-5B75-5C43-A1B7-9279EF675B84}" srcId="{709F9A16-7493-7D4E-829D-5CF5BA2D1BA1}" destId="{FBEEE9D7-E76D-AB48-9FCC-6053A455612E}" srcOrd="1" destOrd="0" parTransId="{941C1F42-E34C-334B-B5FD-2FCD4A7EDA27}" sibTransId="{173C25E8-ED05-B542-9B25-0015FFC13C1D}"/>
    <dgm:cxn modelId="{2BB7D1A1-616C-5047-8904-70E0A9A258A4}" type="presOf" srcId="{810A721B-3FDF-0144-A557-BCF060A65B3E}" destId="{24CE9C52-E0B7-2B49-9865-52EE9A6650F6}" srcOrd="0" destOrd="0" presId="urn:microsoft.com/office/officeart/2005/8/layout/matrix1"/>
    <dgm:cxn modelId="{1E2AB7A4-63A1-CC42-83AA-ABC668910851}" type="presOf" srcId="{FBEEE9D7-E76D-AB48-9FCC-6053A455612E}" destId="{600318FE-D56A-0E4B-A131-11A0FBF57960}" srcOrd="0" destOrd="0" presId="urn:microsoft.com/office/officeart/2005/8/layout/matrix1"/>
    <dgm:cxn modelId="{6F5279AB-770C-4C40-AC96-2D407FA39620}" type="presOf" srcId="{FBEEE9D7-E76D-AB48-9FCC-6053A455612E}" destId="{4CF05A5B-6537-3744-B9E6-69141F62B72B}" srcOrd="1" destOrd="0" presId="urn:microsoft.com/office/officeart/2005/8/layout/matrix1"/>
    <dgm:cxn modelId="{DCD09FAD-E372-E14B-9D0C-E1887C92F5E6}" srcId="{709F9A16-7493-7D4E-829D-5CF5BA2D1BA1}" destId="{810A721B-3FDF-0144-A557-BCF060A65B3E}" srcOrd="0" destOrd="0" parTransId="{89994500-76FD-3446-9877-48164C913422}" sibTransId="{1C68FDB6-1E04-C44E-8795-4112D1866C77}"/>
    <dgm:cxn modelId="{FAE235DB-9D88-AA49-80F3-C6F308B93465}" type="presOf" srcId="{35DB38B7-A3E2-E74E-B1C1-1C7BEE4BB7F7}" destId="{69239BFD-6743-2041-A255-D0BA4EEA300E}" srcOrd="0" destOrd="0" presId="urn:microsoft.com/office/officeart/2005/8/layout/matrix1"/>
    <dgm:cxn modelId="{D21306F2-9987-A741-9D7A-2234A2234E4D}" type="presOf" srcId="{5BD9D99C-D0CE-9845-8919-A83F6E87D999}" destId="{29AEF880-BF9A-F24A-B92B-BEFA619DB458}" srcOrd="1" destOrd="0" presId="urn:microsoft.com/office/officeart/2005/8/layout/matrix1"/>
    <dgm:cxn modelId="{408EC7F4-4866-F94E-8D29-C0B5F3DD5C4C}" type="presParOf" srcId="{290CE020-6F14-EC48-9878-C2E813BAE9FF}" destId="{80B14ACC-9150-DA4E-803D-94B866F42971}" srcOrd="0" destOrd="0" presId="urn:microsoft.com/office/officeart/2005/8/layout/matrix1"/>
    <dgm:cxn modelId="{5E40091F-EC3D-024A-86DE-FFB68CC0222F}" type="presParOf" srcId="{80B14ACC-9150-DA4E-803D-94B866F42971}" destId="{24CE9C52-E0B7-2B49-9865-52EE9A6650F6}" srcOrd="0" destOrd="0" presId="urn:microsoft.com/office/officeart/2005/8/layout/matrix1"/>
    <dgm:cxn modelId="{B3AF0A17-AEC2-F94B-A21F-2292C8F995AB}" type="presParOf" srcId="{80B14ACC-9150-DA4E-803D-94B866F42971}" destId="{19B74D2B-1B44-114B-9DB4-6B4233D0E32E}" srcOrd="1" destOrd="0" presId="urn:microsoft.com/office/officeart/2005/8/layout/matrix1"/>
    <dgm:cxn modelId="{19ECF98B-76F4-2843-9A09-1070B53BE63A}" type="presParOf" srcId="{80B14ACC-9150-DA4E-803D-94B866F42971}" destId="{600318FE-D56A-0E4B-A131-11A0FBF57960}" srcOrd="2" destOrd="0" presId="urn:microsoft.com/office/officeart/2005/8/layout/matrix1"/>
    <dgm:cxn modelId="{D00D378B-19EF-EB4B-947B-4AD5DFC0BFC5}" type="presParOf" srcId="{80B14ACC-9150-DA4E-803D-94B866F42971}" destId="{4CF05A5B-6537-3744-B9E6-69141F62B72B}" srcOrd="3" destOrd="0" presId="urn:microsoft.com/office/officeart/2005/8/layout/matrix1"/>
    <dgm:cxn modelId="{0F30B2C0-4055-564E-96E6-EB76CED3B741}" type="presParOf" srcId="{80B14ACC-9150-DA4E-803D-94B866F42971}" destId="{69239BFD-6743-2041-A255-D0BA4EEA300E}" srcOrd="4" destOrd="0" presId="urn:microsoft.com/office/officeart/2005/8/layout/matrix1"/>
    <dgm:cxn modelId="{B80C5423-AB5D-3E42-93BE-29D66EFBFD1A}" type="presParOf" srcId="{80B14ACC-9150-DA4E-803D-94B866F42971}" destId="{DD6A5047-445E-654D-91C0-E11B9A07EB96}" srcOrd="5" destOrd="0" presId="urn:microsoft.com/office/officeart/2005/8/layout/matrix1"/>
    <dgm:cxn modelId="{2882718A-F7E4-2745-B5E4-91C970D91474}" type="presParOf" srcId="{80B14ACC-9150-DA4E-803D-94B866F42971}" destId="{4DBECC99-0054-9E46-BB26-FD5EB81EE196}" srcOrd="6" destOrd="0" presId="urn:microsoft.com/office/officeart/2005/8/layout/matrix1"/>
    <dgm:cxn modelId="{81AB4B73-7EC7-7E42-ADBD-BF01CD427146}" type="presParOf" srcId="{80B14ACC-9150-DA4E-803D-94B866F42971}" destId="{29AEF880-BF9A-F24A-B92B-BEFA619DB458}" srcOrd="7" destOrd="0" presId="urn:microsoft.com/office/officeart/2005/8/layout/matrix1"/>
    <dgm:cxn modelId="{A4AC0585-F3A1-D842-8855-1EC2768A7647}" type="presParOf" srcId="{290CE020-6F14-EC48-9878-C2E813BAE9FF}" destId="{D759FAB9-A64D-1342-93B8-00D18380754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8AB445-0FB6-5947-8156-3D38E2D72C5C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929C1D-39D6-0144-8479-96BF8EAEAEFE}">
      <dgm:prSet phldrT="[Text]"/>
      <dgm:spPr/>
      <dgm:t>
        <a:bodyPr/>
        <a:lstStyle/>
        <a:p>
          <a:r>
            <a:rPr lang="en-US"/>
            <a:t>Additional Social Support Determination:</a:t>
          </a:r>
        </a:p>
        <a:p>
          <a:r>
            <a:rPr lang="en-US"/>
            <a:t>Transport</a:t>
          </a:r>
        </a:p>
        <a:p>
          <a:r>
            <a:rPr lang="en-US"/>
            <a:t>Nutritional support</a:t>
          </a:r>
        </a:p>
        <a:p>
          <a:r>
            <a:rPr lang="en-US"/>
            <a:t>Home visits </a:t>
          </a:r>
        </a:p>
      </dgm:t>
    </dgm:pt>
    <dgm:pt modelId="{DDDC9E7A-5C7B-434D-B12B-482C94442667}" type="parTrans" cxnId="{D2FD8B9A-295F-9C40-811A-055E32C3FE67}">
      <dgm:prSet/>
      <dgm:spPr/>
      <dgm:t>
        <a:bodyPr/>
        <a:lstStyle/>
        <a:p>
          <a:endParaRPr lang="en-US"/>
        </a:p>
      </dgm:t>
    </dgm:pt>
    <dgm:pt modelId="{024538BB-CD68-1A4C-A1DE-6B80C187E85B}" type="sibTrans" cxnId="{D2FD8B9A-295F-9C40-811A-055E32C3FE67}">
      <dgm:prSet/>
      <dgm:spPr/>
      <dgm:t>
        <a:bodyPr/>
        <a:lstStyle/>
        <a:p>
          <a:endParaRPr lang="en-US"/>
        </a:p>
      </dgm:t>
    </dgm:pt>
    <dgm:pt modelId="{FAA01096-82FA-A549-B52F-EC612B51319D}">
      <dgm:prSet phldrT="[Text]"/>
      <dgm:spPr/>
      <dgm:t>
        <a:bodyPr/>
        <a:lstStyle/>
        <a:p>
          <a:r>
            <a:rPr lang="en-US"/>
            <a:t>Health, Nutrition, and Development topics, with opportunity for play and communication practice</a:t>
          </a:r>
        </a:p>
        <a:p>
          <a:endParaRPr lang="en-US"/>
        </a:p>
      </dgm:t>
    </dgm:pt>
    <dgm:pt modelId="{EAF5B55B-932B-4646-A7BD-61A5D320DA46}" type="parTrans" cxnId="{CA5A1B94-B941-464A-A3E0-CF90A02BD0F8}">
      <dgm:prSet/>
      <dgm:spPr/>
      <dgm:t>
        <a:bodyPr/>
        <a:lstStyle/>
        <a:p>
          <a:endParaRPr lang="en-US"/>
        </a:p>
      </dgm:t>
    </dgm:pt>
    <dgm:pt modelId="{CF09ADF1-1BA3-914E-B1F6-7A136F8DB767}" type="sibTrans" cxnId="{CA5A1B94-B941-464A-A3E0-CF90A02BD0F8}">
      <dgm:prSet/>
      <dgm:spPr/>
      <dgm:t>
        <a:bodyPr/>
        <a:lstStyle/>
        <a:p>
          <a:endParaRPr lang="en-US"/>
        </a:p>
      </dgm:t>
    </dgm:pt>
    <dgm:pt modelId="{E556F390-4B9B-0B46-B375-4ABAA74917A1}">
      <dgm:prSet phldrT="[Text]"/>
      <dgm:spPr/>
      <dgm:t>
        <a:bodyPr/>
        <a:lstStyle/>
        <a:p>
          <a:r>
            <a:rPr lang="en-US"/>
            <a:t>1. Medical Monitoring and Care</a:t>
          </a:r>
        </a:p>
        <a:p>
          <a:r>
            <a:rPr lang="en-US"/>
            <a:t>2. Growth Monitoring and Care</a:t>
          </a:r>
        </a:p>
        <a:p>
          <a:r>
            <a:rPr lang="en-US"/>
            <a:t>3. Development Monitoring and Responsive Care</a:t>
          </a:r>
        </a:p>
      </dgm:t>
    </dgm:pt>
    <dgm:pt modelId="{392CC57A-C782-C249-BEA4-06B55C5C54C3}" type="parTrans" cxnId="{FB15503A-C168-214A-A969-5BC24449BF46}">
      <dgm:prSet/>
      <dgm:spPr/>
      <dgm:t>
        <a:bodyPr/>
        <a:lstStyle/>
        <a:p>
          <a:endParaRPr lang="en-US"/>
        </a:p>
      </dgm:t>
    </dgm:pt>
    <dgm:pt modelId="{5F999C26-40E0-374C-97C4-836F2D8A2AA0}" type="sibTrans" cxnId="{FB15503A-C168-214A-A969-5BC24449BF46}">
      <dgm:prSet/>
      <dgm:spPr/>
      <dgm:t>
        <a:bodyPr/>
        <a:lstStyle/>
        <a:p>
          <a:endParaRPr lang="en-US"/>
        </a:p>
      </dgm:t>
    </dgm:pt>
    <dgm:pt modelId="{DE4C5671-3742-FB4C-8D75-31FE3477327A}" type="pres">
      <dgm:prSet presAssocID="{448AB445-0FB6-5947-8156-3D38E2D72C5C}" presName="Name0" presStyleCnt="0">
        <dgm:presLayoutVars>
          <dgm:dir val="rev"/>
          <dgm:resizeHandles val="exact"/>
        </dgm:presLayoutVars>
      </dgm:prSet>
      <dgm:spPr/>
    </dgm:pt>
    <dgm:pt modelId="{A82904E9-BC4C-5341-BB3A-80C7CC5C99A8}" type="pres">
      <dgm:prSet presAssocID="{D0929C1D-39D6-0144-8479-96BF8EAEAEFE}" presName="node" presStyleLbl="node1" presStyleIdx="0" presStyleCnt="3">
        <dgm:presLayoutVars>
          <dgm:bulletEnabled val="1"/>
        </dgm:presLayoutVars>
      </dgm:prSet>
      <dgm:spPr/>
    </dgm:pt>
    <dgm:pt modelId="{F4CC1EF0-91B8-4447-BC6A-0E7E89EB5EE9}" type="pres">
      <dgm:prSet presAssocID="{024538BB-CD68-1A4C-A1DE-6B80C187E85B}" presName="sibTrans" presStyleLbl="sibTrans2D1" presStyleIdx="0" presStyleCnt="2" custAng="10800000"/>
      <dgm:spPr/>
    </dgm:pt>
    <dgm:pt modelId="{CDE80A50-2DC3-9B46-8773-1E9450A8E626}" type="pres">
      <dgm:prSet presAssocID="{024538BB-CD68-1A4C-A1DE-6B80C187E85B}" presName="connectorText" presStyleLbl="sibTrans2D1" presStyleIdx="0" presStyleCnt="2"/>
      <dgm:spPr/>
    </dgm:pt>
    <dgm:pt modelId="{E4373876-3F87-E046-B90C-2FDB23DDC494}" type="pres">
      <dgm:prSet presAssocID="{E556F390-4B9B-0B46-B375-4ABAA74917A1}" presName="node" presStyleLbl="node1" presStyleIdx="1" presStyleCnt="3">
        <dgm:presLayoutVars>
          <dgm:bulletEnabled val="1"/>
        </dgm:presLayoutVars>
      </dgm:prSet>
      <dgm:spPr/>
    </dgm:pt>
    <dgm:pt modelId="{103F7A02-CD01-BE4E-A253-1B3314120131}" type="pres">
      <dgm:prSet presAssocID="{5F999C26-40E0-374C-97C4-836F2D8A2AA0}" presName="sibTrans" presStyleLbl="sibTrans2D1" presStyleIdx="1" presStyleCnt="2" custAng="10800000"/>
      <dgm:spPr/>
    </dgm:pt>
    <dgm:pt modelId="{45C7C04D-9F80-604D-9B8A-79B22D228A9B}" type="pres">
      <dgm:prSet presAssocID="{5F999C26-40E0-374C-97C4-836F2D8A2AA0}" presName="connectorText" presStyleLbl="sibTrans2D1" presStyleIdx="1" presStyleCnt="2"/>
      <dgm:spPr/>
    </dgm:pt>
    <dgm:pt modelId="{BB3304B4-B9C9-D546-AE1A-34B08F6F1DBD}" type="pres">
      <dgm:prSet presAssocID="{FAA01096-82FA-A549-B52F-EC612B51319D}" presName="node" presStyleLbl="node1" presStyleIdx="2" presStyleCnt="3">
        <dgm:presLayoutVars>
          <dgm:bulletEnabled val="1"/>
        </dgm:presLayoutVars>
      </dgm:prSet>
      <dgm:spPr/>
    </dgm:pt>
  </dgm:ptLst>
  <dgm:cxnLst>
    <dgm:cxn modelId="{82EE1D32-C534-CD46-930C-B93D0CC56D75}" type="presOf" srcId="{5F999C26-40E0-374C-97C4-836F2D8A2AA0}" destId="{45C7C04D-9F80-604D-9B8A-79B22D228A9B}" srcOrd="1" destOrd="0" presId="urn:microsoft.com/office/officeart/2005/8/layout/process1"/>
    <dgm:cxn modelId="{8FEE2637-B5BA-6349-BD69-6D04064EC100}" type="presOf" srcId="{024538BB-CD68-1A4C-A1DE-6B80C187E85B}" destId="{F4CC1EF0-91B8-4447-BC6A-0E7E89EB5EE9}" srcOrd="0" destOrd="0" presId="urn:microsoft.com/office/officeart/2005/8/layout/process1"/>
    <dgm:cxn modelId="{FB15503A-C168-214A-A969-5BC24449BF46}" srcId="{448AB445-0FB6-5947-8156-3D38E2D72C5C}" destId="{E556F390-4B9B-0B46-B375-4ABAA74917A1}" srcOrd="1" destOrd="0" parTransId="{392CC57A-C782-C249-BEA4-06B55C5C54C3}" sibTransId="{5F999C26-40E0-374C-97C4-836F2D8A2AA0}"/>
    <dgm:cxn modelId="{AD5D4D3C-F2A8-1744-8806-CFD75F3365AD}" type="presOf" srcId="{FAA01096-82FA-A549-B52F-EC612B51319D}" destId="{BB3304B4-B9C9-D546-AE1A-34B08F6F1DBD}" srcOrd="0" destOrd="0" presId="urn:microsoft.com/office/officeart/2005/8/layout/process1"/>
    <dgm:cxn modelId="{CA5A1B94-B941-464A-A3E0-CF90A02BD0F8}" srcId="{448AB445-0FB6-5947-8156-3D38E2D72C5C}" destId="{FAA01096-82FA-A549-B52F-EC612B51319D}" srcOrd="2" destOrd="0" parTransId="{EAF5B55B-932B-4646-A7BD-61A5D320DA46}" sibTransId="{CF09ADF1-1BA3-914E-B1F6-7A136F8DB767}"/>
    <dgm:cxn modelId="{D2FD8B9A-295F-9C40-811A-055E32C3FE67}" srcId="{448AB445-0FB6-5947-8156-3D38E2D72C5C}" destId="{D0929C1D-39D6-0144-8479-96BF8EAEAEFE}" srcOrd="0" destOrd="0" parTransId="{DDDC9E7A-5C7B-434D-B12B-482C94442667}" sibTransId="{024538BB-CD68-1A4C-A1DE-6B80C187E85B}"/>
    <dgm:cxn modelId="{B840F2BC-52F2-DC40-8E82-1817A1C2C658}" type="presOf" srcId="{D0929C1D-39D6-0144-8479-96BF8EAEAEFE}" destId="{A82904E9-BC4C-5341-BB3A-80C7CC5C99A8}" srcOrd="0" destOrd="0" presId="urn:microsoft.com/office/officeart/2005/8/layout/process1"/>
    <dgm:cxn modelId="{DD1175DB-6F1C-E446-A370-5B15EEC4C212}" type="presOf" srcId="{448AB445-0FB6-5947-8156-3D38E2D72C5C}" destId="{DE4C5671-3742-FB4C-8D75-31FE3477327A}" srcOrd="0" destOrd="0" presId="urn:microsoft.com/office/officeart/2005/8/layout/process1"/>
    <dgm:cxn modelId="{9FF21BE9-E568-5042-8601-EC84EBFC201D}" type="presOf" srcId="{5F999C26-40E0-374C-97C4-836F2D8A2AA0}" destId="{103F7A02-CD01-BE4E-A253-1B3314120131}" srcOrd="0" destOrd="0" presId="urn:microsoft.com/office/officeart/2005/8/layout/process1"/>
    <dgm:cxn modelId="{B3209EF3-8E9B-EE40-95A7-9C5FB1A93841}" type="presOf" srcId="{E556F390-4B9B-0B46-B375-4ABAA74917A1}" destId="{E4373876-3F87-E046-B90C-2FDB23DDC494}" srcOrd="0" destOrd="0" presId="urn:microsoft.com/office/officeart/2005/8/layout/process1"/>
    <dgm:cxn modelId="{78E183FA-78CA-5E45-B592-6C6908BD592C}" type="presOf" srcId="{024538BB-CD68-1A4C-A1DE-6B80C187E85B}" destId="{CDE80A50-2DC3-9B46-8773-1E9450A8E626}" srcOrd="1" destOrd="0" presId="urn:microsoft.com/office/officeart/2005/8/layout/process1"/>
    <dgm:cxn modelId="{4CD8B437-C113-7546-991E-FE822EEAF15F}" type="presParOf" srcId="{DE4C5671-3742-FB4C-8D75-31FE3477327A}" destId="{A82904E9-BC4C-5341-BB3A-80C7CC5C99A8}" srcOrd="0" destOrd="0" presId="urn:microsoft.com/office/officeart/2005/8/layout/process1"/>
    <dgm:cxn modelId="{658DF8DC-E2C5-F745-AA8E-578A8F105232}" type="presParOf" srcId="{DE4C5671-3742-FB4C-8D75-31FE3477327A}" destId="{F4CC1EF0-91B8-4447-BC6A-0E7E89EB5EE9}" srcOrd="1" destOrd="0" presId="urn:microsoft.com/office/officeart/2005/8/layout/process1"/>
    <dgm:cxn modelId="{188BF548-0D9C-9641-96E0-8865A58E1673}" type="presParOf" srcId="{F4CC1EF0-91B8-4447-BC6A-0E7E89EB5EE9}" destId="{CDE80A50-2DC3-9B46-8773-1E9450A8E626}" srcOrd="0" destOrd="0" presId="urn:microsoft.com/office/officeart/2005/8/layout/process1"/>
    <dgm:cxn modelId="{2EDF16D4-76A2-FD4F-AED3-792EC63953CC}" type="presParOf" srcId="{DE4C5671-3742-FB4C-8D75-31FE3477327A}" destId="{E4373876-3F87-E046-B90C-2FDB23DDC494}" srcOrd="2" destOrd="0" presId="urn:microsoft.com/office/officeart/2005/8/layout/process1"/>
    <dgm:cxn modelId="{D5F9EA05-2A1F-2443-ADDE-6EB8B95E09E9}" type="presParOf" srcId="{DE4C5671-3742-FB4C-8D75-31FE3477327A}" destId="{103F7A02-CD01-BE4E-A253-1B3314120131}" srcOrd="3" destOrd="0" presId="urn:microsoft.com/office/officeart/2005/8/layout/process1"/>
    <dgm:cxn modelId="{8B46FDDC-0DD6-DF41-977C-F925EC065D68}" type="presParOf" srcId="{103F7A02-CD01-BE4E-A253-1B3314120131}" destId="{45C7C04D-9F80-604D-9B8A-79B22D228A9B}" srcOrd="0" destOrd="0" presId="urn:microsoft.com/office/officeart/2005/8/layout/process1"/>
    <dgm:cxn modelId="{E73DA771-E8F0-AE40-AAC9-B6DFDD3EA5F1}" type="presParOf" srcId="{DE4C5671-3742-FB4C-8D75-31FE3477327A}" destId="{BB3304B4-B9C9-D546-AE1A-34B08F6F1DB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806F1B-1153-A246-A6D2-0364A2CBA04D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C9190F1-BF11-CC49-A36C-D76B1146B95E}">
      <dgm:prSet phldrT="[Text]"/>
      <dgm:spPr>
        <a:solidFill>
          <a:schemeClr val="accent2"/>
        </a:solidFill>
      </dgm:spPr>
      <dgm:t>
        <a:bodyPr/>
        <a:lstStyle/>
        <a:p>
          <a:r>
            <a:rPr lang="en-US"/>
            <a:t>Impact:</a:t>
          </a:r>
        </a:p>
        <a:p>
          <a:r>
            <a:rPr lang="en-US"/>
            <a:t>Poor Growth and Developmental Outcomes</a:t>
          </a:r>
        </a:p>
      </dgm:t>
    </dgm:pt>
    <dgm:pt modelId="{66D629BE-4852-674B-BBA4-6D6C9A3CF9CC}" type="parTrans" cxnId="{F327F2C4-DBEA-564E-927E-9494D8F674AC}">
      <dgm:prSet/>
      <dgm:spPr/>
      <dgm:t>
        <a:bodyPr/>
        <a:lstStyle/>
        <a:p>
          <a:endParaRPr lang="en-US"/>
        </a:p>
      </dgm:t>
    </dgm:pt>
    <dgm:pt modelId="{C00031C7-6D0E-2F40-A5C1-11F2968AA0E9}" type="sibTrans" cxnId="{F327F2C4-DBEA-564E-927E-9494D8F674AC}">
      <dgm:prSet/>
      <dgm:spPr/>
      <dgm:t>
        <a:bodyPr/>
        <a:lstStyle/>
        <a:p>
          <a:endParaRPr lang="en-US"/>
        </a:p>
      </dgm:t>
    </dgm:pt>
    <dgm:pt modelId="{B5F1F88F-D9B9-7544-8C39-6E696A0189C3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b="1">
              <a:solidFill>
                <a:srgbClr val="2A2A2A"/>
              </a:solidFill>
            </a:rPr>
            <a:t>Gaps in Parenting Education and Engagement:</a:t>
          </a:r>
        </a:p>
        <a:p>
          <a:r>
            <a:rPr lang="en-US" sz="1500">
              <a:solidFill>
                <a:srgbClr val="2A2A2A"/>
              </a:solidFill>
            </a:rPr>
            <a:t>Many fathers not really engaged in PDC (child health = mother’s duty)</a:t>
          </a:r>
        </a:p>
        <a:p>
          <a:r>
            <a:rPr lang="en-US" sz="1500">
              <a:solidFill>
                <a:srgbClr val="2A2A2A"/>
              </a:solidFill>
            </a:rPr>
            <a:t>Clinical Staff less comfortable with Developmental Care</a:t>
          </a:r>
        </a:p>
        <a:p>
          <a:r>
            <a:rPr lang="en-US" sz="1500">
              <a:solidFill>
                <a:srgbClr val="2A2A2A"/>
              </a:solidFill>
            </a:rPr>
            <a:t>Lack of clear tools and interventions for children with pervasive developmental delays</a:t>
          </a:r>
        </a:p>
        <a:p>
          <a:endParaRPr lang="en-US" sz="1500">
            <a:solidFill>
              <a:srgbClr val="2A2A2A"/>
            </a:solidFill>
          </a:endParaRPr>
        </a:p>
      </dgm:t>
    </dgm:pt>
    <dgm:pt modelId="{0D0B0545-F243-F240-BD11-64D792F8E791}" type="parTrans" cxnId="{5FE05E35-28E3-6141-A5EF-2CBA5AE916F2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7C7FA35D-AAC2-304F-BCFE-4A3021620BC7}" type="sibTrans" cxnId="{5FE05E35-28E3-6141-A5EF-2CBA5AE916F2}">
      <dgm:prSet/>
      <dgm:spPr/>
      <dgm:t>
        <a:bodyPr/>
        <a:lstStyle/>
        <a:p>
          <a:endParaRPr lang="en-US"/>
        </a:p>
      </dgm:t>
    </dgm:pt>
    <dgm:pt modelId="{179FC13E-5CCD-9942-822F-7DED4E515B83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800" b="1">
              <a:solidFill>
                <a:srgbClr val="2A2A2A"/>
              </a:solidFill>
            </a:rPr>
            <a:t>Gaps in Knowledge and Practice:</a:t>
          </a:r>
        </a:p>
        <a:p>
          <a:r>
            <a:rPr lang="en-US" sz="1500">
              <a:solidFill>
                <a:srgbClr val="2A2A2A"/>
              </a:solidFill>
            </a:rPr>
            <a:t>Incorrect Calculation of Adjusted Age</a:t>
          </a:r>
        </a:p>
        <a:p>
          <a:r>
            <a:rPr lang="en-US" sz="1500">
              <a:solidFill>
                <a:srgbClr val="2A2A2A"/>
              </a:solidFill>
            </a:rPr>
            <a:t>Incorrect Calculation of Interval Growth</a:t>
          </a:r>
        </a:p>
        <a:p>
          <a:r>
            <a:rPr lang="en-US" sz="1500">
              <a:solidFill>
                <a:srgbClr val="2A2A2A"/>
              </a:solidFill>
            </a:rPr>
            <a:t>Errors in Plotting Z-scores</a:t>
          </a:r>
        </a:p>
        <a:p>
          <a:r>
            <a:rPr lang="en-US" sz="1500">
              <a:solidFill>
                <a:srgbClr val="2A2A2A"/>
              </a:solidFill>
            </a:rPr>
            <a:t>Expertise in counseling on feeding in infants with difficulties</a:t>
          </a:r>
        </a:p>
      </dgm:t>
    </dgm:pt>
    <dgm:pt modelId="{EDC78EC6-753D-344E-9F05-BCE48ED522CA}" type="parTrans" cxnId="{DB01F68E-1721-E744-A476-647500B9C267}">
      <dgm:prSet/>
      <dgm:spPr>
        <a:solidFill>
          <a:schemeClr val="accent5"/>
        </a:solidFill>
      </dgm:spPr>
      <dgm:t>
        <a:bodyPr/>
        <a:lstStyle/>
        <a:p>
          <a:endParaRPr lang="en-US"/>
        </a:p>
      </dgm:t>
    </dgm:pt>
    <dgm:pt modelId="{4ECA7502-C21D-EB41-A8E5-752E536919E6}" type="sibTrans" cxnId="{DB01F68E-1721-E744-A476-647500B9C267}">
      <dgm:prSet/>
      <dgm:spPr/>
      <dgm:t>
        <a:bodyPr/>
        <a:lstStyle/>
        <a:p>
          <a:endParaRPr lang="en-US"/>
        </a:p>
      </dgm:t>
    </dgm:pt>
    <dgm:pt modelId="{B80AF4CD-1B8E-2A47-9355-CDD4BEB9A1D0}">
      <dgm:prSet phldrT="[Text]" custT="1"/>
      <dgm:spPr/>
      <dgm:t>
        <a:bodyPr/>
        <a:lstStyle/>
        <a:p>
          <a:r>
            <a:rPr lang="en-US" sz="1800" b="1">
              <a:solidFill>
                <a:srgbClr val="2A2A2A"/>
              </a:solidFill>
            </a:rPr>
            <a:t>Gaps in Home Feeding</a:t>
          </a:r>
          <a:r>
            <a:rPr lang="en-US" sz="1800">
              <a:solidFill>
                <a:srgbClr val="2A2A2A"/>
              </a:solidFill>
            </a:rPr>
            <a:t>:</a:t>
          </a:r>
        </a:p>
        <a:p>
          <a:r>
            <a:rPr lang="en-US" sz="1500">
              <a:solidFill>
                <a:srgbClr val="2A2A2A"/>
              </a:solidFill>
            </a:rPr>
            <a:t>Feeding a less responsive infant</a:t>
          </a:r>
        </a:p>
        <a:p>
          <a:r>
            <a:rPr lang="en-US" sz="1500">
              <a:solidFill>
                <a:srgbClr val="2A2A2A"/>
              </a:solidFill>
            </a:rPr>
            <a:t>Feeding in an infant with neurodevelopmental difficulties</a:t>
          </a:r>
        </a:p>
        <a:p>
          <a:r>
            <a:rPr lang="en-US" sz="1500">
              <a:solidFill>
                <a:srgbClr val="2A2A2A"/>
              </a:solidFill>
            </a:rPr>
            <a:t>Need for additional calories for catch up growth</a:t>
          </a:r>
        </a:p>
        <a:p>
          <a:endParaRPr lang="en-US" sz="1000">
            <a:solidFill>
              <a:srgbClr val="2A2A2A"/>
            </a:solidFill>
          </a:endParaRPr>
        </a:p>
      </dgm:t>
    </dgm:pt>
    <dgm:pt modelId="{27019F7A-4C2F-E643-9B94-FDBDBD220597}" type="parTrans" cxnId="{F1ECA151-EC1A-AE42-9CBA-484553F2C182}">
      <dgm:prSet/>
      <dgm:spPr/>
      <dgm:t>
        <a:bodyPr/>
        <a:lstStyle/>
        <a:p>
          <a:endParaRPr lang="en-US"/>
        </a:p>
      </dgm:t>
    </dgm:pt>
    <dgm:pt modelId="{7CD06618-1360-7A42-8791-A66D86EF629F}" type="sibTrans" cxnId="{F1ECA151-EC1A-AE42-9CBA-484553F2C182}">
      <dgm:prSet/>
      <dgm:spPr/>
      <dgm:t>
        <a:bodyPr/>
        <a:lstStyle/>
        <a:p>
          <a:endParaRPr lang="en-US"/>
        </a:p>
      </dgm:t>
    </dgm:pt>
    <dgm:pt modelId="{0DE29B65-A170-6041-9DEF-96C8AC9080BD}" type="pres">
      <dgm:prSet presAssocID="{89806F1B-1153-A246-A6D2-0364A2CBA04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CFA7B78-D5E5-814E-AF50-CA9FC432F09D}" type="pres">
      <dgm:prSet presAssocID="{5C9190F1-BF11-CC49-A36C-D76B1146B95E}" presName="centerShape" presStyleLbl="node0" presStyleIdx="0" presStyleCnt="1" custLinFactNeighborX="-1195" custLinFactNeighborY="-2868"/>
      <dgm:spPr/>
    </dgm:pt>
    <dgm:pt modelId="{F67E729C-70B9-CA4B-8A50-219E0066EED5}" type="pres">
      <dgm:prSet presAssocID="{0D0B0545-F243-F240-BD11-64D792F8E791}" presName="parTrans" presStyleLbl="bgSibTrans2D1" presStyleIdx="0" presStyleCnt="3" custLinFactNeighborX="7223" custLinFactNeighborY="35990"/>
      <dgm:spPr/>
    </dgm:pt>
    <dgm:pt modelId="{A174CD4A-76EA-204E-9AB8-5F1B011C4EEE}" type="pres">
      <dgm:prSet presAssocID="{B5F1F88F-D9B9-7544-8C39-6E696A0189C3}" presName="node" presStyleLbl="node1" presStyleIdx="0" presStyleCnt="3" custScaleX="124974" custScaleY="168955" custRadScaleRad="100568" custRadScaleInc="-44231">
        <dgm:presLayoutVars>
          <dgm:bulletEnabled val="1"/>
        </dgm:presLayoutVars>
      </dgm:prSet>
      <dgm:spPr/>
    </dgm:pt>
    <dgm:pt modelId="{C52DCB2F-8925-ED46-8A9D-AB704371205D}" type="pres">
      <dgm:prSet presAssocID="{EDC78EC6-753D-344E-9F05-BCE48ED522CA}" presName="parTrans" presStyleLbl="bgSibTrans2D1" presStyleIdx="1" presStyleCnt="3" custLinFactNeighborX="-5677" custLinFactNeighborY="38633"/>
      <dgm:spPr/>
    </dgm:pt>
    <dgm:pt modelId="{856AE8DB-D766-EE4C-B1B5-2CF80DB2946E}" type="pres">
      <dgm:prSet presAssocID="{179FC13E-5CCD-9942-822F-7DED4E515B83}" presName="node" presStyleLbl="node1" presStyleIdx="1" presStyleCnt="3" custScaleX="185505" custScaleY="101307" custRadScaleRad="100073" custRadScaleInc="-3656">
        <dgm:presLayoutVars>
          <dgm:bulletEnabled val="1"/>
        </dgm:presLayoutVars>
      </dgm:prSet>
      <dgm:spPr/>
    </dgm:pt>
    <dgm:pt modelId="{DFF81A4A-3319-4348-9A3E-74BA1005D54F}" type="pres">
      <dgm:prSet presAssocID="{27019F7A-4C2F-E643-9B94-FDBDBD220597}" presName="parTrans" presStyleLbl="bgSibTrans2D1" presStyleIdx="2" presStyleCnt="3" custLinFactNeighborX="-6804" custLinFactNeighborY="31374"/>
      <dgm:spPr/>
    </dgm:pt>
    <dgm:pt modelId="{907E2D18-F926-BA4A-B800-21D4A65FC4F9}" type="pres">
      <dgm:prSet presAssocID="{B80AF4CD-1B8E-2A47-9355-CDD4BEB9A1D0}" presName="node" presStyleLbl="node1" presStyleIdx="2" presStyleCnt="3" custScaleX="111683" custScaleY="160697" custRadScaleRad="104031" custRadScaleInc="43484">
        <dgm:presLayoutVars>
          <dgm:bulletEnabled val="1"/>
        </dgm:presLayoutVars>
      </dgm:prSet>
      <dgm:spPr/>
    </dgm:pt>
  </dgm:ptLst>
  <dgm:cxnLst>
    <dgm:cxn modelId="{B988F305-C967-AD42-A572-A43734F4B3B8}" type="presOf" srcId="{5C9190F1-BF11-CC49-A36C-D76B1146B95E}" destId="{0CFA7B78-D5E5-814E-AF50-CA9FC432F09D}" srcOrd="0" destOrd="0" presId="urn:microsoft.com/office/officeart/2005/8/layout/radial4"/>
    <dgm:cxn modelId="{7B5FFD0E-6B68-044A-A708-0A73D15A08F5}" type="presOf" srcId="{B5F1F88F-D9B9-7544-8C39-6E696A0189C3}" destId="{A174CD4A-76EA-204E-9AB8-5F1B011C4EEE}" srcOrd="0" destOrd="0" presId="urn:microsoft.com/office/officeart/2005/8/layout/radial4"/>
    <dgm:cxn modelId="{5FE05E35-28E3-6141-A5EF-2CBA5AE916F2}" srcId="{5C9190F1-BF11-CC49-A36C-D76B1146B95E}" destId="{B5F1F88F-D9B9-7544-8C39-6E696A0189C3}" srcOrd="0" destOrd="0" parTransId="{0D0B0545-F243-F240-BD11-64D792F8E791}" sibTransId="{7C7FA35D-AAC2-304F-BCFE-4A3021620BC7}"/>
    <dgm:cxn modelId="{F1ECA151-EC1A-AE42-9CBA-484553F2C182}" srcId="{5C9190F1-BF11-CC49-A36C-D76B1146B95E}" destId="{B80AF4CD-1B8E-2A47-9355-CDD4BEB9A1D0}" srcOrd="2" destOrd="0" parTransId="{27019F7A-4C2F-E643-9B94-FDBDBD220597}" sibTransId="{7CD06618-1360-7A42-8791-A66D86EF629F}"/>
    <dgm:cxn modelId="{7562CC78-5F56-E448-A924-73AA14EF21A6}" type="presOf" srcId="{EDC78EC6-753D-344E-9F05-BCE48ED522CA}" destId="{C52DCB2F-8925-ED46-8A9D-AB704371205D}" srcOrd="0" destOrd="0" presId="urn:microsoft.com/office/officeart/2005/8/layout/radial4"/>
    <dgm:cxn modelId="{DB01F68E-1721-E744-A476-647500B9C267}" srcId="{5C9190F1-BF11-CC49-A36C-D76B1146B95E}" destId="{179FC13E-5CCD-9942-822F-7DED4E515B83}" srcOrd="1" destOrd="0" parTransId="{EDC78EC6-753D-344E-9F05-BCE48ED522CA}" sibTransId="{4ECA7502-C21D-EB41-A8E5-752E536919E6}"/>
    <dgm:cxn modelId="{503789C4-E481-8447-A610-3889324935E8}" type="presOf" srcId="{B80AF4CD-1B8E-2A47-9355-CDD4BEB9A1D0}" destId="{907E2D18-F926-BA4A-B800-21D4A65FC4F9}" srcOrd="0" destOrd="0" presId="urn:microsoft.com/office/officeart/2005/8/layout/radial4"/>
    <dgm:cxn modelId="{F327F2C4-DBEA-564E-927E-9494D8F674AC}" srcId="{89806F1B-1153-A246-A6D2-0364A2CBA04D}" destId="{5C9190F1-BF11-CC49-A36C-D76B1146B95E}" srcOrd="0" destOrd="0" parTransId="{66D629BE-4852-674B-BBA4-6D6C9A3CF9CC}" sibTransId="{C00031C7-6D0E-2F40-A5C1-11F2968AA0E9}"/>
    <dgm:cxn modelId="{019070CF-FCF4-E248-87AC-053044BB1610}" type="presOf" srcId="{89806F1B-1153-A246-A6D2-0364A2CBA04D}" destId="{0DE29B65-A170-6041-9DEF-96C8AC9080BD}" srcOrd="0" destOrd="0" presId="urn:microsoft.com/office/officeart/2005/8/layout/radial4"/>
    <dgm:cxn modelId="{735D4CD8-6E67-D141-97DE-AF9A3833304C}" type="presOf" srcId="{179FC13E-5CCD-9942-822F-7DED4E515B83}" destId="{856AE8DB-D766-EE4C-B1B5-2CF80DB2946E}" srcOrd="0" destOrd="0" presId="urn:microsoft.com/office/officeart/2005/8/layout/radial4"/>
    <dgm:cxn modelId="{7263DADC-F916-2248-A54B-D1A05A2171B1}" type="presOf" srcId="{27019F7A-4C2F-E643-9B94-FDBDBD220597}" destId="{DFF81A4A-3319-4348-9A3E-74BA1005D54F}" srcOrd="0" destOrd="0" presId="urn:microsoft.com/office/officeart/2005/8/layout/radial4"/>
    <dgm:cxn modelId="{BB3214E1-3F2B-5249-99D4-900546615854}" type="presOf" srcId="{0D0B0545-F243-F240-BD11-64D792F8E791}" destId="{F67E729C-70B9-CA4B-8A50-219E0066EED5}" srcOrd="0" destOrd="0" presId="urn:microsoft.com/office/officeart/2005/8/layout/radial4"/>
    <dgm:cxn modelId="{77346DA3-0467-4843-A173-069A6EB7826E}" type="presParOf" srcId="{0DE29B65-A170-6041-9DEF-96C8AC9080BD}" destId="{0CFA7B78-D5E5-814E-AF50-CA9FC432F09D}" srcOrd="0" destOrd="0" presId="urn:microsoft.com/office/officeart/2005/8/layout/radial4"/>
    <dgm:cxn modelId="{AAEE0C5C-45C7-C44D-B865-18F9658744C3}" type="presParOf" srcId="{0DE29B65-A170-6041-9DEF-96C8AC9080BD}" destId="{F67E729C-70B9-CA4B-8A50-219E0066EED5}" srcOrd="1" destOrd="0" presId="urn:microsoft.com/office/officeart/2005/8/layout/radial4"/>
    <dgm:cxn modelId="{04F41D65-2877-B847-B674-F8DA934B0BCA}" type="presParOf" srcId="{0DE29B65-A170-6041-9DEF-96C8AC9080BD}" destId="{A174CD4A-76EA-204E-9AB8-5F1B011C4EEE}" srcOrd="2" destOrd="0" presId="urn:microsoft.com/office/officeart/2005/8/layout/radial4"/>
    <dgm:cxn modelId="{6D962198-2498-624D-ABF4-3D8DCD012E1C}" type="presParOf" srcId="{0DE29B65-A170-6041-9DEF-96C8AC9080BD}" destId="{C52DCB2F-8925-ED46-8A9D-AB704371205D}" srcOrd="3" destOrd="0" presId="urn:microsoft.com/office/officeart/2005/8/layout/radial4"/>
    <dgm:cxn modelId="{274292AD-5F76-904E-BD77-0BC96D60863D}" type="presParOf" srcId="{0DE29B65-A170-6041-9DEF-96C8AC9080BD}" destId="{856AE8DB-D766-EE4C-B1B5-2CF80DB2946E}" srcOrd="4" destOrd="0" presId="urn:microsoft.com/office/officeart/2005/8/layout/radial4"/>
    <dgm:cxn modelId="{C3E31750-5004-3347-8CE4-8AA8EFF25CD1}" type="presParOf" srcId="{0DE29B65-A170-6041-9DEF-96C8AC9080BD}" destId="{DFF81A4A-3319-4348-9A3E-74BA1005D54F}" srcOrd="5" destOrd="0" presId="urn:microsoft.com/office/officeart/2005/8/layout/radial4"/>
    <dgm:cxn modelId="{81CC9FB6-65DE-2D45-98C0-6A31330E120F}" type="presParOf" srcId="{0DE29B65-A170-6041-9DEF-96C8AC9080BD}" destId="{907E2D18-F926-BA4A-B800-21D4A65FC4F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E9C52-E0B7-2B49-9865-52EE9A6650F6}">
      <dsp:nvSpPr>
        <dsp:cNvPr id="0" name=""/>
        <dsp:cNvSpPr/>
      </dsp:nvSpPr>
      <dsp:spPr>
        <a:xfrm rot="16200000">
          <a:off x="522420" y="-522420"/>
          <a:ext cx="3249783" cy="4294624"/>
        </a:xfrm>
        <a:prstGeom prst="round1Rect">
          <a:avLst/>
        </a:prstGeom>
        <a:solidFill>
          <a:schemeClr val="accent4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Medical: Monitoring and Care</a:t>
          </a:r>
        </a:p>
      </dsp:txBody>
      <dsp:txXfrm rot="5400000">
        <a:off x="0" y="0"/>
        <a:ext cx="4294624" cy="2437338"/>
      </dsp:txXfrm>
    </dsp:sp>
    <dsp:sp modelId="{600318FE-D56A-0E4B-A131-11A0FBF57960}">
      <dsp:nvSpPr>
        <dsp:cNvPr id="0" name=""/>
        <dsp:cNvSpPr/>
      </dsp:nvSpPr>
      <dsp:spPr>
        <a:xfrm>
          <a:off x="4294624" y="0"/>
          <a:ext cx="4294624" cy="3249783"/>
        </a:xfrm>
        <a:prstGeom prst="round1Rect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Nutrition: Growth Monitoring and Care</a:t>
          </a:r>
        </a:p>
      </dsp:txBody>
      <dsp:txXfrm>
        <a:off x="4294624" y="0"/>
        <a:ext cx="4294624" cy="2437338"/>
      </dsp:txXfrm>
    </dsp:sp>
    <dsp:sp modelId="{69239BFD-6743-2041-A255-D0BA4EEA300E}">
      <dsp:nvSpPr>
        <dsp:cNvPr id="0" name=""/>
        <dsp:cNvSpPr/>
      </dsp:nvSpPr>
      <dsp:spPr>
        <a:xfrm rot="10800000">
          <a:off x="0" y="3249783"/>
          <a:ext cx="4294624" cy="3249783"/>
        </a:xfrm>
        <a:prstGeom prst="round1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Responsive Care: Play and Communication</a:t>
          </a:r>
        </a:p>
      </dsp:txBody>
      <dsp:txXfrm rot="10800000">
        <a:off x="0" y="4062229"/>
        <a:ext cx="4294624" cy="2437338"/>
      </dsp:txXfrm>
    </dsp:sp>
    <dsp:sp modelId="{4DBECC99-0054-9E46-BB26-FD5EB81EE196}">
      <dsp:nvSpPr>
        <dsp:cNvPr id="0" name=""/>
        <dsp:cNvSpPr/>
      </dsp:nvSpPr>
      <dsp:spPr>
        <a:xfrm rot="5400000">
          <a:off x="4817044" y="2727363"/>
          <a:ext cx="3249783" cy="4294624"/>
        </a:xfrm>
        <a:prstGeom prst="round1Rect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Integrated Social Support</a:t>
          </a:r>
        </a:p>
      </dsp:txBody>
      <dsp:txXfrm rot="-5400000">
        <a:off x="4294624" y="4062229"/>
        <a:ext cx="4294624" cy="2437338"/>
      </dsp:txXfrm>
    </dsp:sp>
    <dsp:sp modelId="{D759FAB9-A64D-1342-93B8-00D183807542}">
      <dsp:nvSpPr>
        <dsp:cNvPr id="0" name=""/>
        <dsp:cNvSpPr/>
      </dsp:nvSpPr>
      <dsp:spPr>
        <a:xfrm>
          <a:off x="2457976" y="1966257"/>
          <a:ext cx="3673294" cy="2567053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rgbClr val="555555"/>
              </a:solidFill>
            </a:rPr>
            <a:t>Pediatric Development Clinic: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solidFill>
                <a:srgbClr val="555555"/>
              </a:solidFill>
            </a:rPr>
            <a:t>Supporting Early Childhood Development for At-Risk Infants</a:t>
          </a:r>
        </a:p>
      </dsp:txBody>
      <dsp:txXfrm>
        <a:off x="2583289" y="2091570"/>
        <a:ext cx="3422668" cy="23164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904E9-BC4C-5341-BB3A-80C7CC5C99A8}">
      <dsp:nvSpPr>
        <dsp:cNvPr id="0" name=""/>
        <dsp:cNvSpPr/>
      </dsp:nvSpPr>
      <dsp:spPr>
        <a:xfrm>
          <a:off x="6060490" y="1375480"/>
          <a:ext cx="2161877" cy="29464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Additional Social Support Determination: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Transport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Nutritional support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Home visits </a:t>
          </a:r>
        </a:p>
      </dsp:txBody>
      <dsp:txXfrm>
        <a:off x="6123809" y="1438799"/>
        <a:ext cx="2035239" cy="2819764"/>
      </dsp:txXfrm>
    </dsp:sp>
    <dsp:sp modelId="{F4CC1EF0-91B8-4447-BC6A-0E7E89EB5EE9}">
      <dsp:nvSpPr>
        <dsp:cNvPr id="0" name=""/>
        <dsp:cNvSpPr/>
      </dsp:nvSpPr>
      <dsp:spPr>
        <a:xfrm>
          <a:off x="5385984" y="2580608"/>
          <a:ext cx="458318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5385984" y="2687837"/>
        <a:ext cx="320823" cy="321687"/>
      </dsp:txXfrm>
    </dsp:sp>
    <dsp:sp modelId="{E4373876-3F87-E046-B90C-2FDB23DDC494}">
      <dsp:nvSpPr>
        <dsp:cNvPr id="0" name=""/>
        <dsp:cNvSpPr/>
      </dsp:nvSpPr>
      <dsp:spPr>
        <a:xfrm>
          <a:off x="3033861" y="1375480"/>
          <a:ext cx="2161877" cy="29464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1. Medical Monitoring and Care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2. Growth Monitoring and Care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3. Development Monitoring and Responsive Care</a:t>
          </a:r>
        </a:p>
      </dsp:txBody>
      <dsp:txXfrm>
        <a:off x="3097180" y="1438799"/>
        <a:ext cx="2035239" cy="2819764"/>
      </dsp:txXfrm>
    </dsp:sp>
    <dsp:sp modelId="{103F7A02-CD01-BE4E-A253-1B3314120131}">
      <dsp:nvSpPr>
        <dsp:cNvPr id="0" name=""/>
        <dsp:cNvSpPr/>
      </dsp:nvSpPr>
      <dsp:spPr>
        <a:xfrm>
          <a:off x="2359355" y="2580608"/>
          <a:ext cx="458318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2359355" y="2687837"/>
        <a:ext cx="320823" cy="321687"/>
      </dsp:txXfrm>
    </dsp:sp>
    <dsp:sp modelId="{BB3304B4-B9C9-D546-AE1A-34B08F6F1DBD}">
      <dsp:nvSpPr>
        <dsp:cNvPr id="0" name=""/>
        <dsp:cNvSpPr/>
      </dsp:nvSpPr>
      <dsp:spPr>
        <a:xfrm>
          <a:off x="7233" y="1375480"/>
          <a:ext cx="2161877" cy="29464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Health, Nutrition, and Development topics, with opportunity for play and communication practice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70552" y="1438799"/>
        <a:ext cx="2035239" cy="28197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FA7B78-D5E5-814E-AF50-CA9FC432F09D}">
      <dsp:nvSpPr>
        <dsp:cNvPr id="0" name=""/>
        <dsp:cNvSpPr/>
      </dsp:nvSpPr>
      <dsp:spPr>
        <a:xfrm>
          <a:off x="3235673" y="2648582"/>
          <a:ext cx="2367577" cy="2367577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Impact: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Poor Growth and Developmental Outcomes</a:t>
          </a:r>
        </a:p>
      </dsp:txBody>
      <dsp:txXfrm>
        <a:off x="3582397" y="2995306"/>
        <a:ext cx="1674129" cy="1674129"/>
      </dsp:txXfrm>
    </dsp:sp>
    <dsp:sp modelId="{F67E729C-70B9-CA4B-8A50-219E0066EED5}">
      <dsp:nvSpPr>
        <dsp:cNvPr id="0" name=""/>
        <dsp:cNvSpPr/>
      </dsp:nvSpPr>
      <dsp:spPr>
        <a:xfrm rot="11119957">
          <a:off x="1527510" y="3537451"/>
          <a:ext cx="1741932" cy="67475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74CD4A-76EA-204E-9AB8-5F1B011C4EEE}">
      <dsp:nvSpPr>
        <dsp:cNvPr id="0" name=""/>
        <dsp:cNvSpPr/>
      </dsp:nvSpPr>
      <dsp:spPr>
        <a:xfrm>
          <a:off x="3" y="2030987"/>
          <a:ext cx="2810913" cy="3040106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rgbClr val="2A2A2A"/>
              </a:solidFill>
            </a:rPr>
            <a:t>Gaps in Parenting Education and Engagement: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2A2A2A"/>
              </a:solidFill>
            </a:rPr>
            <a:t>Many fathers not really engaged in PDC (child health = mother’s duty)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2A2A2A"/>
              </a:solidFill>
            </a:rPr>
            <a:t>Clinical Staff less comfortable with Developmental Care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2A2A2A"/>
              </a:solidFill>
            </a:rPr>
            <a:t>Lack of clear tools and interventions for children with pervasive developmental delays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>
            <a:solidFill>
              <a:srgbClr val="2A2A2A"/>
            </a:solidFill>
          </a:endParaRPr>
        </a:p>
      </dsp:txBody>
      <dsp:txXfrm>
        <a:off x="82332" y="2113316"/>
        <a:ext cx="2646255" cy="2875448"/>
      </dsp:txXfrm>
    </dsp:sp>
    <dsp:sp modelId="{C52DCB2F-8925-ED46-8A9D-AB704371205D}">
      <dsp:nvSpPr>
        <dsp:cNvPr id="0" name=""/>
        <dsp:cNvSpPr/>
      </dsp:nvSpPr>
      <dsp:spPr>
        <a:xfrm rot="16147473">
          <a:off x="3470242" y="1652686"/>
          <a:ext cx="1647150" cy="67475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AE8DB-D766-EE4C-B1B5-2CF80DB2946E}">
      <dsp:nvSpPr>
        <dsp:cNvPr id="0" name=""/>
        <dsp:cNvSpPr/>
      </dsp:nvSpPr>
      <dsp:spPr>
        <a:xfrm>
          <a:off x="2288555" y="-5530"/>
          <a:ext cx="4172375" cy="1822876"/>
        </a:xfrm>
        <a:prstGeom prst="roundRect">
          <a:avLst>
            <a:gd name="adj" fmla="val 10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rgbClr val="2A2A2A"/>
              </a:solidFill>
            </a:rPr>
            <a:t>Gaps in Knowledge and Practice: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2A2A2A"/>
              </a:solidFill>
            </a:rPr>
            <a:t>Incorrect Calculation of Adjusted Age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2A2A2A"/>
              </a:solidFill>
            </a:rPr>
            <a:t>Incorrect Calculation of Interval Growth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2A2A2A"/>
              </a:solidFill>
            </a:rPr>
            <a:t>Errors in Plotting Z-scores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2A2A2A"/>
              </a:solidFill>
            </a:rPr>
            <a:t>Expertise in counseling on feeding in infants with difficulties</a:t>
          </a:r>
        </a:p>
      </dsp:txBody>
      <dsp:txXfrm>
        <a:off x="2341945" y="47860"/>
        <a:ext cx="4065595" cy="1716096"/>
      </dsp:txXfrm>
    </dsp:sp>
    <dsp:sp modelId="{DFF81A4A-3319-4348-9A3E-74BA1005D54F}">
      <dsp:nvSpPr>
        <dsp:cNvPr id="0" name=""/>
        <dsp:cNvSpPr/>
      </dsp:nvSpPr>
      <dsp:spPr>
        <a:xfrm rot="21251032">
          <a:off x="5573190" y="3480088"/>
          <a:ext cx="1885253" cy="674759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E2D18-F926-BA4A-B800-21D4A65FC4F9}">
      <dsp:nvSpPr>
        <dsp:cNvPr id="0" name=""/>
        <dsp:cNvSpPr/>
      </dsp:nvSpPr>
      <dsp:spPr>
        <a:xfrm>
          <a:off x="6325878" y="2064488"/>
          <a:ext cx="2511972" cy="28915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rgbClr val="2A2A2A"/>
              </a:solidFill>
            </a:rPr>
            <a:t>Gaps in Home Feeding</a:t>
          </a:r>
          <a:r>
            <a:rPr lang="en-US" sz="1800" kern="1200">
              <a:solidFill>
                <a:srgbClr val="2A2A2A"/>
              </a:solidFill>
            </a:rPr>
            <a:t>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2A2A2A"/>
              </a:solidFill>
            </a:rPr>
            <a:t>Feeding a less responsive infant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2A2A2A"/>
              </a:solidFill>
            </a:rPr>
            <a:t>Feeding in an infant with neurodevelopmental difficulties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2A2A2A"/>
              </a:solidFill>
            </a:rPr>
            <a:t>Need for additional calories for catch up growth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rgbClr val="2A2A2A"/>
            </a:solidFill>
          </a:endParaRPr>
        </a:p>
      </dsp:txBody>
      <dsp:txXfrm>
        <a:off x="6399451" y="2138061"/>
        <a:ext cx="2364826" cy="2744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D0FD2C-81BD-486A-969D-DE698FD73B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6EE289-EC32-4460-9A22-F3CB7CCA93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BDC7B59-872D-4F13-9CA2-D0E73D4CDFDB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3603B-7AC8-4315-A1FF-39651D2509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31A43-28F9-460B-AD71-4F36AD8DEF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40BCB88-AC78-4155-B448-43A8E0988F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BB1C37-64D7-42FB-8F32-75D0E016F2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  <a:ea typeface="ヒラギノ角ゴ Pro W3" pitchFamily="-9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1C09C2-AA68-4CB3-BD68-698920BC0C4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700826-A139-4009-90E5-235C74670B3E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F06B5C0-81F1-4FE6-AE20-CF392BC7B1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8907A9D-2E5B-4216-82FA-A1F5574B0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1A53B-ECC6-4039-994B-4F5886FEF99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  <a:ea typeface="ヒラギノ角ゴ Pro W3" pitchFamily="-9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A43BA-E3A9-4926-9A72-5892BA4D0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7C331DE-C6EC-4E6D-97C2-5FBCEF8205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F37B2C73-082E-4B4C-8DB7-48F97F0283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DAACD9A6-4A57-46A7-BA98-5F9474A730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Black, M., Walker, S., Fernald, L., Andersen, C., et al. (2017). Early childhood development coming of age: science through the life-course. </a:t>
            </a:r>
            <a:r>
              <a:rPr lang="en-US" altLang="en-US" i="1"/>
              <a:t>Lancet, </a:t>
            </a:r>
            <a:r>
              <a:rPr lang="en-US" altLang="en-US"/>
              <a:t>389: 77-90.</a:t>
            </a:r>
          </a:p>
          <a:p>
            <a:r>
              <a:rPr lang="en-US" altLang="en-US"/>
              <a:t>UNAIDS. (2017). Ending AIDS: progress towards the 90-90-90 targets. Retrieved from http://www.unaids.org/sites/default/files/media_asset/Global_AIDS_update_2017_en.pdf.</a:t>
            </a:r>
          </a:p>
          <a:p>
            <a:r>
              <a:rPr lang="en-US" altLang="en-US"/>
              <a:t>Potterton, J. (2008). A longitudinal study of neurodevelopmental delay in HIV infected children. Retrieved from http://wiredspace.wits.ac.za/handle/10539/5055.</a:t>
            </a:r>
          </a:p>
          <a:p>
            <a:r>
              <a:rPr lang="en-US" altLang="en-US"/>
              <a:t>Blanchette, N., Lou, M., &amp; Fernandes-Penney, A. (2001). Cognitive and motor development in children with vertically transmitted HIV infection. </a:t>
            </a:r>
            <a:r>
              <a:rPr lang="en-US" altLang="en-US" i="1"/>
              <a:t>Brain and Cognition</a:t>
            </a:r>
            <a:r>
              <a:rPr lang="en-US" altLang="en-US"/>
              <a:t>. Retrieved from http://www.sciencedirect.com/science/article/pii/S0278262601800324.</a:t>
            </a:r>
          </a:p>
          <a:p>
            <a:r>
              <a:rPr lang="fr-FR" altLang="en-US"/>
              <a:t>Bisiacchi, P., Suppiej, A., &amp; Laverda, A. (1999). </a:t>
            </a:r>
            <a:r>
              <a:rPr lang="en-US" altLang="en-US"/>
              <a:t>Neuropsychological evaluation of neurologically asymptomatic HIV-infected children. </a:t>
            </a:r>
            <a:r>
              <a:rPr lang="en-US" altLang="en-US" i="1"/>
              <a:t>Brain and Cognition</a:t>
            </a:r>
            <a:r>
              <a:rPr lang="en-US" altLang="en-US"/>
              <a:t>. Retrieved from http://europepmc.org/abstract/med/10857661.</a:t>
            </a:r>
          </a:p>
          <a:p>
            <a:r>
              <a:rPr lang="en-US" altLang="en-US"/>
              <a:t>Van Rie, A., Harrington, P.R., Dow, A., Robertson, K. (2007). Neurologic and neurodevelopmental manifestations of pediatric HIV/AIDS: a global perspective. </a:t>
            </a:r>
            <a:r>
              <a:rPr lang="en-US" altLang="en-US" i="1"/>
              <a:t>European Journal Pediatric Neurology</a:t>
            </a:r>
            <a:r>
              <a:rPr lang="en-US" altLang="en-US"/>
              <a:t>; 11: 1–9.  </a:t>
            </a:r>
          </a:p>
          <a:p>
            <a:r>
              <a:rPr lang="en-US" altLang="en-US"/>
              <a:t>Le Doare, K., Bland, R., &amp; Newell, M. (2012). Neurodevelopment in Children Born to HIV-Infected Mothers by Infection and Treatment Status.</a:t>
            </a:r>
            <a:r>
              <a:rPr lang="en-US" altLang="en-US" i="1"/>
              <a:t> Pediatrics, </a:t>
            </a:r>
            <a:r>
              <a:rPr lang="en-US" altLang="en-US"/>
              <a:t>doi:10.1542/peds.2012-0405.</a:t>
            </a:r>
          </a:p>
          <a:p>
            <a:r>
              <a:rPr lang="en-US" altLang="en-US"/>
              <a:t>Sherr, L. and Roberts, K. (2017). Child development testing review: A comprehensie reader to inform field utilization. Produced for USAID.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850D506B-B676-479A-83F0-1CDD9BCC0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9pPr>
          </a:lstStyle>
          <a:p>
            <a:fld id="{9066135D-2CE0-442E-97F3-A6866668521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A29E26A4-9C46-45D8-86B6-1506A80A01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A3C67C6B-FBCF-408A-B204-EC4974CD0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3A22C-BEBD-4618-AF2F-6AE4E1396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B5E5DD8-4755-489A-96DF-278342FE1057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01C0B1E6-F522-47F3-813F-E00B07D35E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1CA1DA7A-E480-4240-B70F-AF28914579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5C825-180E-47E6-8C79-7C31CAE0E7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B9439D-C321-43B9-97B4-EDDD55A7F08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A2B5C73D-C81F-40AB-81A4-CC0587D480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593BCFEB-4E7F-4381-B37B-E2D27C3AC1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Of 158 eligible preterm and LBW children discharged from RDH NU, 86 (54%) were alive and located for follow-up data collection and 9 (6%) were confirmed to have died after discharge. Median birth weight was 1,650 grams, median gestational age was 33.1 weeks, and 57% were growth restricted at birth. At the time of household interviews, median age was 22.5 months, 47% of children had feeding difficulties and 40% reported signs of anemia.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1B8C5-D791-4BD3-8625-25C4E97E5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BA0B3D0-875F-44CC-83DF-57A6FA086D12}" type="slidenum">
              <a:rPr lang="en-US">
                <a:solidFill>
                  <a:prstClr val="black"/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ABD72349-BBB7-4AF3-BF4C-6393DBFE99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3AE77E0A-CA79-4743-9623-8FDAEA632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PDC provides medical, nutritional and developmental follow-up to at-risk children under-five </a:t>
            </a:r>
          </a:p>
          <a:p>
            <a:pPr lvl="1"/>
            <a:r>
              <a:rPr lang="en-US" alt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Early intervention embedded in a medical home model</a:t>
            </a:r>
          </a:p>
          <a:p>
            <a:r>
              <a:rPr lang="en-US" altLang="en-US" sz="320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Prematurity main referral reason.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66230-6061-46FB-A5EF-E223C28395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2707806-4CE0-4E2D-9F4C-60C382A45DC6}" type="slidenum">
              <a:rPr lang="en-US">
                <a:solidFill>
                  <a:prstClr val="black"/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1FB37008-ED84-45EF-8567-E24482BB65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BA9A94FC-F518-484B-9662-25DDB610C0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DDA1EB57-2319-4CF6-9C4E-D65703771E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9pPr>
          </a:lstStyle>
          <a:p>
            <a:fld id="{3A8088FF-63BA-46F9-AB73-B0C63DCDF16B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835A853D-A536-48A9-9021-DFB2A95A18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8D37A839-B306-4DD4-9AD4-122EA739CA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707AFDDC-FBCC-4D55-86B1-F4DCCCE6F5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9pPr>
          </a:lstStyle>
          <a:p>
            <a:fld id="{B4CF2A18-CFA9-4D88-A2D6-514FA41C4E4E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S1520 4Children 4color.eps">
            <a:extLst>
              <a:ext uri="{FF2B5EF4-FFF2-40B4-BE49-F238E27FC236}">
                <a16:creationId xmlns:a16="http://schemas.microsoft.com/office/drawing/2014/main" id="{64B61FC7-2809-4672-B6A0-A01455358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39738"/>
            <a:ext cx="1600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36392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60744"/>
            <a:ext cx="7772400" cy="91887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1" i="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378E7FA-FD91-4BA1-B414-26CFD214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E2609-B395-493B-B1F6-02964E4FA8C5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1C5903-7866-4144-B805-693FF0264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C80783-AFD1-4FB9-AB46-D224CE92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95AA6-2973-4266-93BA-5DBE88D88C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38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S1520 4Children 4color.eps">
            <a:extLst>
              <a:ext uri="{FF2B5EF4-FFF2-40B4-BE49-F238E27FC236}">
                <a16:creationId xmlns:a16="http://schemas.microsoft.com/office/drawing/2014/main" id="{70E12106-3916-49E0-9B4B-B17C024B1A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39738"/>
            <a:ext cx="1600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36392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60744"/>
            <a:ext cx="7772400" cy="91887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1" i="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4F648A-B8F8-472A-B3F5-705EA26B4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BB06-E736-4B76-8DCD-725417F06F8E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08B534-F2AD-4346-8100-C20795CB6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A83B4F-68FD-4330-B5CA-D31483DC9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02B01-7609-4C96-8835-0067A8D8E4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527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8778"/>
            <a:ext cx="8229600" cy="3937385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3000" b="1" i="0" cap="all">
                <a:solidFill>
                  <a:srgbClr val="8EB8C9"/>
                </a:solidFill>
              </a:defRPr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FD9CA-0B85-498B-8526-7C144A814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18EE5-D6E4-42C8-9081-754B1241DB50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8F33D-4AE9-4C99-A98A-9690B233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DF2AA-FF00-4AB4-80B9-33A7A09E7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71F69-F89F-4D79-A1C2-943E1493B6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032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S1520 4Children 4color.eps">
            <a:extLst>
              <a:ext uri="{FF2B5EF4-FFF2-40B4-BE49-F238E27FC236}">
                <a16:creationId xmlns:a16="http://schemas.microsoft.com/office/drawing/2014/main" id="{405857A2-0C46-46D0-B990-77AF9B965A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39738"/>
            <a:ext cx="1600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D15DFB-1E40-4486-8815-B7C883C7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FC803-9BEA-4EED-BB94-ED32C7A4AF9E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7AB924-DABC-43B0-A60A-2CE6A13A3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F6A1F0-D30C-4983-B7E4-EE88B00D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D7D17-C99A-495A-BAE0-EB62D3348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217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lIns="0" tIns="0" rIns="0" bIns="0">
            <a:noAutofit/>
          </a:bodyPr>
          <a:lstStyle>
            <a:lvl1pPr>
              <a:defRPr sz="2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lIns="0" tIns="0" rIns="0" bIns="0">
            <a:noAutofit/>
          </a:bodyPr>
          <a:lstStyle>
            <a:lvl1pPr>
              <a:defRPr sz="2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89EE69-7A4D-4570-9B66-4DBD7353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A9FBB-CAED-4068-9A29-CC4EE3ECC7DB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DB77668-AA66-418C-B817-1EBCC5DCD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5CCDFB-E777-4BDF-9D6B-2856591A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8AFFD-9529-4B61-9B98-F45B28A9C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108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lIns="0" bIns="0"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lIns="0" tIns="0" rIns="0" bIns="0">
            <a:noAutofit/>
          </a:bodyPr>
          <a:lstStyle>
            <a:lvl1pPr>
              <a:defRPr sz="20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lIns="0" bIns="0"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 lIns="0" tIns="0" rIns="0" bIns="0">
            <a:noAutofit/>
          </a:bodyPr>
          <a:lstStyle>
            <a:lvl1pPr>
              <a:defRPr sz="20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FA39FAA-2B45-4288-953A-2AE3BE86A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D2DEB-1BB9-46BC-97A3-314935487BB8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B9BC151-B0A0-4E6B-967D-0CD310D0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2EC5D9-8347-4D72-B50D-DB10283E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1E4D6-F1E0-4A2C-A1BF-DBA4BA5636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373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FE05ACE-16DE-42D8-850E-0AA0CC109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A5AFF-761F-4681-BD6B-527F50102E0B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3910C6-E39E-472C-BB67-D4A1C52E8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33F22A-2787-47F9-9006-F4598BB8E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C7EC9-CBE9-412D-9D7A-CF6430C7DF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25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OS1520 4Children 4color.eps">
            <a:extLst>
              <a:ext uri="{FF2B5EF4-FFF2-40B4-BE49-F238E27FC236}">
                <a16:creationId xmlns:a16="http://schemas.microsoft.com/office/drawing/2014/main" id="{9671C7EB-FC07-4B55-903A-B68DAAE86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39738"/>
            <a:ext cx="1600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72E4F91-4ABE-4E2C-8DC4-F4F3E0D2F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7FC07-EE5A-4BE1-B8D1-B28DDE4C7A70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90C30C1-A5B1-4A4A-B255-D0B3B9D0D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BD268E8-68A1-4454-A986-09157F689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10E9E-4B22-4A89-86BA-4846B52CA9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383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OS1520 4Children 4color.eps">
            <a:extLst>
              <a:ext uri="{FF2B5EF4-FFF2-40B4-BE49-F238E27FC236}">
                <a16:creationId xmlns:a16="http://schemas.microsoft.com/office/drawing/2014/main" id="{B5A8107F-3F59-4C19-AC4B-80E6E4947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39738"/>
            <a:ext cx="1600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4576"/>
            <a:ext cx="3008313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756626"/>
            <a:ext cx="3008313" cy="3231541"/>
          </a:xfrm>
        </p:spPr>
        <p:txBody>
          <a:bodyPr l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6ABA5C2-8B0C-4084-AFBF-D7B331723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1196-081C-489F-9A51-22D6EDA6605F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DD645D2-8AA4-4B5F-93BE-B28ABA5B8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85ADDAD-647E-42BE-8ACB-C88CC673D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56776-FBF0-4E15-832A-1B94A5536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207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OS1520 4Children 4color.eps">
            <a:extLst>
              <a:ext uri="{FF2B5EF4-FFF2-40B4-BE49-F238E27FC236}">
                <a16:creationId xmlns:a16="http://schemas.microsoft.com/office/drawing/2014/main" id="{6E0F77C8-C1B1-46B2-8D41-31D1B7C7F9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39738"/>
            <a:ext cx="1600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F0DCD66-3C25-42B4-9D9B-B9E05D521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6332C-D75C-469B-BC30-784446D003CF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9527620-FE38-495A-8D88-99348D01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9F1ADF9-1503-4BB2-98A0-F16367641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115A2-B6D7-4B16-A741-24DC31CB55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729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0256D-1802-4211-AD71-D12A4F3F8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555E4-1BCA-47E2-AD94-1BAA9189D1DC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5C15D-3AF1-4136-BF21-2AB15AD7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3F659-64CF-4AAF-9D98-23BE1DFA5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FD4C7-F21C-4B40-B56E-09797B95B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5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8778"/>
            <a:ext cx="8229600" cy="3937385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3000" b="1" i="0" cap="all">
                <a:solidFill>
                  <a:srgbClr val="8EB8C9"/>
                </a:solidFill>
              </a:defRPr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B0D5B-B279-4B68-82CD-25798CEA3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EAFAE-CBCD-4423-B2A5-D8D448393FE8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4B5A6-0FCA-44DD-A76B-49E3707F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AB6C5-73B4-4952-A187-191E9145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59703-66DF-497B-BF52-726E919EE9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39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9003E-8BA5-44CF-BDD3-92B13DC6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562E7-9166-4B9C-A87A-B602AD32B3B0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E3C03-1BFE-466D-BF72-C96640A56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EC3DD-3279-41EC-8E0D-DB3C38D48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558DA-DE00-499D-B173-8915679AF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47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B9E79-EE70-4533-94F4-D57AD5F9E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DC6AA-F1C7-4156-B4A0-5721C355E930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F7D38-E217-49E0-B251-BC1F9F423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E4094-74B7-44C1-A513-003932482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5B46B-D333-419C-AD6E-5132E9D66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26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AE298F-B34A-4B95-83B4-437F5A19A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38FF0-580E-4957-9B83-A04158A71808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CEB9ED-7227-4E5E-ADD2-3F468CDEF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8DB0A8-51E3-4ACD-8A83-837206E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5B7A3-BF90-4ED5-8B78-EECBAFFDF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04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42DDAC-C215-4297-9F7D-9C78C3D42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6ABC9-F809-4DF9-966F-06A62B8D962E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A42CD57-63DF-4342-9A2E-A8E7E7060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56AEB5F-AE82-43E6-8D99-A9C584BCD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4FEDD-793F-455A-B15D-12EA67713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6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F7294E8-4955-4D78-A038-2CEB059F3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AD47A-D23A-4AC7-8220-819FFF198F5C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301F283-09F1-4637-95A4-97386D44B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406FE5D-ADA6-4847-88E8-9FD26BA90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D3497-B915-4CA9-A9D1-9A99A2E22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39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31AD6A6-EF0D-4295-8DB7-1D85C48A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62656-C254-4937-AEFA-903BC3E1E2CB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4C8DABE-AAA9-4255-876D-D75A20ACE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B2E058-9932-4B92-A4D6-1D80A3D3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1759C-4B29-45A0-A33F-DB5B3FDC9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69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A65653-CDCD-45A3-B88A-E107ABB1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62E7E-D42A-4C63-AFA2-CB0205AABAC8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B948CB-980F-48EA-91C0-AF8570759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A3C0D3-4CA5-4DDC-808A-4E9E0720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0EB5C-3A6C-40E3-B0BA-19874A9D2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12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A9A468-940E-4FBC-8B31-A6149FDF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63E22-D5EA-4DE9-B79F-54CE1B293F0B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1B60D07-DE6F-4752-8F06-4D2AFE908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B622AC-A2A6-4C11-A333-1E3563EB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AD45C-21DC-443D-9C40-9691E6AE4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77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F31D4-2427-4F4F-AC2A-BF3B86E81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6B6D5-D397-4CBF-9398-601CAEAF882D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E0E4C-F4C1-4D5D-A451-4CDBD2FF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8CC89-9E5F-4E97-86ED-10AC6A79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761C9-8D95-4500-B4D8-57B271B47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86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E6FB8-407F-454F-8AFA-065ECF168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9414C-1EDD-41E3-9D84-DB0BE734A665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94B03-6CEC-4BA8-8E8E-8DCE0C750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22FA2-61F5-48D0-8192-1245E5FD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54663-0018-41E8-8A19-D57C48BA1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4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S1520 4Children 4color.eps">
            <a:extLst>
              <a:ext uri="{FF2B5EF4-FFF2-40B4-BE49-F238E27FC236}">
                <a16:creationId xmlns:a16="http://schemas.microsoft.com/office/drawing/2014/main" id="{3D73F976-6655-49F3-B7CD-413C863E25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39738"/>
            <a:ext cx="1600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10A0607-E7FA-47A2-97FE-FE8F69C1F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27916-295E-4F3E-8E2B-60CA638562C8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10F2D2-95BA-4B91-8D3B-5FF97408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C0E9E8-1D39-4542-92C7-EE5FD06F7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074DB-FBE9-4C54-98A1-3C83C0B26B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390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FD5AD9-8EDB-42D4-BA26-9B87C691A1A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6B506117-4DB9-45C2-98DE-DCA5A0C9D2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43481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334000"/>
            <a:ext cx="4800600" cy="990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Myriad Pro"/>
                <a:cs typeface="Myriad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6489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0EC938-F4A0-4EBB-98A7-D630A332165C}"/>
              </a:ext>
            </a:extLst>
          </p:cNvPr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53400" cy="1371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8272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5026" y="5074919"/>
            <a:ext cx="7812087" cy="868681"/>
          </a:xfrm>
        </p:spPr>
        <p:txBody>
          <a:bodyPr anchor="t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721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o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CCC0DA-2BAB-410F-ACCD-3E77566A24E3}"/>
              </a:ext>
            </a:extLst>
          </p:cNvPr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305800" cy="4419600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53400" cy="1371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98314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684838"/>
            <a:ext cx="6096000" cy="792162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-3208"/>
            <a:ext cx="9144000" cy="5489608"/>
          </a:xfrm>
        </p:spPr>
        <p:txBody>
          <a:bodyPr/>
          <a:lstStyle>
            <a:lvl2pPr>
              <a:defRPr baseline="0"/>
            </a:lvl2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64571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BB4B7B-B986-4BFA-93F8-619191311709}"/>
              </a:ext>
            </a:extLst>
          </p:cNvPr>
          <p:cNvSpPr txBox="1"/>
          <p:nvPr userDrawn="1"/>
        </p:nvSpPr>
        <p:spPr>
          <a:xfrm>
            <a:off x="-3505200" y="1889125"/>
            <a:ext cx="914400" cy="914400"/>
          </a:xfrm>
          <a:prstGeom prst="rect">
            <a:avLst/>
          </a:prstGeom>
        </p:spPr>
        <p:txBody>
          <a:bodyPr wrap="none"/>
          <a:lstStyle/>
          <a:p>
            <a:pPr>
              <a:defRPr/>
            </a:pPr>
            <a:endParaRPr lang="en-US" sz="2800" spc="300"/>
          </a:p>
        </p:txBody>
      </p:sp>
      <p:pic>
        <p:nvPicPr>
          <p:cNvPr id="5" name="Picture 7" descr="Mom&amp;Baby.psd">
            <a:extLst>
              <a:ext uri="{FF2B5EF4-FFF2-40B4-BE49-F238E27FC236}">
                <a16:creationId xmlns:a16="http://schemas.microsoft.com/office/drawing/2014/main" id="{B26775DA-8603-4AAF-A279-5A6FF1D0B2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9075"/>
            <a:ext cx="510222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83225" y="2071158"/>
            <a:ext cx="2995613" cy="269928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2pPr>
            <a:lvl3pPr marL="91440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3pPr>
            <a:lvl4pPr marL="137160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4pPr>
            <a:lvl5pPr marL="182880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483224" y="6124520"/>
            <a:ext cx="2995613" cy="24986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spc="0">
                <a:solidFill>
                  <a:srgbClr val="FFFFFF"/>
                </a:solidFill>
                <a:latin typeface="Verdana"/>
                <a:cs typeface="Verdana"/>
              </a:defRPr>
            </a:lvl1pPr>
            <a:lvl2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2pPr>
            <a:lvl3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3pPr>
            <a:lvl4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4pPr>
            <a:lvl5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845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81A77A-0BB3-4493-8AB5-43D14B12C37C}"/>
              </a:ext>
            </a:extLst>
          </p:cNvPr>
          <p:cNvSpPr txBox="1"/>
          <p:nvPr userDrawn="1"/>
        </p:nvSpPr>
        <p:spPr>
          <a:xfrm>
            <a:off x="-3505200" y="1889125"/>
            <a:ext cx="914400" cy="914400"/>
          </a:xfrm>
          <a:prstGeom prst="rect">
            <a:avLst/>
          </a:prstGeom>
        </p:spPr>
        <p:txBody>
          <a:bodyPr wrap="none"/>
          <a:lstStyle/>
          <a:p>
            <a:pPr>
              <a:defRPr/>
            </a:pPr>
            <a:endParaRPr lang="en-US" sz="2800" spc="300"/>
          </a:p>
        </p:txBody>
      </p:sp>
      <p:pic>
        <p:nvPicPr>
          <p:cNvPr id="5" name="Picture 7" descr="Smiling Girl Portrait.psd">
            <a:extLst>
              <a:ext uri="{FF2B5EF4-FFF2-40B4-BE49-F238E27FC236}">
                <a16:creationId xmlns:a16="http://schemas.microsoft.com/office/drawing/2014/main" id="{9D2FE4F3-F28D-4959-BA3F-0B8188A7A9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/>
          <a:stretch>
            <a:fillRect/>
          </a:stretch>
        </p:blipFill>
        <p:spPr bwMode="auto">
          <a:xfrm>
            <a:off x="0" y="1470025"/>
            <a:ext cx="3514725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32225" y="2071158"/>
            <a:ext cx="4646613" cy="269928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2pPr>
            <a:lvl3pPr marL="91440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3pPr>
            <a:lvl4pPr marL="137160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4pPr>
            <a:lvl5pPr marL="182880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832225" y="6129666"/>
            <a:ext cx="4646613" cy="34733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spc="0">
                <a:solidFill>
                  <a:srgbClr val="FFFFFF"/>
                </a:solidFill>
                <a:latin typeface="Verdana"/>
                <a:cs typeface="Verdana"/>
              </a:defRPr>
            </a:lvl1pPr>
            <a:lvl2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2pPr>
            <a:lvl3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3pPr>
            <a:lvl4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4pPr>
            <a:lvl5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15817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0A99EE-B493-4C6F-9A9B-B8157E56C208}"/>
              </a:ext>
            </a:extLst>
          </p:cNvPr>
          <p:cNvSpPr txBox="1"/>
          <p:nvPr userDrawn="1"/>
        </p:nvSpPr>
        <p:spPr>
          <a:xfrm>
            <a:off x="-3505200" y="1889125"/>
            <a:ext cx="914400" cy="914400"/>
          </a:xfrm>
          <a:prstGeom prst="rect">
            <a:avLst/>
          </a:prstGeom>
        </p:spPr>
        <p:txBody>
          <a:bodyPr wrap="none"/>
          <a:lstStyle/>
          <a:p>
            <a:pPr>
              <a:defRPr/>
            </a:pPr>
            <a:endParaRPr lang="en-US" sz="2800" spc="3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A48B5B-54DB-4B27-B32E-CDCC9EB34CBC}"/>
              </a:ext>
            </a:extLst>
          </p:cNvPr>
          <p:cNvSpPr txBox="1"/>
          <p:nvPr userDrawn="1"/>
        </p:nvSpPr>
        <p:spPr>
          <a:xfrm>
            <a:off x="425450" y="838200"/>
            <a:ext cx="8281988" cy="3159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600" spc="300">
                <a:solidFill>
                  <a:schemeClr val="tx2"/>
                </a:solidFill>
                <a:latin typeface="Verdana"/>
                <a:cs typeface="Verdana"/>
              </a:rPr>
              <a:t>mothers2mothers</a:t>
            </a:r>
          </a:p>
        </p:txBody>
      </p:sp>
      <p:pic>
        <p:nvPicPr>
          <p:cNvPr id="6" name="Picture 8" descr="GirlonDadsBack">
            <a:extLst>
              <a:ext uri="{FF2B5EF4-FFF2-40B4-BE49-F238E27FC236}">
                <a16:creationId xmlns:a16="http://schemas.microsoft.com/office/drawing/2014/main" id="{6BBDAA48-A042-4DBF-BB0B-4EA5D52917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4788"/>
            <a:ext cx="4953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83225" y="2071158"/>
            <a:ext cx="2995613" cy="269928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2pPr>
            <a:lvl3pPr marL="91440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3pPr>
            <a:lvl4pPr marL="137160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4pPr>
            <a:lvl5pPr marL="182880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483225" y="6124520"/>
            <a:ext cx="2332832" cy="24986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spc="0">
                <a:solidFill>
                  <a:srgbClr val="FFFFFF"/>
                </a:solidFill>
                <a:latin typeface="Verdana"/>
                <a:cs typeface="Verdana"/>
              </a:defRPr>
            </a:lvl1pPr>
            <a:lvl2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2pPr>
            <a:lvl3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3pPr>
            <a:lvl4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4pPr>
            <a:lvl5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1263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788A96-105B-4A41-A47F-97C61D5F29E1}"/>
              </a:ext>
            </a:extLst>
          </p:cNvPr>
          <p:cNvSpPr txBox="1"/>
          <p:nvPr userDrawn="1"/>
        </p:nvSpPr>
        <p:spPr>
          <a:xfrm>
            <a:off x="-3505200" y="1889125"/>
            <a:ext cx="914400" cy="914400"/>
          </a:xfrm>
          <a:prstGeom prst="rect">
            <a:avLst/>
          </a:prstGeom>
        </p:spPr>
        <p:txBody>
          <a:bodyPr wrap="none"/>
          <a:lstStyle/>
          <a:p>
            <a:pPr>
              <a:defRPr/>
            </a:pPr>
            <a:endParaRPr lang="en-US" sz="2800" spc="300"/>
          </a:p>
        </p:txBody>
      </p:sp>
      <p:pic>
        <p:nvPicPr>
          <p:cNvPr id="5" name="Picture 7" descr="MomandBaby.psd">
            <a:extLst>
              <a:ext uri="{FF2B5EF4-FFF2-40B4-BE49-F238E27FC236}">
                <a16:creationId xmlns:a16="http://schemas.microsoft.com/office/drawing/2014/main" id="{7AE4C6E4-59E2-4080-AEEB-25BA5AF2AD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5364163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83225" y="2071158"/>
            <a:ext cx="2995613" cy="269928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2pPr>
            <a:lvl3pPr marL="91440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3pPr>
            <a:lvl4pPr marL="137160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4pPr>
            <a:lvl5pPr marL="1828800" indent="0">
              <a:lnSpc>
                <a:spcPct val="120000"/>
              </a:lnSpc>
              <a:buNone/>
              <a:defRPr sz="2400" b="0" i="0">
                <a:solidFill>
                  <a:schemeClr val="bg1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501300" y="6124520"/>
            <a:ext cx="2977538" cy="24986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spc="0">
                <a:solidFill>
                  <a:srgbClr val="FFFFFF"/>
                </a:solidFill>
                <a:latin typeface="Verdana"/>
                <a:cs typeface="Verdana"/>
              </a:defRPr>
            </a:lvl1pPr>
            <a:lvl2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2pPr>
            <a:lvl3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3pPr>
            <a:lvl4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4pPr>
            <a:lvl5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8043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63575" y="2209800"/>
            <a:ext cx="7815263" cy="167367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Verdana"/>
                <a:cs typeface="Verdana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Verdana"/>
                <a:cs typeface="Verdana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Verdana"/>
                <a:cs typeface="Verdana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63575" y="6121400"/>
            <a:ext cx="7815263" cy="24986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spc="0">
                <a:solidFill>
                  <a:srgbClr val="FFFFFF"/>
                </a:solidFill>
                <a:latin typeface="Verdana"/>
                <a:cs typeface="Verdana"/>
              </a:defRPr>
            </a:lvl1pPr>
            <a:lvl2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2pPr>
            <a:lvl3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3pPr>
            <a:lvl4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4pPr>
            <a:lvl5pPr>
              <a:defRPr sz="1200" spc="600"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1347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lIns="0" tIns="0" rIns="0" bIns="0">
            <a:noAutofit/>
          </a:bodyPr>
          <a:lstStyle>
            <a:lvl1pPr>
              <a:defRPr sz="2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lIns="0" tIns="0" rIns="0" bIns="0">
            <a:noAutofit/>
          </a:bodyPr>
          <a:lstStyle>
            <a:lvl1pPr>
              <a:defRPr sz="2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A9A261-1FA1-4972-B799-5E1C8112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42836-B35B-4DFD-B089-D067CCAD5C8A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E6A2A9-E63C-41EB-B0B1-318FAFE8F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D54CFF-D2B1-4755-A7CB-06F198A6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DE4FA-99A8-4E1C-AAF2-74D61647EC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3657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D06D09-1708-435E-8297-0BFF34C7A28E}"/>
              </a:ext>
            </a:extLst>
          </p:cNvPr>
          <p:cNvSpPr txBox="1"/>
          <p:nvPr userDrawn="1"/>
        </p:nvSpPr>
        <p:spPr>
          <a:xfrm>
            <a:off x="5945188" y="593725"/>
            <a:ext cx="186055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000" b="1" spc="600">
                <a:solidFill>
                  <a:schemeClr val="bg1"/>
                </a:solidFill>
                <a:latin typeface="Verdana"/>
                <a:cs typeface="Verdana"/>
              </a:rPr>
              <a:t>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34988" y="1447798"/>
            <a:ext cx="8272463" cy="1905001"/>
          </a:xfrm>
          <a:prstGeom prst="rect">
            <a:avLst/>
          </a:prstGeom>
        </p:spPr>
        <p:txBody>
          <a:bodyPr vert="horz" lIns="81556" tIns="40778" rIns="81556" bIns="40778"/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aseline="0">
                <a:solidFill>
                  <a:srgbClr val="FFFFFF"/>
                </a:solidFill>
                <a:latin typeface="Verdana"/>
                <a:cs typeface="Verdana"/>
              </a:defRPr>
            </a:lvl1pPr>
            <a:lvl2pPr marL="407780" indent="0">
              <a:buNone/>
              <a:defRPr sz="1800">
                <a:solidFill>
                  <a:srgbClr val="FFFFFF"/>
                </a:solidFill>
                <a:latin typeface="Verdana"/>
                <a:cs typeface="Verdana"/>
              </a:defRPr>
            </a:lvl2pPr>
            <a:lvl3pPr marL="815561" indent="0">
              <a:buNone/>
              <a:defRPr sz="1800">
                <a:solidFill>
                  <a:srgbClr val="FFFFFF"/>
                </a:solidFill>
                <a:latin typeface="Verdana"/>
                <a:cs typeface="Verdana"/>
              </a:defRPr>
            </a:lvl3pPr>
            <a:lvl4pPr marL="1223341" indent="0">
              <a:buNone/>
              <a:defRPr sz="1800">
                <a:solidFill>
                  <a:srgbClr val="FFFFFF"/>
                </a:solidFill>
                <a:latin typeface="Verdana"/>
                <a:cs typeface="Verdana"/>
              </a:defRPr>
            </a:lvl4pPr>
            <a:lvl5pPr marL="1631121" indent="0">
              <a:buNone/>
              <a:defRPr sz="1800">
                <a:solidFill>
                  <a:srgbClr val="FFFFFF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3575" y="228600"/>
            <a:ext cx="7642225" cy="53022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1" baseline="0">
                <a:solidFill>
                  <a:srgbClr val="403A8E"/>
                </a:solidFill>
                <a:latin typeface="Verdana"/>
                <a:cs typeface="Verdana"/>
              </a:defRPr>
            </a:lvl1pPr>
            <a:lvl2pPr>
              <a:defRPr sz="1600" b="1">
                <a:solidFill>
                  <a:srgbClr val="403A8E"/>
                </a:solidFill>
                <a:latin typeface="Verdana"/>
                <a:cs typeface="Verdana"/>
              </a:defRPr>
            </a:lvl2pPr>
            <a:lvl3pPr>
              <a:defRPr sz="1600" b="1">
                <a:solidFill>
                  <a:srgbClr val="403A8E"/>
                </a:solidFill>
                <a:latin typeface="Verdana"/>
                <a:cs typeface="Verdana"/>
              </a:defRPr>
            </a:lvl3pPr>
            <a:lvl4pPr>
              <a:defRPr sz="1600" b="1">
                <a:solidFill>
                  <a:srgbClr val="403A8E"/>
                </a:solidFill>
                <a:latin typeface="Verdana"/>
                <a:cs typeface="Verdana"/>
              </a:defRPr>
            </a:lvl4pPr>
            <a:lvl5pPr>
              <a:defRPr sz="1600" b="1">
                <a:solidFill>
                  <a:srgbClr val="403A8E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7243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BD41A0-CED1-441C-AB4D-575CD7B0A9A4}"/>
              </a:ext>
            </a:extLst>
          </p:cNvPr>
          <p:cNvSpPr txBox="1"/>
          <p:nvPr userDrawn="1"/>
        </p:nvSpPr>
        <p:spPr>
          <a:xfrm>
            <a:off x="-3505200" y="1889125"/>
            <a:ext cx="914400" cy="914400"/>
          </a:xfrm>
          <a:prstGeom prst="rect">
            <a:avLst/>
          </a:prstGeom>
        </p:spPr>
        <p:txBody>
          <a:bodyPr wrap="none"/>
          <a:lstStyle/>
          <a:p>
            <a:pPr>
              <a:defRPr/>
            </a:pPr>
            <a:endParaRPr lang="en-US" sz="2800" spc="300"/>
          </a:p>
        </p:txBody>
      </p:sp>
    </p:spTree>
    <p:extLst>
      <p:ext uri="{BB962C8B-B14F-4D97-AF65-F5344CB8AC3E}">
        <p14:creationId xmlns:p14="http://schemas.microsoft.com/office/powerpoint/2010/main" val="927376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lIns="0" bIns="0"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lIns="0" tIns="0" rIns="0" bIns="0">
            <a:noAutofit/>
          </a:bodyPr>
          <a:lstStyle>
            <a:lvl1pPr>
              <a:defRPr sz="20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lIns="0" bIns="0"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 lIns="0" tIns="0" rIns="0" bIns="0">
            <a:noAutofit/>
          </a:bodyPr>
          <a:lstStyle>
            <a:lvl1pPr>
              <a:defRPr sz="20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22D5C89-B820-467B-8AA7-C0D7983B2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C29AE-1970-4858-8C78-D2AC481BB841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1F3B4A5-0313-4109-9506-260889203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EFFED0B-C7B3-4842-BBF0-C16AA971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303CE-30C4-4301-91D5-5E5D74B2AB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823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OS1520 4Children 4color.eps">
            <a:extLst>
              <a:ext uri="{FF2B5EF4-FFF2-40B4-BE49-F238E27FC236}">
                <a16:creationId xmlns:a16="http://schemas.microsoft.com/office/drawing/2014/main" id="{1EAAA765-4F1C-44FB-B163-5368AF54D0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39738"/>
            <a:ext cx="1600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6999D1D-580D-4482-8054-5CB3B4D4B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C4E27-860C-49D8-8E00-F51E5287EF23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BAAAB97-A0DC-43FF-92E5-336BBB7E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5ABD7A0-EFD2-47A1-91FC-0C9B6202B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0D76B-9A5A-4B04-8212-8FE8C983D6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29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OS1520 4Children 4color.eps">
            <a:extLst>
              <a:ext uri="{FF2B5EF4-FFF2-40B4-BE49-F238E27FC236}">
                <a16:creationId xmlns:a16="http://schemas.microsoft.com/office/drawing/2014/main" id="{00A6EB73-9979-4392-A5B2-A3C7F9D2CE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39738"/>
            <a:ext cx="1600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ABA32-FF5F-464C-8829-7C27768E036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39850" y="2238375"/>
            <a:ext cx="4418013" cy="5080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3000" b="1">
                <a:solidFill>
                  <a:srgbClr val="8EB8C9"/>
                </a:solidFill>
              </a:rPr>
              <a:t>CONTENT</a:t>
            </a:r>
          </a:p>
          <a:p>
            <a:pPr eaLnBrk="1" hangingPunct="1">
              <a:defRPr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B755E9-3A14-4E2C-AA1D-39E6C02FFA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334963"/>
            <a:ext cx="5143500" cy="5080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3600" b="1">
                <a:solidFill>
                  <a:srgbClr val="D13239"/>
                </a:solidFill>
              </a:rPr>
              <a:t>Section header</a:t>
            </a:r>
          </a:p>
          <a:p>
            <a:pPr eaLnBrk="1" hangingPunct="1">
              <a:defRPr/>
            </a:pP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40152" y="2849638"/>
            <a:ext cx="6509658" cy="1143000"/>
          </a:xfrm>
        </p:spPr>
        <p:txBody>
          <a:bodyPr/>
          <a:lstStyle>
            <a:lvl1pPr>
              <a:lnSpc>
                <a:spcPts val="2160"/>
              </a:lnSpc>
              <a:spcAft>
                <a:spcPts val="1200"/>
              </a:spcAft>
              <a:defRPr sz="18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6B29A415-DDAB-4898-98C7-92A2BF1D3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760A4-0860-4647-B149-58CAD736A677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AAB537F-A26F-408C-89DA-F0C1F524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BCC6BA4-D11F-43FD-B6C9-FB8080BA4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D58E7-E598-433B-800D-0B35BC394E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83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OS1520 4Children 4color.eps">
            <a:extLst>
              <a:ext uri="{FF2B5EF4-FFF2-40B4-BE49-F238E27FC236}">
                <a16:creationId xmlns:a16="http://schemas.microsoft.com/office/drawing/2014/main" id="{3E257EB2-B615-4A5A-B2F0-409C6CEB1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39738"/>
            <a:ext cx="1600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4576"/>
            <a:ext cx="3008313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756626"/>
            <a:ext cx="3008313" cy="3231541"/>
          </a:xfrm>
        </p:spPr>
        <p:txBody>
          <a:bodyPr l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547D652-78C1-4787-AEC9-F82685B30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E85E-9667-46F7-86DC-41C3356F8411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DCA0C4E-F045-4D9C-A848-5226A65B9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253BE35-CB73-42F9-A0A6-F8A8F23B5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3F7CB-3915-41CE-AE9A-80AE76556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8693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OS1520 4Children 4color.eps">
            <a:extLst>
              <a:ext uri="{FF2B5EF4-FFF2-40B4-BE49-F238E27FC236}">
                <a16:creationId xmlns:a16="http://schemas.microsoft.com/office/drawing/2014/main" id="{92915020-6F38-4ADE-A09E-618D5930F3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39738"/>
            <a:ext cx="16002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89D533E-FAA4-490F-9597-37CBC95C2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2D13B-51DE-42A4-8680-4DC843FFA566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4D7BB4E-F4EB-4A0B-9B49-37819900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5888BCF-7A6B-4CD6-838F-3363B2BD5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08894-AF6C-4F3B-ABBC-93CAA6D07C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29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E6BDA44-9441-42D0-B561-8A721776FD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9DEA23A-B1A0-4F62-AD56-4FF15CE622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B1A21-604C-4C22-9B45-F881888B76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36BBC41-9FFB-49E2-B17B-AF22CE1DB06D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7DE1B-B5C6-4B80-8EFC-D41B7CCBF5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06446-9A04-4095-BD4C-CD13954E7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D13239"/>
                </a:solidFill>
              </a:defRPr>
            </a:lvl1pPr>
          </a:lstStyle>
          <a:p>
            <a:pPr>
              <a:defRPr/>
            </a:pPr>
            <a:fld id="{D70622FC-07F9-45C7-B8AA-6A0C521562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2" r:id="rId1"/>
    <p:sldLayoutId id="2147484523" r:id="rId2"/>
    <p:sldLayoutId id="2147484543" r:id="rId3"/>
    <p:sldLayoutId id="2147484524" r:id="rId4"/>
    <p:sldLayoutId id="2147484525" r:id="rId5"/>
    <p:sldLayoutId id="2147484544" r:id="rId6"/>
    <p:sldLayoutId id="2147484545" r:id="rId7"/>
    <p:sldLayoutId id="2147484546" r:id="rId8"/>
    <p:sldLayoutId id="2147484547" r:id="rId9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rgbClr val="D13239"/>
          </a:solidFill>
          <a:latin typeface="+mj-lt"/>
          <a:ea typeface="ヒラギノ角ゴ Pro W3" charset="0"/>
          <a:cs typeface="ヒラギノ角ゴ Pro W3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D13239"/>
          </a:solidFill>
          <a:latin typeface="Calibri" charset="0"/>
          <a:ea typeface="ヒラギノ角ゴ Pro W3" charset="0"/>
          <a:cs typeface="ヒラギノ角ゴ Pro W3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D13239"/>
          </a:solidFill>
          <a:latin typeface="Calibri" charset="0"/>
          <a:ea typeface="ヒラギノ角ゴ Pro W3" charset="0"/>
          <a:cs typeface="ヒラギノ角ゴ Pro W3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D13239"/>
          </a:solidFill>
          <a:latin typeface="Calibri" charset="0"/>
          <a:ea typeface="ヒラギノ角ゴ Pro W3" charset="0"/>
          <a:cs typeface="ヒラギノ角ゴ Pro W3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D13239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800" b="1">
          <a:solidFill>
            <a:srgbClr val="D13239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800" b="1">
          <a:solidFill>
            <a:srgbClr val="D13239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800" b="1">
          <a:solidFill>
            <a:srgbClr val="D13239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800" b="1">
          <a:solidFill>
            <a:srgbClr val="D13239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38283DC-C9B8-4CA9-8B2A-7F648E4DB7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D6A87579-3173-4D6B-8075-D271009153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4A927-7E1F-46F9-A8FA-7C9E32BA65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ACE3A72-6645-4FB6-96EF-DB17F6E357CB}" type="datetimeFigureOut">
              <a:rPr lang="en-US" altLang="en-US"/>
              <a:pPr>
                <a:defRPr/>
              </a:pPr>
              <a:t>7/11/2018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325F9-13ED-4148-8272-BC35D2E47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2DFFE-C600-4497-836C-F994024FB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D13239"/>
                </a:solidFill>
              </a:defRPr>
            </a:lvl1pPr>
          </a:lstStyle>
          <a:p>
            <a:pPr>
              <a:defRPr/>
            </a:pPr>
            <a:fld id="{0FED5F16-2C4E-408E-9E6C-1C284BD10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26" r:id="rId2"/>
    <p:sldLayoutId id="2147484549" r:id="rId3"/>
    <p:sldLayoutId id="2147484527" r:id="rId4"/>
    <p:sldLayoutId id="2147484528" r:id="rId5"/>
    <p:sldLayoutId id="2147484529" r:id="rId6"/>
    <p:sldLayoutId id="2147484550" r:id="rId7"/>
    <p:sldLayoutId id="2147484551" r:id="rId8"/>
    <p:sldLayoutId id="2147484552" r:id="rId9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rgbClr val="D13239"/>
          </a:solidFill>
          <a:latin typeface="+mj-lt"/>
          <a:ea typeface="ヒラギノ角ゴ Pro W3" charset="0"/>
          <a:cs typeface="ヒラギノ角ゴ Pro W3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D13239"/>
          </a:solidFill>
          <a:latin typeface="Calibri" charset="0"/>
          <a:ea typeface="ヒラギノ角ゴ Pro W3" charset="0"/>
          <a:cs typeface="ヒラギノ角ゴ Pro W3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D13239"/>
          </a:solidFill>
          <a:latin typeface="Calibri" charset="0"/>
          <a:ea typeface="ヒラギノ角ゴ Pro W3" charset="0"/>
          <a:cs typeface="ヒラギノ角ゴ Pro W3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D13239"/>
          </a:solidFill>
          <a:latin typeface="Calibri" charset="0"/>
          <a:ea typeface="ヒラギノ角ゴ Pro W3" charset="0"/>
          <a:cs typeface="ヒラギノ角ゴ Pro W3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D13239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800" b="1">
          <a:solidFill>
            <a:srgbClr val="D13239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800" b="1">
          <a:solidFill>
            <a:srgbClr val="D13239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800" b="1">
          <a:solidFill>
            <a:srgbClr val="D13239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800" b="1">
          <a:solidFill>
            <a:srgbClr val="D13239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8CD7E303-E06E-424A-A41F-4B5F64040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A1F22DF6-232E-41F1-B3B3-8364FCDE7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0824C-A74A-4245-AB97-78DCC17CF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6EA579-D829-4E5A-8920-5D65CDC70DED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70377-08B7-49B9-BDD1-6A7D1A702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74BCD-CC74-4B92-AEA4-7E322D82E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F7CAA0-BE6B-4CDE-8FB3-AF5BEBC13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9179EBC0-D110-42BC-BC56-A71252A84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28600"/>
            <a:ext cx="739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F4383AF1-9EA9-40A9-A6FA-294166EC2C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C11C4-D3C5-4299-A99D-CF0BDB376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8971D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BCCC8B8D-3E78-43B7-8A2A-786A4DDAC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1" name="Picture 3" descr="PIH_logo_wht.eps">
            <a:extLst>
              <a:ext uri="{FF2B5EF4-FFF2-40B4-BE49-F238E27FC236}">
                <a16:creationId xmlns:a16="http://schemas.microsoft.com/office/drawing/2014/main" id="{44BF070F-F97B-4639-92C0-AFFD609A0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29350"/>
            <a:ext cx="185896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PIH_logo_new_orange_hands only-01.png">
            <a:extLst>
              <a:ext uri="{FF2B5EF4-FFF2-40B4-BE49-F238E27FC236}">
                <a16:creationId xmlns:a16="http://schemas.microsoft.com/office/drawing/2014/main" id="{39EF51BF-DBDB-4937-87EE-218B4781A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1313"/>
            <a:ext cx="8016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8971D"/>
          </a:solidFill>
          <a:latin typeface="Myriad Pro"/>
          <a:ea typeface="Myriad Pro" panose="020B0503030403020204" pitchFamily="34" charset="0"/>
          <a:cs typeface="Myriad Pro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8971D"/>
          </a:solidFill>
          <a:latin typeface="Myriad Pro" panose="020B0503030403020204" pitchFamily="34" charset="0"/>
          <a:ea typeface="Myriad Pro" panose="020B0503030403020204" pitchFamily="34" charset="0"/>
          <a:cs typeface="Myriad Pro" panose="020B0503030403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8971D"/>
          </a:solidFill>
          <a:latin typeface="Myriad Pro" panose="020B0503030403020204" pitchFamily="34" charset="0"/>
          <a:ea typeface="Myriad Pro" panose="020B0503030403020204" pitchFamily="34" charset="0"/>
          <a:cs typeface="Myriad Pro" panose="020B0503030403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8971D"/>
          </a:solidFill>
          <a:latin typeface="Myriad Pro" panose="020B0503030403020204" pitchFamily="34" charset="0"/>
          <a:ea typeface="Myriad Pro" panose="020B0503030403020204" pitchFamily="34" charset="0"/>
          <a:cs typeface="Myriad Pro" panose="020B0503030403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8971D"/>
          </a:solidFill>
          <a:latin typeface="Myriad Pro" panose="020B0503030403020204" pitchFamily="34" charset="0"/>
          <a:ea typeface="Myriad Pro" panose="020B0503030403020204" pitchFamily="34" charset="0"/>
          <a:cs typeface="Myriad Pro" panose="020B0503030403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rgbClr val="F8971D"/>
          </a:solidFill>
          <a:latin typeface="Myriad Pro" panose="020B0503030403020204" pitchFamily="34" charset="0"/>
          <a:ea typeface="Myriad Pro" panose="020B0503030403020204" pitchFamily="34" charset="0"/>
          <a:cs typeface="Myriad Pro" panose="020B050303040302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rgbClr val="F8971D"/>
          </a:solidFill>
          <a:latin typeface="Myriad Pro" panose="020B0503030403020204" pitchFamily="34" charset="0"/>
          <a:ea typeface="Myriad Pro" panose="020B0503030403020204" pitchFamily="34" charset="0"/>
          <a:cs typeface="Myriad Pro" panose="020B050303040302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rgbClr val="F8971D"/>
          </a:solidFill>
          <a:latin typeface="Myriad Pro" panose="020B0503030403020204" pitchFamily="34" charset="0"/>
          <a:ea typeface="Myriad Pro" panose="020B0503030403020204" pitchFamily="34" charset="0"/>
          <a:cs typeface="Myriad Pro" panose="020B050303040302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rgbClr val="F8971D"/>
          </a:solidFill>
          <a:latin typeface="Myriad Pro" panose="020B0503030403020204" pitchFamily="34" charset="0"/>
          <a:ea typeface="Myriad Pro" panose="020B0503030403020204" pitchFamily="34" charset="0"/>
          <a:cs typeface="Myriad Pro" panose="020B050303040302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Myriad Pro"/>
          <a:ea typeface="Myriad Pro" panose="020B0503030403020204" pitchFamily="34" charset="0"/>
          <a:cs typeface="Myriad Pro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7F7F7F"/>
          </a:solidFill>
          <a:latin typeface="Myriad Pro"/>
          <a:ea typeface="Myriad Pro" panose="020B0503030403020204" pitchFamily="34" charset="0"/>
          <a:cs typeface="Myriad Pro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Myriad Pro"/>
          <a:ea typeface="Myriad Pro" panose="020B0503030403020204" pitchFamily="34" charset="0"/>
          <a:cs typeface="Myriad Pro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7F7F7F"/>
          </a:solidFill>
          <a:latin typeface="Myriad Pro"/>
          <a:ea typeface="Myriad Pro" panose="020B0503030403020204" pitchFamily="34" charset="0"/>
          <a:cs typeface="Myriad Pro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7F7F7F"/>
          </a:solidFill>
          <a:latin typeface="Myriad Pro"/>
          <a:ea typeface="Myriad Pro" panose="020B0503030403020204" pitchFamily="34" charset="0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03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01D704-9DBF-4CE7-BE84-B01131440C40}"/>
              </a:ext>
            </a:extLst>
          </p:cNvPr>
          <p:cNvSpPr/>
          <p:nvPr userDrawn="1"/>
        </p:nvSpPr>
        <p:spPr>
          <a:xfrm>
            <a:off x="0" y="0"/>
            <a:ext cx="9144000" cy="1924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3" name="Picture 6" descr="TaglineLogo_RGB.png">
            <a:extLst>
              <a:ext uri="{FF2B5EF4-FFF2-40B4-BE49-F238E27FC236}">
                <a16:creationId xmlns:a16="http://schemas.microsoft.com/office/drawing/2014/main" id="{7F92F888-F8A0-4796-B868-1BD751F31B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152400"/>
            <a:ext cx="28194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0D156C-9885-4889-9C54-0E65078E87F3}"/>
              </a:ext>
            </a:extLst>
          </p:cNvPr>
          <p:cNvSpPr txBox="1"/>
          <p:nvPr userDrawn="1"/>
        </p:nvSpPr>
        <p:spPr>
          <a:xfrm>
            <a:off x="4144963" y="6138863"/>
            <a:ext cx="914400" cy="914400"/>
          </a:xfrm>
          <a:prstGeom prst="rect">
            <a:avLst/>
          </a:prstGeom>
        </p:spPr>
        <p:txBody>
          <a:bodyPr wrap="none"/>
          <a:lstStyle/>
          <a:p>
            <a:pPr>
              <a:defRPr/>
            </a:pPr>
            <a:endParaRPr lang="en-US" sz="2800" spc="3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ECCD2A-E405-4A37-848E-25441E7C3E97}"/>
              </a:ext>
            </a:extLst>
          </p:cNvPr>
          <p:cNvSpPr txBox="1"/>
          <p:nvPr userDrawn="1"/>
        </p:nvSpPr>
        <p:spPr>
          <a:xfrm>
            <a:off x="425450" y="838200"/>
            <a:ext cx="8281988" cy="3159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600" spc="300">
                <a:solidFill>
                  <a:schemeClr val="tx2"/>
                </a:solidFill>
                <a:latin typeface="Verdana"/>
                <a:cs typeface="Verdana"/>
              </a:rPr>
              <a:t>mothers2mothers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8" r:id="rId1"/>
    <p:sldLayoutId id="2147484559" r:id="rId2"/>
    <p:sldLayoutId id="2147484560" r:id="rId3"/>
    <p:sldLayoutId id="2147484561" r:id="rId4"/>
    <p:sldLayoutId id="2147484541" r:id="rId5"/>
  </p:sldLayoutIdLst>
  <p:hf sldNum="0"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03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>
            <a:extLst>
              <a:ext uri="{FF2B5EF4-FFF2-40B4-BE49-F238E27FC236}">
                <a16:creationId xmlns:a16="http://schemas.microsoft.com/office/drawing/2014/main" id="{742A8561-9AAF-4940-AD6B-F2221F32D6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41F7C2F-F2CC-47AE-B141-D07ED083D002}"/>
              </a:ext>
            </a:extLst>
          </p:cNvPr>
          <p:cNvSpPr txBox="1">
            <a:spLocks/>
          </p:cNvSpPr>
          <p:nvPr userDrawn="1"/>
        </p:nvSpPr>
        <p:spPr>
          <a:xfrm>
            <a:off x="6345238" y="611981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1559375-AD9C-4408-AB30-6B536EDE19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48" name="Picture 5" descr="OutlineLogo_Purple_RGB.png">
            <a:extLst>
              <a:ext uri="{FF2B5EF4-FFF2-40B4-BE49-F238E27FC236}">
                <a16:creationId xmlns:a16="http://schemas.microsoft.com/office/drawing/2014/main" id="{6B358F11-AF6D-4F69-B1A9-DEA5A68CA7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98425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62" r:id="rId1"/>
  </p:sldLayoutIdLst>
  <p:hf sldNum="0"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03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1">
            <a:extLst>
              <a:ext uri="{FF2B5EF4-FFF2-40B4-BE49-F238E27FC236}">
                <a16:creationId xmlns:a16="http://schemas.microsoft.com/office/drawing/2014/main" id="{71AAA670-D58D-41A6-97B8-A3B12BA879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D207A7B0-C75D-4447-B0B2-89EE0D6987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28750"/>
            <a:ext cx="9144000" cy="3760788"/>
          </a:xfrm>
          <a:prstGeom prst="rect">
            <a:avLst/>
          </a:prstGeom>
          <a:solidFill>
            <a:srgbClr val="403A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56" tIns="40778" rIns="81556" bIns="4077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08769D-7F35-4F8B-80C7-086D234162BC}"/>
              </a:ext>
            </a:extLst>
          </p:cNvPr>
          <p:cNvSpPr txBox="1"/>
          <p:nvPr userDrawn="1"/>
        </p:nvSpPr>
        <p:spPr>
          <a:xfrm>
            <a:off x="546100" y="639763"/>
            <a:ext cx="4972050" cy="238125"/>
          </a:xfrm>
          <a:prstGeom prst="rect">
            <a:avLst/>
          </a:prstGeom>
        </p:spPr>
        <p:txBody>
          <a:bodyPr lIns="81556" tIns="40778" rIns="81556" bIns="40778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spc="268">
                <a:solidFill>
                  <a:srgbClr val="403A8E"/>
                </a:solidFill>
                <a:latin typeface="Verdana"/>
                <a:cs typeface="Verdana"/>
              </a:rPr>
              <a:t>Thank you!</a:t>
            </a:r>
          </a:p>
        </p:txBody>
      </p:sp>
      <p:pic>
        <p:nvPicPr>
          <p:cNvPr id="7173" name="Picture 8" descr="HappyMM.png">
            <a:extLst>
              <a:ext uri="{FF2B5EF4-FFF2-40B4-BE49-F238E27FC236}">
                <a16:creationId xmlns:a16="http://schemas.microsoft.com/office/drawing/2014/main" id="{BA0E5BC3-1868-446E-B16E-70964D3E29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0"/>
            <a:ext cx="9545638" cy="696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4" name="Group 9">
            <a:extLst>
              <a:ext uri="{FF2B5EF4-FFF2-40B4-BE49-F238E27FC236}">
                <a16:creationId xmlns:a16="http://schemas.microsoft.com/office/drawing/2014/main" id="{19819EFD-86AB-435E-B4CC-7114C2D376A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315200" y="6324600"/>
            <a:ext cx="1327150" cy="225425"/>
            <a:chOff x="7368490" y="4784651"/>
            <a:chExt cx="1326499" cy="225499"/>
          </a:xfrm>
        </p:grpSpPr>
        <p:sp>
          <p:nvSpPr>
            <p:cNvPr id="11" name="Text Placeholder 10">
              <a:extLst>
                <a:ext uri="{FF2B5EF4-FFF2-40B4-BE49-F238E27FC236}">
                  <a16:creationId xmlns:a16="http://schemas.microsoft.com/office/drawing/2014/main" id="{32B878C8-EA0F-4BA9-A429-3BD245D54F4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552550" y="4784651"/>
              <a:ext cx="1142439" cy="225499"/>
            </a:xfrm>
            <a:prstGeom prst="rect">
              <a:avLst/>
            </a:prstGeom>
          </p:spPr>
          <p:txBody>
            <a:bodyPr lIns="81556" tIns="40778" rIns="81556" bIns="40778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tabLst>
                  <a:tab pos="1435100" algn="l"/>
                </a:tabLst>
                <a:defRPr/>
              </a:pPr>
              <a:r>
                <a:rPr lang="x-none" spc="0">
                  <a:solidFill>
                    <a:schemeClr val="bg1"/>
                  </a:solidFill>
                </a:rPr>
                <a:t>@m2mtweets</a:t>
              </a:r>
              <a:endParaRPr lang="en-US" spc="0">
                <a:solidFill>
                  <a:schemeClr val="bg1"/>
                </a:solidFill>
              </a:endParaRPr>
            </a:p>
          </p:txBody>
        </p:sp>
        <p:pic>
          <p:nvPicPr>
            <p:cNvPr id="7185" name="Picture 11">
              <a:extLst>
                <a:ext uri="{FF2B5EF4-FFF2-40B4-BE49-F238E27FC236}">
                  <a16:creationId xmlns:a16="http://schemas.microsoft.com/office/drawing/2014/main" id="{124F9B03-631A-4F05-A3F0-BE841E0D4E9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8490" y="4818082"/>
              <a:ext cx="194385" cy="158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5" name="Group 12">
            <a:extLst>
              <a:ext uri="{FF2B5EF4-FFF2-40B4-BE49-F238E27FC236}">
                <a16:creationId xmlns:a16="http://schemas.microsoft.com/office/drawing/2014/main" id="{FB1DAA7D-1359-4D79-8058-CFCEFEF622A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63775" y="6324600"/>
            <a:ext cx="1984375" cy="225425"/>
            <a:chOff x="2220144" y="4784651"/>
            <a:chExt cx="1984332" cy="225499"/>
          </a:xfrm>
        </p:grpSpPr>
        <p:sp>
          <p:nvSpPr>
            <p:cNvPr id="14" name="Text Placeholder 10">
              <a:extLst>
                <a:ext uri="{FF2B5EF4-FFF2-40B4-BE49-F238E27FC236}">
                  <a16:creationId xmlns:a16="http://schemas.microsoft.com/office/drawing/2014/main" id="{70680B7A-9CD0-44FF-AFE1-541DCDE7108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299517" y="4784651"/>
              <a:ext cx="1904959" cy="225499"/>
            </a:xfrm>
            <a:prstGeom prst="rect">
              <a:avLst/>
            </a:prstGeom>
          </p:spPr>
          <p:txBody>
            <a:bodyPr lIns="81556" tIns="40778" rIns="81556" bIns="40778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tabLst>
                  <a:tab pos="1435100" algn="l"/>
                </a:tabLst>
                <a:defRPr/>
              </a:pPr>
              <a:r>
                <a:rPr lang="x-none" spc="0">
                  <a:solidFill>
                    <a:schemeClr val="bg1"/>
                  </a:solidFill>
                </a:rPr>
                <a:t>@mothers2mothersintl</a:t>
              </a:r>
              <a:endParaRPr lang="en-US" spc="0">
                <a:solidFill>
                  <a:schemeClr val="bg1"/>
                </a:solidFill>
              </a:endParaRPr>
            </a:p>
          </p:txBody>
        </p:sp>
        <p:pic>
          <p:nvPicPr>
            <p:cNvPr id="7183" name="Picture 14">
              <a:extLst>
                <a:ext uri="{FF2B5EF4-FFF2-40B4-BE49-F238E27FC236}">
                  <a16:creationId xmlns:a16="http://schemas.microsoft.com/office/drawing/2014/main" id="{F4AF06F1-7BA0-4452-A4F4-E908D3F9CF6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144" y="4808998"/>
              <a:ext cx="88403" cy="176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6" name="Group 15">
            <a:extLst>
              <a:ext uri="{FF2B5EF4-FFF2-40B4-BE49-F238E27FC236}">
                <a16:creationId xmlns:a16="http://schemas.microsoft.com/office/drawing/2014/main" id="{574B83FA-8A7F-4524-9E65-4365FD5E03F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899025" y="6324600"/>
            <a:ext cx="1765300" cy="225425"/>
            <a:chOff x="5015432" y="4784651"/>
            <a:chExt cx="1766368" cy="225499"/>
          </a:xfrm>
        </p:grpSpPr>
        <p:sp>
          <p:nvSpPr>
            <p:cNvPr id="17" name="Text Placeholder 10">
              <a:extLst>
                <a:ext uri="{FF2B5EF4-FFF2-40B4-BE49-F238E27FC236}">
                  <a16:creationId xmlns:a16="http://schemas.microsoft.com/office/drawing/2014/main" id="{1652051E-6CFC-495B-998E-5CD91C17AEE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182221" y="4784651"/>
              <a:ext cx="1599579" cy="225499"/>
            </a:xfrm>
            <a:prstGeom prst="rect">
              <a:avLst/>
            </a:prstGeom>
          </p:spPr>
          <p:txBody>
            <a:bodyPr lIns="81556" tIns="40778" rIns="81556" bIns="40778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tabLst>
                  <a:tab pos="1435100" algn="l"/>
                </a:tabLst>
                <a:defRPr/>
              </a:pPr>
              <a:r>
                <a:rPr lang="x-none" spc="0">
                  <a:solidFill>
                    <a:schemeClr val="bg1"/>
                  </a:solidFill>
                </a:rPr>
                <a:t>@mothers2mothers</a:t>
              </a:r>
              <a:endParaRPr lang="en-US" spc="0">
                <a:solidFill>
                  <a:schemeClr val="bg1"/>
                </a:solidFill>
              </a:endParaRPr>
            </a:p>
          </p:txBody>
        </p:sp>
        <p:pic>
          <p:nvPicPr>
            <p:cNvPr id="7181" name="Picture 17">
              <a:extLst>
                <a:ext uri="{FF2B5EF4-FFF2-40B4-BE49-F238E27FC236}">
                  <a16:creationId xmlns:a16="http://schemas.microsoft.com/office/drawing/2014/main" id="{D55C6995-0A87-48C5-9D8D-9C9410B035B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432" y="4808998"/>
              <a:ext cx="164354" cy="176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7" name="Group 18">
            <a:extLst>
              <a:ext uri="{FF2B5EF4-FFF2-40B4-BE49-F238E27FC236}">
                <a16:creationId xmlns:a16="http://schemas.microsoft.com/office/drawing/2014/main" id="{9D0B5BAA-8A35-45C2-9F8D-5686CA17A5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11175" y="6324600"/>
            <a:ext cx="1101725" cy="225425"/>
            <a:chOff x="269816" y="4784651"/>
            <a:chExt cx="1101784" cy="225499"/>
          </a:xfrm>
        </p:grpSpPr>
        <p:sp>
          <p:nvSpPr>
            <p:cNvPr id="20" name="Text Placeholder 10">
              <a:extLst>
                <a:ext uri="{FF2B5EF4-FFF2-40B4-BE49-F238E27FC236}">
                  <a16:creationId xmlns:a16="http://schemas.microsoft.com/office/drawing/2014/main" id="{D124386D-E6D5-4064-B161-3EE1B72FE52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34925" y="4784651"/>
              <a:ext cx="936675" cy="225499"/>
            </a:xfrm>
            <a:prstGeom prst="rect">
              <a:avLst/>
            </a:prstGeom>
          </p:spPr>
          <p:txBody>
            <a:bodyPr lIns="81556" tIns="40778" rIns="81556" bIns="40778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100" kern="1200" spc="536">
                  <a:solidFill>
                    <a:srgbClr val="FFFFFF"/>
                  </a:solidFill>
                  <a:latin typeface="Verdana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tabLst>
                  <a:tab pos="1435100" algn="l"/>
                </a:tabLst>
                <a:defRPr/>
              </a:pPr>
              <a:r>
                <a:rPr lang="en-US" spc="0">
                  <a:solidFill>
                    <a:schemeClr val="bg1"/>
                  </a:solidFill>
                </a:rPr>
                <a:t>m</a:t>
              </a:r>
              <a:r>
                <a:rPr lang="x-none" spc="0">
                  <a:solidFill>
                    <a:schemeClr val="bg1"/>
                  </a:solidFill>
                </a:rPr>
                <a:t>2m.org </a:t>
              </a:r>
              <a:endParaRPr lang="en-US" spc="0">
                <a:solidFill>
                  <a:schemeClr val="bg1"/>
                </a:solidFill>
              </a:endParaRPr>
            </a:p>
          </p:txBody>
        </p:sp>
        <p:pic>
          <p:nvPicPr>
            <p:cNvPr id="7179" name="Picture 20">
              <a:extLst>
                <a:ext uri="{FF2B5EF4-FFF2-40B4-BE49-F238E27FC236}">
                  <a16:creationId xmlns:a16="http://schemas.microsoft.com/office/drawing/2014/main" id="{9F70FC25-EF90-471B-99C2-A18BA6B809B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16" y="4812173"/>
              <a:ext cx="170455" cy="170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3" r:id="rId1"/>
  </p:sldLayoutIdLst>
  <p:hf sldNum="0"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9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childhood-development" TargetMode="External"/><Relationship Id="rId4" Type="http://schemas.openxmlformats.org/officeDocument/2006/relationships/image" Target="cid:image011.jpg@01D40FBD.C1EBF910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4">
            <a:extLst>
              <a:ext uri="{FF2B5EF4-FFF2-40B4-BE49-F238E27FC236}">
                <a16:creationId xmlns:a16="http://schemas.microsoft.com/office/drawing/2014/main" id="{9C0806C7-2D78-4807-85AF-4EDA82A08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2100263"/>
            <a:ext cx="8229600" cy="1143000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en-US" sz="4400" i="1">
                <a:ea typeface="ヒラギノ角ゴ Pro W3" pitchFamily="6" charset="-128"/>
              </a:rPr>
              <a:t>Integrating Early Childhood Development Interventions into HIV Clinical Care Interventions</a:t>
            </a:r>
            <a:endParaRPr lang="en-US" altLang="en-US" sz="4000">
              <a:ea typeface="ヒラギノ角ゴ Pro W3" pitchFamily="6" charset="-128"/>
            </a:endParaRPr>
          </a:p>
        </p:txBody>
      </p:sp>
      <p:pic>
        <p:nvPicPr>
          <p:cNvPr id="32771" name="Content Placeholder 2">
            <a:extLst>
              <a:ext uri="{FF2B5EF4-FFF2-40B4-BE49-F238E27FC236}">
                <a16:creationId xmlns:a16="http://schemas.microsoft.com/office/drawing/2014/main" id="{D8311220-9B72-4238-B763-8562461B8C6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6963" y="52388"/>
            <a:ext cx="2967037" cy="9271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7095D-9D52-44F1-B3A3-C448AF3C4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300" y="79375"/>
            <a:ext cx="7286625" cy="27717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Child Health Intervention for Development Outcomes (CHIDO) Trial</a:t>
            </a:r>
            <a:br>
              <a:rPr lang="en-GB" sz="2000">
                <a:solidFill>
                  <a:schemeClr val="bg1"/>
                </a:solidFill>
              </a:rPr>
            </a:br>
            <a:endParaRPr lang="en-GB" sz="2000">
              <a:solidFill>
                <a:schemeClr val="bg1"/>
              </a:solidFill>
            </a:endParaRPr>
          </a:p>
        </p:txBody>
      </p:sp>
      <p:pic>
        <p:nvPicPr>
          <p:cNvPr id="44035" name="Picture 6" descr="MOH LOGO (NEW) 09">
            <a:extLst>
              <a:ext uri="{FF2B5EF4-FFF2-40B4-BE49-F238E27FC236}">
                <a16:creationId xmlns:a16="http://schemas.microsoft.com/office/drawing/2014/main" id="{3226B026-A867-41FB-BFF7-62247DBC4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5340350"/>
            <a:ext cx="10858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7">
            <a:extLst>
              <a:ext uri="{FF2B5EF4-FFF2-40B4-BE49-F238E27FC236}">
                <a16:creationId xmlns:a16="http://schemas.microsoft.com/office/drawing/2014/main" id="{D9A077F6-2C1C-40B9-B3D7-BDE4D1C5F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3090863"/>
            <a:ext cx="201612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8" descr="CeSHHAR10_Final.png">
            <a:extLst>
              <a:ext uri="{FF2B5EF4-FFF2-40B4-BE49-F238E27FC236}">
                <a16:creationId xmlns:a16="http://schemas.microsoft.com/office/drawing/2014/main" id="{85810B90-EB0F-43D0-B6BB-46C5A3996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4129088"/>
            <a:ext cx="20732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9">
            <a:extLst>
              <a:ext uri="{FF2B5EF4-FFF2-40B4-BE49-F238E27FC236}">
                <a16:creationId xmlns:a16="http://schemas.microsoft.com/office/drawing/2014/main" id="{81FCF0CA-C7F5-4440-BC50-47CD4BED2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4024313"/>
            <a:ext cx="1014412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0">
            <a:extLst>
              <a:ext uri="{FF2B5EF4-FFF2-40B4-BE49-F238E27FC236}">
                <a16:creationId xmlns:a16="http://schemas.microsoft.com/office/drawing/2014/main" id="{2212D87A-22E4-465E-81C5-D33A36099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5257800"/>
            <a:ext cx="117475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1">
            <a:extLst>
              <a:ext uri="{FF2B5EF4-FFF2-40B4-BE49-F238E27FC236}">
                <a16:creationId xmlns:a16="http://schemas.microsoft.com/office/drawing/2014/main" id="{DD23CC2A-D641-4589-B452-EE734A6E9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5" y="4108450"/>
            <a:ext cx="128905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2" descr="Image result for Pepfar logo">
            <a:extLst>
              <a:ext uri="{FF2B5EF4-FFF2-40B4-BE49-F238E27FC236}">
                <a16:creationId xmlns:a16="http://schemas.microsoft.com/office/drawing/2014/main" id="{2FD6B483-E274-4B88-B25B-047009E6E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3030538"/>
            <a:ext cx="1674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3">
            <a:extLst>
              <a:ext uri="{FF2B5EF4-FFF2-40B4-BE49-F238E27FC236}">
                <a16:creationId xmlns:a16="http://schemas.microsoft.com/office/drawing/2014/main" id="{60C7A456-806C-4912-A925-63D67AACD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5237163"/>
            <a:ext cx="137318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4">
            <a:extLst>
              <a:ext uri="{FF2B5EF4-FFF2-40B4-BE49-F238E27FC236}">
                <a16:creationId xmlns:a16="http://schemas.microsoft.com/office/drawing/2014/main" id="{700098AA-CE14-4D16-9E27-8BBA8DBED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5540375"/>
            <a:ext cx="1828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20C72455-52C8-40D6-AF5D-CA88A311EA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80400" cy="1484313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200" b="1"/>
              <a:t>Evaluating Integration of Early Childhood Development Interventions </a:t>
            </a:r>
            <a:br>
              <a:rPr lang="en-GB" altLang="en-US" sz="3200"/>
            </a:br>
            <a:r>
              <a:rPr lang="en-US" altLang="en-US" sz="3200" b="1"/>
              <a:t>into the m2m Program in Swaziland</a:t>
            </a:r>
            <a:endParaRPr lang="en-GB" altLang="en-US" sz="3200"/>
          </a:p>
        </p:txBody>
      </p:sp>
      <p:pic>
        <p:nvPicPr>
          <p:cNvPr id="45059" name="Picture 2" descr="http://maimamultimedia.files.wordpress.com/2013/09/swazi-flag.gif">
            <a:extLst>
              <a:ext uri="{FF2B5EF4-FFF2-40B4-BE49-F238E27FC236}">
                <a16:creationId xmlns:a16="http://schemas.microsoft.com/office/drawing/2014/main" id="{BE88F2F6-3B85-4A92-8E4F-17C70B177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484313"/>
            <a:ext cx="91344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>
            <a:extLst>
              <a:ext uri="{FF2B5EF4-FFF2-40B4-BE49-F238E27FC236}">
                <a16:creationId xmlns:a16="http://schemas.microsoft.com/office/drawing/2014/main" id="{666931F9-BD16-4D92-AD27-B8019969E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50"/>
            <a:ext cx="914400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>
            <a:extLst>
              <a:ext uri="{FF2B5EF4-FFF2-40B4-BE49-F238E27FC236}">
                <a16:creationId xmlns:a16="http://schemas.microsoft.com/office/drawing/2014/main" id="{7BE4554A-8A52-4949-A14D-4E7F205CB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8" y="2198688"/>
            <a:ext cx="63182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FFFFFF"/>
                </a:solidFill>
              </a:rPr>
              <a:t>ECD and clinical care </a:t>
            </a:r>
          </a:p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FFFFFF"/>
                </a:solidFill>
              </a:rPr>
              <a:t>go together like </a:t>
            </a:r>
          </a:p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FFFFFF"/>
                </a:solidFill>
              </a:rPr>
              <a:t>paper and crayons! </a:t>
            </a:r>
          </a:p>
        </p:txBody>
      </p:sp>
      <p:pic>
        <p:nvPicPr>
          <p:cNvPr id="47107" name="Picture 2">
            <a:extLst>
              <a:ext uri="{FF2B5EF4-FFF2-40B4-BE49-F238E27FC236}">
                <a16:creationId xmlns:a16="http://schemas.microsoft.com/office/drawing/2014/main" id="{4715DEFA-BFAD-4DE6-A018-14FF4CA01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0"/>
            <a:ext cx="2767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Placeholder 3">
            <a:extLst>
              <a:ext uri="{FF2B5EF4-FFF2-40B4-BE49-F238E27FC236}">
                <a16:creationId xmlns:a16="http://schemas.microsoft.com/office/drawing/2014/main" id="{0DCC955E-3048-4EDA-9468-75AEFF0BBC3F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832225" y="2071688"/>
            <a:ext cx="4646613" cy="269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Webinar: Integrating ECD into HIV Clinical Care Interventions</a:t>
            </a:r>
          </a:p>
          <a:p>
            <a:endParaRPr lang="en-GB" alt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altLang="en-US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Fiona Burtt</a:t>
            </a:r>
            <a:br>
              <a:rPr lang="en-GB" altLang="en-US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altLang="en-US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Senior Technical Advisor – ECD/OVC</a:t>
            </a:r>
            <a:endParaRPr lang="en-US" altLang="en-US" sz="18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155" name="Text Placeholder 4">
            <a:extLst>
              <a:ext uri="{FF2B5EF4-FFF2-40B4-BE49-F238E27FC236}">
                <a16:creationId xmlns:a16="http://schemas.microsoft.com/office/drawing/2014/main" id="{40530BDF-E88C-494C-8D2F-5337E8B96323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3832225" y="6129338"/>
            <a:ext cx="4646613" cy="347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 July 2018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Placeholder 2">
            <a:extLst>
              <a:ext uri="{FF2B5EF4-FFF2-40B4-BE49-F238E27FC236}">
                <a16:creationId xmlns:a16="http://schemas.microsoft.com/office/drawing/2014/main" id="{C275C770-CE39-4681-B35A-AB851CD3CD1F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alt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m2m WORKS - ECD</a:t>
            </a:r>
            <a:endParaRPr lang="en-US" alt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0179" name="Picture 4">
            <a:extLst>
              <a:ext uri="{FF2B5EF4-FFF2-40B4-BE49-F238E27FC236}">
                <a16:creationId xmlns:a16="http://schemas.microsoft.com/office/drawing/2014/main" id="{A6E175A7-1ED1-4F02-BA8A-D2ED4B811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155700"/>
            <a:ext cx="42291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294EEB-08C3-4147-B4E2-DC698D502749}"/>
              </a:ext>
            </a:extLst>
          </p:cNvPr>
          <p:cNvSpPr txBox="1"/>
          <p:nvPr/>
        </p:nvSpPr>
        <p:spPr>
          <a:xfrm>
            <a:off x="2667000" y="5130800"/>
            <a:ext cx="1433513" cy="83026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>
                <a:solidFill>
                  <a:srgbClr val="FFFFFF"/>
                </a:solidFill>
                <a:latin typeface="Calibri"/>
                <a:ea typeface="+mn-ea"/>
              </a:rPr>
              <a:t>South Africa:</a:t>
            </a:r>
            <a:r>
              <a:rPr lang="en-GB" sz="1600">
                <a:solidFill>
                  <a:srgbClr val="FFFFFF"/>
                </a:solidFill>
                <a:latin typeface="Calibri"/>
                <a:ea typeface="+mn-ea"/>
              </a:rPr>
              <a:t> </a:t>
            </a:r>
            <a:br>
              <a:rPr lang="en-GB" sz="1600">
                <a:solidFill>
                  <a:srgbClr val="FFFFFF"/>
                </a:solidFill>
                <a:latin typeface="Calibri"/>
                <a:ea typeface="+mn-ea"/>
              </a:rPr>
            </a:br>
            <a:r>
              <a:rPr lang="en-GB" sz="1600">
                <a:solidFill>
                  <a:srgbClr val="FFFFFF"/>
                </a:solidFill>
                <a:latin typeface="Calibri"/>
                <a:ea typeface="+mn-ea"/>
              </a:rPr>
              <a:t>ECHS </a:t>
            </a:r>
            <a:br>
              <a:rPr lang="en-GB" sz="1600">
                <a:solidFill>
                  <a:srgbClr val="FFFFFF"/>
                </a:solidFill>
                <a:latin typeface="Calibri"/>
                <a:ea typeface="+mn-ea"/>
              </a:rPr>
            </a:br>
            <a:r>
              <a:rPr lang="en-GB" sz="1600">
                <a:solidFill>
                  <a:srgbClr val="FFFFFF"/>
                </a:solidFill>
                <a:latin typeface="Calibri"/>
                <a:ea typeface="+mn-ea"/>
              </a:rPr>
              <a:t>(0-5 </a:t>
            </a:r>
            <a:r>
              <a:rPr lang="en-GB" sz="1600" err="1">
                <a:solidFill>
                  <a:srgbClr val="FFFFFF"/>
                </a:solidFill>
                <a:latin typeface="Calibri"/>
                <a:ea typeface="+mn-ea"/>
              </a:rPr>
              <a:t>yrs</a:t>
            </a:r>
            <a:r>
              <a:rPr lang="en-GB" sz="1600">
                <a:solidFill>
                  <a:srgbClr val="FFFFFF"/>
                </a:solidFill>
                <a:latin typeface="Calibri"/>
                <a:ea typeface="+mn-ea"/>
              </a:rPr>
              <a:t>)</a:t>
            </a:r>
            <a:endParaRPr lang="en-US" sz="160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78678E-BCA8-4A60-9C5B-1B824D4EA2BB}"/>
              </a:ext>
            </a:extLst>
          </p:cNvPr>
          <p:cNvSpPr txBox="1"/>
          <p:nvPr/>
        </p:nvSpPr>
        <p:spPr>
          <a:xfrm>
            <a:off x="5738813" y="5316538"/>
            <a:ext cx="1423987" cy="83026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>
                <a:solidFill>
                  <a:srgbClr val="FFFFFF"/>
                </a:solidFill>
                <a:latin typeface="Calibri"/>
                <a:ea typeface="+mn-ea"/>
              </a:rPr>
              <a:t>Lesotho:</a:t>
            </a:r>
            <a:r>
              <a:rPr lang="en-GB" sz="1600">
                <a:solidFill>
                  <a:srgbClr val="FFFFFF"/>
                </a:solidFill>
                <a:latin typeface="Calibri"/>
                <a:ea typeface="+mn-ea"/>
              </a:rPr>
              <a:t> </a:t>
            </a:r>
            <a:br>
              <a:rPr lang="en-GB" sz="1600">
                <a:solidFill>
                  <a:srgbClr val="FFFFFF"/>
                </a:solidFill>
                <a:latin typeface="Calibri"/>
                <a:ea typeface="+mn-ea"/>
              </a:rPr>
            </a:br>
            <a:r>
              <a:rPr lang="en-GB" sz="1600">
                <a:solidFill>
                  <a:srgbClr val="FFFFFF"/>
                </a:solidFill>
                <a:latin typeface="Calibri"/>
                <a:ea typeface="+mn-ea"/>
              </a:rPr>
              <a:t>ECD + PMTCT </a:t>
            </a:r>
            <a:br>
              <a:rPr lang="en-GB" sz="1600">
                <a:solidFill>
                  <a:srgbClr val="FFFFFF"/>
                </a:solidFill>
                <a:latin typeface="Calibri"/>
                <a:ea typeface="+mn-ea"/>
              </a:rPr>
            </a:br>
            <a:r>
              <a:rPr lang="en-GB" sz="1600">
                <a:solidFill>
                  <a:srgbClr val="FFFFFF"/>
                </a:solidFill>
                <a:latin typeface="Calibri"/>
                <a:ea typeface="+mn-ea"/>
              </a:rPr>
              <a:t>(0-5 </a:t>
            </a:r>
            <a:r>
              <a:rPr lang="en-GB" sz="1600" err="1">
                <a:solidFill>
                  <a:srgbClr val="FFFFFF"/>
                </a:solidFill>
                <a:latin typeface="Calibri"/>
                <a:ea typeface="+mn-ea"/>
              </a:rPr>
              <a:t>yrs</a:t>
            </a:r>
            <a:r>
              <a:rPr lang="en-GB" sz="1600">
                <a:solidFill>
                  <a:srgbClr val="FFFFFF"/>
                </a:solidFill>
                <a:latin typeface="Calibri"/>
                <a:ea typeface="+mn-ea"/>
              </a:rPr>
              <a:t>)</a:t>
            </a:r>
            <a:endParaRPr lang="en-US" sz="160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3A7C5-510F-481E-A6FE-88FE1C49F8C7}"/>
              </a:ext>
            </a:extLst>
          </p:cNvPr>
          <p:cNvSpPr txBox="1"/>
          <p:nvPr/>
        </p:nvSpPr>
        <p:spPr>
          <a:xfrm>
            <a:off x="6477000" y="4381500"/>
            <a:ext cx="1447800" cy="83026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err="1">
                <a:solidFill>
                  <a:srgbClr val="FFFFFF"/>
                </a:solidFill>
                <a:latin typeface="Calibri"/>
                <a:ea typeface="+mn-ea"/>
              </a:rPr>
              <a:t>Eswatini</a:t>
            </a:r>
            <a:r>
              <a:rPr lang="en-GB" sz="1600" b="1">
                <a:solidFill>
                  <a:srgbClr val="FFFFFF"/>
                </a:solidFill>
                <a:latin typeface="Calibri"/>
                <a:ea typeface="+mn-ea"/>
              </a:rPr>
              <a:t>:</a:t>
            </a:r>
            <a:r>
              <a:rPr lang="en-GB" sz="1600">
                <a:solidFill>
                  <a:srgbClr val="FFFFFF"/>
                </a:solidFill>
                <a:latin typeface="Calibri"/>
                <a:ea typeface="+mn-ea"/>
              </a:rPr>
              <a:t> </a:t>
            </a:r>
            <a:br>
              <a:rPr lang="en-GB" sz="1600">
                <a:solidFill>
                  <a:srgbClr val="FFFFFF"/>
                </a:solidFill>
                <a:latin typeface="Calibri"/>
                <a:ea typeface="+mn-ea"/>
              </a:rPr>
            </a:br>
            <a:r>
              <a:rPr lang="en-GB" sz="1600">
                <a:solidFill>
                  <a:srgbClr val="FFFFFF"/>
                </a:solidFill>
                <a:latin typeface="Calibri"/>
                <a:ea typeface="+mn-ea"/>
              </a:rPr>
              <a:t>ECD + PMTCT </a:t>
            </a:r>
            <a:br>
              <a:rPr lang="en-GB" sz="1600">
                <a:solidFill>
                  <a:srgbClr val="FFFFFF"/>
                </a:solidFill>
                <a:latin typeface="Calibri"/>
                <a:ea typeface="+mn-ea"/>
              </a:rPr>
            </a:br>
            <a:r>
              <a:rPr lang="en-GB" sz="1600">
                <a:solidFill>
                  <a:srgbClr val="FFFFFF"/>
                </a:solidFill>
                <a:latin typeface="Calibri"/>
                <a:ea typeface="+mn-ea"/>
              </a:rPr>
              <a:t>(AN + 0-2 </a:t>
            </a:r>
            <a:r>
              <a:rPr lang="en-GB" sz="1600" err="1">
                <a:solidFill>
                  <a:srgbClr val="FFFFFF"/>
                </a:solidFill>
                <a:latin typeface="Calibri"/>
                <a:ea typeface="+mn-ea"/>
              </a:rPr>
              <a:t>yrs</a:t>
            </a:r>
            <a:r>
              <a:rPr lang="en-GB" sz="1600">
                <a:solidFill>
                  <a:srgbClr val="FFFFFF"/>
                </a:solidFill>
                <a:latin typeface="Calibri"/>
                <a:ea typeface="+mn-ea"/>
              </a:rPr>
              <a:t>)</a:t>
            </a:r>
            <a:endParaRPr lang="en-US" sz="160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083A64-3892-4713-9B45-A91D9F6FAC28}"/>
              </a:ext>
            </a:extLst>
          </p:cNvPr>
          <p:cNvSpPr txBox="1"/>
          <p:nvPr/>
        </p:nvSpPr>
        <p:spPr>
          <a:xfrm>
            <a:off x="1828800" y="3783013"/>
            <a:ext cx="2266950" cy="83185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>
                <a:solidFill>
                  <a:srgbClr val="FFFFFF"/>
                </a:solidFill>
                <a:latin typeface="Calibri"/>
                <a:ea typeface="+mn-ea"/>
              </a:rPr>
              <a:t>Malawi:</a:t>
            </a:r>
            <a:r>
              <a:rPr lang="en-GB" sz="1600">
                <a:solidFill>
                  <a:srgbClr val="FFFFFF"/>
                </a:solidFill>
                <a:latin typeface="Calibri"/>
                <a:ea typeface="+mn-ea"/>
              </a:rPr>
              <a:t> </a:t>
            </a:r>
            <a:br>
              <a:rPr lang="en-GB" sz="1600">
                <a:solidFill>
                  <a:srgbClr val="FFFFFF"/>
                </a:solidFill>
                <a:latin typeface="Calibri"/>
                <a:ea typeface="+mn-ea"/>
              </a:rPr>
            </a:br>
            <a:r>
              <a:rPr lang="en-GB" sz="1600">
                <a:solidFill>
                  <a:srgbClr val="FFFFFF"/>
                </a:solidFill>
                <a:latin typeface="Calibri"/>
                <a:ea typeface="+mn-ea"/>
              </a:rPr>
              <a:t>Integrated ECD/RMNCH (AN + 0-3 </a:t>
            </a:r>
            <a:r>
              <a:rPr lang="en-GB" sz="1600" err="1">
                <a:solidFill>
                  <a:srgbClr val="FFFFFF"/>
                </a:solidFill>
                <a:latin typeface="Calibri"/>
                <a:ea typeface="+mn-ea"/>
              </a:rPr>
              <a:t>yrs</a:t>
            </a:r>
            <a:r>
              <a:rPr lang="en-GB" sz="1600">
                <a:solidFill>
                  <a:srgbClr val="FFFFFF"/>
                </a:solidFill>
                <a:latin typeface="Calibri"/>
                <a:ea typeface="+mn-ea"/>
              </a:rPr>
              <a:t>)</a:t>
            </a:r>
            <a:endParaRPr lang="en-US" sz="1600">
              <a:solidFill>
                <a:srgbClr val="FFFFFF"/>
              </a:solidFill>
              <a:latin typeface="Calibri"/>
              <a:ea typeface="+mn-ea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00DA36-FC85-4E54-8943-6A68313C8A6C}"/>
              </a:ext>
            </a:extLst>
          </p:cNvPr>
          <p:cNvCxnSpPr/>
          <p:nvPr/>
        </p:nvCxnSpPr>
        <p:spPr>
          <a:xfrm>
            <a:off x="4095750" y="4194175"/>
            <a:ext cx="1619250" cy="23812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1C7B43-0486-4199-82CD-FAD8381AD4C8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5257800" y="5422900"/>
            <a:ext cx="481013" cy="30956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B1F626-9CF8-467D-BC3D-1EC63ADC8D5B}"/>
              </a:ext>
            </a:extLst>
          </p:cNvPr>
          <p:cNvCxnSpPr/>
          <p:nvPr/>
        </p:nvCxnSpPr>
        <p:spPr>
          <a:xfrm flipH="1">
            <a:off x="5486400" y="4795838"/>
            <a:ext cx="990600" cy="41592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54B292B-1A6B-46A0-ACB0-8DEC404B546B}"/>
              </a:ext>
            </a:extLst>
          </p:cNvPr>
          <p:cNvCxnSpPr/>
          <p:nvPr/>
        </p:nvCxnSpPr>
        <p:spPr>
          <a:xfrm>
            <a:off x="4095750" y="5546725"/>
            <a:ext cx="590550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Placeholder 2">
            <a:extLst>
              <a:ext uri="{FF2B5EF4-FFF2-40B4-BE49-F238E27FC236}">
                <a16:creationId xmlns:a16="http://schemas.microsoft.com/office/drawing/2014/main" id="{D98C1101-871C-4CD4-9A7E-F446ADE2BCB2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alt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IDENTIFYING AND ENROLLING ECD CLIENTS</a:t>
            </a:r>
            <a:endParaRPr lang="en-US" alt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alt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72CF8E-F9C1-4201-96A8-8FDDDC0564AF}"/>
              </a:ext>
            </a:extLst>
          </p:cNvPr>
          <p:cNvSpPr/>
          <p:nvPr/>
        </p:nvSpPr>
        <p:spPr>
          <a:xfrm>
            <a:off x="3311525" y="1752600"/>
            <a:ext cx="240347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FACILITY ENROLMENT</a:t>
            </a:r>
            <a:br>
              <a:rPr lang="en-US" sz="1600" b="1">
                <a:solidFill>
                  <a:srgbClr val="FFFFFF"/>
                </a:solidFill>
                <a:latin typeface="Open Sans"/>
                <a:ea typeface="+mn-ea"/>
                <a:cs typeface="Open Sans"/>
              </a:rPr>
            </a:br>
            <a:r>
              <a:rPr lang="en-US" sz="1600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AN/PN index clients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3642737-7576-49BE-BC5D-91B7727DDA48}"/>
              </a:ext>
            </a:extLst>
          </p:cNvPr>
          <p:cNvSpPr/>
          <p:nvPr/>
        </p:nvSpPr>
        <p:spPr>
          <a:xfrm>
            <a:off x="3284538" y="2851150"/>
            <a:ext cx="2457450" cy="177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403A8E"/>
                </a:solidFill>
                <a:latin typeface="Open Sans"/>
                <a:cs typeface="Open Sans"/>
              </a:rPr>
              <a:t>AN/PN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403A8E"/>
                </a:solidFill>
                <a:latin typeface="Open Sans"/>
                <a:cs typeface="Open Sans"/>
              </a:rPr>
              <a:t>vulnerability screening +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403A8E"/>
                </a:solidFill>
                <a:latin typeface="Open Sans"/>
                <a:cs typeface="Open Sans"/>
              </a:rPr>
              <a:t>community enrolment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D59B90-27A4-4364-8CF3-E220B4AE06A7}"/>
              </a:ext>
            </a:extLst>
          </p:cNvPr>
          <p:cNvSpPr/>
          <p:nvPr/>
        </p:nvSpPr>
        <p:spPr>
          <a:xfrm>
            <a:off x="204788" y="3200400"/>
            <a:ext cx="2822575" cy="1077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HOUSEHOLD ENROLMENT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Other potential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clients in HH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of index client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E923F7-4214-4377-B257-3D34D31C8D50}"/>
              </a:ext>
            </a:extLst>
          </p:cNvPr>
          <p:cNvSpPr/>
          <p:nvPr/>
        </p:nvSpPr>
        <p:spPr>
          <a:xfrm>
            <a:off x="6172200" y="3200400"/>
            <a:ext cx="2844800" cy="1077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COMMUNITY ENROLMENT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Community mapping,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err="1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neighbours</a:t>
            </a:r>
            <a:r>
              <a:rPr lang="en-US" sz="1600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 of </a:t>
            </a:r>
            <a:br>
              <a:rPr lang="en-US" sz="1600">
                <a:solidFill>
                  <a:srgbClr val="FFFFFF"/>
                </a:solidFill>
                <a:latin typeface="Open Sans"/>
                <a:ea typeface="+mn-ea"/>
                <a:cs typeface="Open Sans"/>
              </a:rPr>
            </a:br>
            <a:r>
              <a:rPr lang="en-US" sz="1600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index clients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E4C73F-528B-4145-852C-9EEB1038AACA}"/>
              </a:ext>
            </a:extLst>
          </p:cNvPr>
          <p:cNvSpPr/>
          <p:nvPr/>
        </p:nvSpPr>
        <p:spPr>
          <a:xfrm>
            <a:off x="2063750" y="4892675"/>
            <a:ext cx="2132013" cy="1471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HIGH RISK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Facility-based care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+ HH intervention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+ monthly AN or PN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parenting groups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7C63B4-79AD-4206-A7E2-BEC12889EBB2}"/>
              </a:ext>
            </a:extLst>
          </p:cNvPr>
          <p:cNvSpPr/>
          <p:nvPr/>
        </p:nvSpPr>
        <p:spPr>
          <a:xfrm>
            <a:off x="5591175" y="4965700"/>
            <a:ext cx="2081213" cy="1174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LOW RISK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Facility-based care</a:t>
            </a:r>
            <a:br>
              <a:rPr lang="en-US" sz="1600">
                <a:solidFill>
                  <a:srgbClr val="FFFFFF"/>
                </a:solidFill>
                <a:latin typeface="Open Sans"/>
                <a:ea typeface="+mn-ea"/>
                <a:cs typeface="Open Sans"/>
              </a:rPr>
            </a:br>
            <a:r>
              <a:rPr lang="en-US" sz="1600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+ monthly AN or PN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Open Sans"/>
                <a:ea typeface="+mn-ea"/>
                <a:cs typeface="Open Sans"/>
              </a:rPr>
              <a:t>parenting groups</a:t>
            </a:r>
          </a:p>
        </p:txBody>
      </p:sp>
      <p:pic>
        <p:nvPicPr>
          <p:cNvPr id="51209" name="Picture 3">
            <a:extLst>
              <a:ext uri="{FF2B5EF4-FFF2-40B4-BE49-F238E27FC236}">
                <a16:creationId xmlns:a16="http://schemas.microsoft.com/office/drawing/2014/main" id="{5AE64AB2-1920-4BB2-899A-FC7625DF8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1143000"/>
            <a:ext cx="134937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4F85EA5-0CDB-46A9-B30E-913B8B9419CE}"/>
              </a:ext>
            </a:extLst>
          </p:cNvPr>
          <p:cNvCxnSpPr/>
          <p:nvPr/>
        </p:nvCxnSpPr>
        <p:spPr>
          <a:xfrm>
            <a:off x="4506913" y="2301875"/>
            <a:ext cx="0" cy="47148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11" name="Picture 17">
            <a:extLst>
              <a:ext uri="{FF2B5EF4-FFF2-40B4-BE49-F238E27FC236}">
                <a16:creationId xmlns:a16="http://schemas.microsoft.com/office/drawing/2014/main" id="{CF8AB428-8E5A-4323-A802-FF0FBF383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38" y="2414588"/>
            <a:ext cx="1320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30AA58-661F-4E23-9FC6-15C7845756D9}"/>
              </a:ext>
            </a:extLst>
          </p:cNvPr>
          <p:cNvCxnSpPr/>
          <p:nvPr/>
        </p:nvCxnSpPr>
        <p:spPr>
          <a:xfrm flipH="1">
            <a:off x="5791200" y="3729038"/>
            <a:ext cx="6096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70D7437-1C1D-4993-9006-654DF000BCF4}"/>
              </a:ext>
            </a:extLst>
          </p:cNvPr>
          <p:cNvCxnSpPr/>
          <p:nvPr/>
        </p:nvCxnSpPr>
        <p:spPr>
          <a:xfrm>
            <a:off x="2514600" y="3729038"/>
            <a:ext cx="728663" cy="15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36BCDEA-F62D-4C28-831A-544F6EBEDEF2}"/>
              </a:ext>
            </a:extLst>
          </p:cNvPr>
          <p:cNvCxnSpPr/>
          <p:nvPr/>
        </p:nvCxnSpPr>
        <p:spPr>
          <a:xfrm flipH="1">
            <a:off x="3570288" y="4591050"/>
            <a:ext cx="360362" cy="40957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4DD164B-C2E0-47EA-856E-8B52D3041736}"/>
              </a:ext>
            </a:extLst>
          </p:cNvPr>
          <p:cNvCxnSpPr/>
          <p:nvPr/>
        </p:nvCxnSpPr>
        <p:spPr>
          <a:xfrm>
            <a:off x="5138738" y="4591050"/>
            <a:ext cx="282575" cy="40957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16" name="Picture 39">
            <a:extLst>
              <a:ext uri="{FF2B5EF4-FFF2-40B4-BE49-F238E27FC236}">
                <a16:creationId xmlns:a16="http://schemas.microsoft.com/office/drawing/2014/main" id="{0D0A07CB-3F71-468E-AFE9-01B57C7CD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157788"/>
            <a:ext cx="263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7" name="Picture 42">
            <a:extLst>
              <a:ext uri="{FF2B5EF4-FFF2-40B4-BE49-F238E27FC236}">
                <a16:creationId xmlns:a16="http://schemas.microsoft.com/office/drawing/2014/main" id="{210AB4CC-A6CC-4061-A55F-3C81DC2B2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5500688"/>
            <a:ext cx="2540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8" name="Picture 43">
            <a:extLst>
              <a:ext uri="{FF2B5EF4-FFF2-40B4-BE49-F238E27FC236}">
                <a16:creationId xmlns:a16="http://schemas.microsoft.com/office/drawing/2014/main" id="{8E3C9085-EA32-4D73-80C7-2632E7D6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5919788"/>
            <a:ext cx="36195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9" name="Picture 46">
            <a:extLst>
              <a:ext uri="{FF2B5EF4-FFF2-40B4-BE49-F238E27FC236}">
                <a16:creationId xmlns:a16="http://schemas.microsoft.com/office/drawing/2014/main" id="{550A6CF4-0C6C-450E-BD1D-34F1D25E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5284788"/>
            <a:ext cx="263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0" name="Picture 47">
            <a:extLst>
              <a:ext uri="{FF2B5EF4-FFF2-40B4-BE49-F238E27FC236}">
                <a16:creationId xmlns:a16="http://schemas.microsoft.com/office/drawing/2014/main" id="{F31137FD-6799-47D7-9CA1-1DA4EBC0F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5737225"/>
            <a:ext cx="3619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1" name="Picture 48">
            <a:extLst>
              <a:ext uri="{FF2B5EF4-FFF2-40B4-BE49-F238E27FC236}">
                <a16:creationId xmlns:a16="http://schemas.microsoft.com/office/drawing/2014/main" id="{3E31405C-5DB1-4971-B56B-5E2C57D39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2538413"/>
            <a:ext cx="566737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Placeholder 2">
            <a:extLst>
              <a:ext uri="{FF2B5EF4-FFF2-40B4-BE49-F238E27FC236}">
                <a16:creationId xmlns:a16="http://schemas.microsoft.com/office/drawing/2014/main" id="{46A6BAB8-B212-4430-B0FA-85F696F94203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alt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ASSESSING VULNERABILITY</a:t>
            </a:r>
            <a:endParaRPr lang="en-US" alt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1B597-386F-4254-B8C5-E7D45A21F2EF}"/>
              </a:ext>
            </a:extLst>
          </p:cNvPr>
          <p:cNvSpPr/>
          <p:nvPr/>
        </p:nvSpPr>
        <p:spPr>
          <a:xfrm>
            <a:off x="6619875" y="990600"/>
            <a:ext cx="1219200" cy="76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403A8E"/>
                </a:solidFill>
              </a:rPr>
              <a:t>0-3 poor nutrition status</a:t>
            </a:r>
            <a:endParaRPr lang="en-ZA" sz="1200">
              <a:solidFill>
                <a:srgbClr val="403A8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1AE24C-4EFF-444B-8D67-A4BD762A394B}"/>
              </a:ext>
            </a:extLst>
          </p:cNvPr>
          <p:cNvSpPr/>
          <p:nvPr/>
        </p:nvSpPr>
        <p:spPr>
          <a:xfrm>
            <a:off x="6619875" y="1889125"/>
            <a:ext cx="1219200" cy="76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403A8E"/>
                </a:solidFill>
              </a:rPr>
              <a:t>0-3 stunting</a:t>
            </a:r>
            <a:endParaRPr lang="en-ZA" sz="1200">
              <a:solidFill>
                <a:srgbClr val="403A8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513666-26FD-44DE-9835-5AD1F9B7AFE5}"/>
              </a:ext>
            </a:extLst>
          </p:cNvPr>
          <p:cNvSpPr/>
          <p:nvPr/>
        </p:nvSpPr>
        <p:spPr>
          <a:xfrm>
            <a:off x="6619875" y="2789238"/>
            <a:ext cx="1219200" cy="762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1200">
                <a:solidFill>
                  <a:srgbClr val="403A8E"/>
                </a:solidFill>
              </a:rPr>
            </a:br>
            <a:r>
              <a:rPr lang="en-US" sz="1200">
                <a:solidFill>
                  <a:srgbClr val="403A8E"/>
                </a:solidFill>
              </a:rPr>
              <a:t>Premature/ LBW baby</a:t>
            </a:r>
            <a:endParaRPr lang="en-ZA" sz="1200">
              <a:solidFill>
                <a:srgbClr val="403A8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ZA" sz="1200">
              <a:solidFill>
                <a:srgbClr val="403A8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62CEE5-45FA-446B-BB89-C0E4578ABC7B}"/>
              </a:ext>
            </a:extLst>
          </p:cNvPr>
          <p:cNvSpPr/>
          <p:nvPr/>
        </p:nvSpPr>
        <p:spPr>
          <a:xfrm>
            <a:off x="6619875" y="3687763"/>
            <a:ext cx="1219200" cy="76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403A8E"/>
                </a:solidFill>
              </a:rPr>
              <a:t>0-3 with disability +/ or chronic illness </a:t>
            </a:r>
            <a:endParaRPr lang="en-ZA" sz="1200">
              <a:solidFill>
                <a:srgbClr val="403A8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24548F-D7FC-4399-BED4-FEA77E4DD609}"/>
              </a:ext>
            </a:extLst>
          </p:cNvPr>
          <p:cNvSpPr/>
          <p:nvPr/>
        </p:nvSpPr>
        <p:spPr>
          <a:xfrm>
            <a:off x="6629400" y="4587875"/>
            <a:ext cx="1219200" cy="76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403A8E"/>
                </a:solidFill>
              </a:rPr>
              <a:t>Orphan (</a:t>
            </a:r>
            <a:r>
              <a:rPr lang="en-US" sz="1200" err="1">
                <a:solidFill>
                  <a:srgbClr val="403A8E"/>
                </a:solidFill>
              </a:rPr>
              <a:t>esp</a:t>
            </a:r>
            <a:r>
              <a:rPr lang="en-US" sz="1200">
                <a:solidFill>
                  <a:srgbClr val="403A8E"/>
                </a:solidFill>
              </a:rPr>
              <a:t> no female parent) +/or abandoned child </a:t>
            </a:r>
            <a:endParaRPr lang="en-ZA" sz="1200">
              <a:solidFill>
                <a:srgbClr val="403A8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C24BD-87B7-4229-AE9A-64E84924081B}"/>
              </a:ext>
            </a:extLst>
          </p:cNvPr>
          <p:cNvSpPr/>
          <p:nvPr/>
        </p:nvSpPr>
        <p:spPr>
          <a:xfrm>
            <a:off x="6619875" y="5486400"/>
            <a:ext cx="1219200" cy="76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403A8E"/>
                </a:solidFill>
              </a:rPr>
              <a:t>Very young mother</a:t>
            </a:r>
            <a:endParaRPr lang="en-ZA" sz="1200">
              <a:solidFill>
                <a:srgbClr val="403A8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11F0FC-CFEB-4853-9E54-20A5D52CB0CD}"/>
              </a:ext>
            </a:extLst>
          </p:cNvPr>
          <p:cNvSpPr/>
          <p:nvPr/>
        </p:nvSpPr>
        <p:spPr>
          <a:xfrm>
            <a:off x="990600" y="990600"/>
            <a:ext cx="12192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403A8E"/>
                </a:solidFill>
              </a:rPr>
              <a:t>Poor maternal mental health </a:t>
            </a:r>
            <a:endParaRPr lang="en-ZA" sz="1200">
              <a:solidFill>
                <a:srgbClr val="403A8E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88CDE2-9C94-4DE8-A8DB-826F0CA1132E}"/>
              </a:ext>
            </a:extLst>
          </p:cNvPr>
          <p:cNvSpPr/>
          <p:nvPr/>
        </p:nvSpPr>
        <p:spPr>
          <a:xfrm>
            <a:off x="990600" y="1889125"/>
            <a:ext cx="12192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403A8E"/>
                </a:solidFill>
              </a:rPr>
              <a:t>Mother = sex worker</a:t>
            </a:r>
            <a:endParaRPr lang="en-ZA" sz="1200">
              <a:solidFill>
                <a:srgbClr val="403A8E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475CE8-BEB2-4601-8098-A068B9E0D9AE}"/>
              </a:ext>
            </a:extLst>
          </p:cNvPr>
          <p:cNvSpPr/>
          <p:nvPr/>
        </p:nvSpPr>
        <p:spPr>
          <a:xfrm>
            <a:off x="990600" y="2789238"/>
            <a:ext cx="12192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403A8E"/>
                </a:solidFill>
              </a:rPr>
              <a:t>Living in very rural area (least serviced)</a:t>
            </a:r>
            <a:endParaRPr lang="en-ZA" sz="1200">
              <a:solidFill>
                <a:srgbClr val="403A8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BC70AE-4007-4F76-BF7E-D9A76399C468}"/>
              </a:ext>
            </a:extLst>
          </p:cNvPr>
          <p:cNvSpPr/>
          <p:nvPr/>
        </p:nvSpPr>
        <p:spPr>
          <a:xfrm>
            <a:off x="990600" y="3687763"/>
            <a:ext cx="12192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403A8E"/>
                </a:solidFill>
              </a:rPr>
              <a:t>GBV</a:t>
            </a:r>
            <a:endParaRPr lang="en-ZA" sz="1200">
              <a:solidFill>
                <a:srgbClr val="403A8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2EC4162-9EB3-49C9-B4F6-AA7DE99CF0F9}"/>
              </a:ext>
            </a:extLst>
          </p:cNvPr>
          <p:cNvSpPr/>
          <p:nvPr/>
        </p:nvSpPr>
        <p:spPr>
          <a:xfrm>
            <a:off x="1000125" y="4587875"/>
            <a:ext cx="12192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403A8E"/>
                </a:solidFill>
              </a:rPr>
              <a:t>Elderly or disabled caregiver</a:t>
            </a:r>
            <a:endParaRPr lang="en-ZA" sz="1200">
              <a:solidFill>
                <a:srgbClr val="403A8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11F500-E8AF-4156-9BAA-A6667759D620}"/>
              </a:ext>
            </a:extLst>
          </p:cNvPr>
          <p:cNvSpPr/>
          <p:nvPr/>
        </p:nvSpPr>
        <p:spPr>
          <a:xfrm>
            <a:off x="2395538" y="990600"/>
            <a:ext cx="1219200" cy="76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403A8E"/>
                </a:solidFill>
              </a:rPr>
              <a:t>HIV-exposed infant</a:t>
            </a:r>
            <a:br>
              <a:rPr lang="en-US" sz="1200">
                <a:solidFill>
                  <a:srgbClr val="403A8E"/>
                </a:solidFill>
              </a:rPr>
            </a:br>
            <a:r>
              <a:rPr lang="en-US" sz="1200">
                <a:solidFill>
                  <a:srgbClr val="403A8E"/>
                </a:solidFill>
              </a:rPr>
              <a:t>(HIV+ mother)</a:t>
            </a:r>
            <a:endParaRPr lang="en-ZA" sz="1200">
              <a:solidFill>
                <a:srgbClr val="403A8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728820-CA36-4DA4-935B-1055CB1F0444}"/>
              </a:ext>
            </a:extLst>
          </p:cNvPr>
          <p:cNvSpPr/>
          <p:nvPr/>
        </p:nvSpPr>
        <p:spPr>
          <a:xfrm>
            <a:off x="3810000" y="990600"/>
            <a:ext cx="1219200" cy="76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403A8E"/>
                </a:solidFill>
              </a:rPr>
              <a:t>HIV-positive </a:t>
            </a:r>
            <a:br>
              <a:rPr lang="en-US" sz="1200">
                <a:solidFill>
                  <a:srgbClr val="403A8E"/>
                </a:solidFill>
              </a:rPr>
            </a:br>
            <a:r>
              <a:rPr lang="en-US" sz="1200">
                <a:solidFill>
                  <a:srgbClr val="403A8E"/>
                </a:solidFill>
              </a:rPr>
              <a:t>0-3</a:t>
            </a:r>
            <a:endParaRPr lang="en-ZA" sz="1200">
              <a:solidFill>
                <a:srgbClr val="403A8E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A11BBE-F497-4E31-8B58-77F97EC539A5}"/>
              </a:ext>
            </a:extLst>
          </p:cNvPr>
          <p:cNvSpPr/>
          <p:nvPr/>
        </p:nvSpPr>
        <p:spPr>
          <a:xfrm>
            <a:off x="5257800" y="990600"/>
            <a:ext cx="1219200" cy="76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1200">
                <a:solidFill>
                  <a:srgbClr val="403A8E"/>
                </a:solidFill>
              </a:rPr>
            </a:br>
            <a:r>
              <a:rPr lang="en-US" sz="1200">
                <a:solidFill>
                  <a:srgbClr val="403A8E"/>
                </a:solidFill>
              </a:rPr>
              <a:t>0-3 with other HIV-positive caregiver</a:t>
            </a:r>
            <a:endParaRPr lang="en-ZA" sz="1200">
              <a:solidFill>
                <a:srgbClr val="403A8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ZA" sz="1200">
              <a:solidFill>
                <a:srgbClr val="403A8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EC3DCF0-396F-4E00-9BBE-31C4E0CC62E4}"/>
              </a:ext>
            </a:extLst>
          </p:cNvPr>
          <p:cNvSpPr/>
          <p:nvPr/>
        </p:nvSpPr>
        <p:spPr>
          <a:xfrm>
            <a:off x="2286000" y="5486400"/>
            <a:ext cx="12192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403A8E"/>
                </a:solidFill>
              </a:rPr>
              <a:t>Least educated</a:t>
            </a:r>
            <a:br>
              <a:rPr lang="en-US" sz="1200">
                <a:solidFill>
                  <a:srgbClr val="403A8E"/>
                </a:solidFill>
              </a:rPr>
            </a:br>
            <a:r>
              <a:rPr lang="en-US" sz="1200">
                <a:solidFill>
                  <a:srgbClr val="403A8E"/>
                </a:solidFill>
              </a:rPr>
              <a:t>parent/ caregiver</a:t>
            </a:r>
            <a:endParaRPr lang="en-ZA" sz="1200">
              <a:solidFill>
                <a:srgbClr val="403A8E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3A547D-A817-4057-BFAB-0C2ABE2502AE}"/>
              </a:ext>
            </a:extLst>
          </p:cNvPr>
          <p:cNvSpPr/>
          <p:nvPr/>
        </p:nvSpPr>
        <p:spPr>
          <a:xfrm>
            <a:off x="3581400" y="5486400"/>
            <a:ext cx="16764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403A8E"/>
                </a:solidFill>
              </a:rPr>
              <a:t>Alcohol/ substance abuse</a:t>
            </a:r>
            <a:endParaRPr lang="en-ZA" sz="1200">
              <a:solidFill>
                <a:srgbClr val="403A8E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82CF8A3-EC2A-4CE9-846F-594D6794FAC8}"/>
              </a:ext>
            </a:extLst>
          </p:cNvPr>
          <p:cNvSpPr/>
          <p:nvPr/>
        </p:nvSpPr>
        <p:spPr>
          <a:xfrm>
            <a:off x="5334000" y="5486400"/>
            <a:ext cx="12192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403A8E"/>
                </a:solidFill>
              </a:rPr>
              <a:t>Child-headed HH</a:t>
            </a:r>
            <a:endParaRPr lang="en-ZA" sz="1200">
              <a:solidFill>
                <a:srgbClr val="403A8E"/>
              </a:solidFill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BAF0B4E4-5217-433F-B883-DB50C2687837}"/>
              </a:ext>
            </a:extLst>
          </p:cNvPr>
          <p:cNvCxnSpPr/>
          <p:nvPr/>
        </p:nvCxnSpPr>
        <p:spPr>
          <a:xfrm>
            <a:off x="4419600" y="1889125"/>
            <a:ext cx="0" cy="3521075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A92CC54-7345-43D7-BF12-34B773AF0FAC}"/>
              </a:ext>
            </a:extLst>
          </p:cNvPr>
          <p:cNvCxnSpPr/>
          <p:nvPr/>
        </p:nvCxnSpPr>
        <p:spPr>
          <a:xfrm flipH="1">
            <a:off x="2286000" y="1828800"/>
            <a:ext cx="4267200" cy="35814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4E12055-1A62-41CC-9A58-5C7FBE39913A}"/>
              </a:ext>
            </a:extLst>
          </p:cNvPr>
          <p:cNvCxnSpPr/>
          <p:nvPr/>
        </p:nvCxnSpPr>
        <p:spPr>
          <a:xfrm>
            <a:off x="2286000" y="1828800"/>
            <a:ext cx="4267200" cy="35814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BFDE3514-EFBE-4C1C-96D9-79BDCC5C8222}"/>
              </a:ext>
            </a:extLst>
          </p:cNvPr>
          <p:cNvCxnSpPr/>
          <p:nvPr/>
        </p:nvCxnSpPr>
        <p:spPr>
          <a:xfrm>
            <a:off x="3124200" y="1828800"/>
            <a:ext cx="2743200" cy="3521075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ED40586-54A3-4799-AC80-952029248BB6}"/>
              </a:ext>
            </a:extLst>
          </p:cNvPr>
          <p:cNvCxnSpPr/>
          <p:nvPr/>
        </p:nvCxnSpPr>
        <p:spPr>
          <a:xfrm flipH="1">
            <a:off x="3048000" y="1828800"/>
            <a:ext cx="2590800" cy="35814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8B7148F-92DB-4D82-9B59-9A6F295DE6A6}"/>
              </a:ext>
            </a:extLst>
          </p:cNvPr>
          <p:cNvCxnSpPr/>
          <p:nvPr/>
        </p:nvCxnSpPr>
        <p:spPr>
          <a:xfrm>
            <a:off x="2286000" y="2438400"/>
            <a:ext cx="4191000" cy="24384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3735C82-9FB9-4F60-9601-28A31B43CFA7}"/>
              </a:ext>
            </a:extLst>
          </p:cNvPr>
          <p:cNvCxnSpPr/>
          <p:nvPr/>
        </p:nvCxnSpPr>
        <p:spPr>
          <a:xfrm flipV="1">
            <a:off x="2286000" y="2438400"/>
            <a:ext cx="4267200" cy="22860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EF3FB111-6451-4446-B020-8CB073628ED3}"/>
              </a:ext>
            </a:extLst>
          </p:cNvPr>
          <p:cNvCxnSpPr/>
          <p:nvPr/>
        </p:nvCxnSpPr>
        <p:spPr>
          <a:xfrm flipH="1" flipV="1">
            <a:off x="2286000" y="3200400"/>
            <a:ext cx="1295400" cy="304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3B26F92F-D8AB-40F9-8166-6A29F49A48CA}"/>
              </a:ext>
            </a:extLst>
          </p:cNvPr>
          <p:cNvCxnSpPr/>
          <p:nvPr/>
        </p:nvCxnSpPr>
        <p:spPr>
          <a:xfrm flipH="1">
            <a:off x="2362200" y="3733800"/>
            <a:ext cx="1252538" cy="381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49B0E18E-ED4E-483F-9992-0D322E63284A}"/>
              </a:ext>
            </a:extLst>
          </p:cNvPr>
          <p:cNvCxnSpPr/>
          <p:nvPr/>
        </p:nvCxnSpPr>
        <p:spPr>
          <a:xfrm flipV="1">
            <a:off x="5334000" y="3200400"/>
            <a:ext cx="1143000" cy="304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DB2EA309-892A-4CE0-A7DB-C578C09B7E64}"/>
              </a:ext>
            </a:extLst>
          </p:cNvPr>
          <p:cNvCxnSpPr/>
          <p:nvPr/>
        </p:nvCxnSpPr>
        <p:spPr>
          <a:xfrm>
            <a:off x="5181600" y="3733800"/>
            <a:ext cx="1295400" cy="533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A84414A4-FE90-457D-9238-1DEEF5492CD0}"/>
              </a:ext>
            </a:extLst>
          </p:cNvPr>
          <p:cNvCxnSpPr/>
          <p:nvPr/>
        </p:nvCxnSpPr>
        <p:spPr>
          <a:xfrm>
            <a:off x="633413" y="6400800"/>
            <a:ext cx="756602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4325904C-3ED8-491D-B43F-7DAF0E0215C9}"/>
              </a:ext>
            </a:extLst>
          </p:cNvPr>
          <p:cNvCxnSpPr/>
          <p:nvPr/>
        </p:nvCxnSpPr>
        <p:spPr>
          <a:xfrm flipV="1">
            <a:off x="633413" y="6019800"/>
            <a:ext cx="0" cy="381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50C7D18D-6258-4ADF-A11C-BEF8FFF9FB3D}"/>
              </a:ext>
            </a:extLst>
          </p:cNvPr>
          <p:cNvCxnSpPr/>
          <p:nvPr/>
        </p:nvCxnSpPr>
        <p:spPr>
          <a:xfrm flipV="1">
            <a:off x="8199438" y="6019800"/>
            <a:ext cx="0" cy="381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:a16="http://schemas.microsoft.com/office/drawing/2014/main" id="{74660F03-7293-4400-876D-3D4D9AF4C509}"/>
              </a:ext>
            </a:extLst>
          </p:cNvPr>
          <p:cNvSpPr/>
          <p:nvPr/>
        </p:nvSpPr>
        <p:spPr>
          <a:xfrm>
            <a:off x="4038600" y="6400800"/>
            <a:ext cx="95408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Calibri"/>
                <a:ea typeface="+mn-ea"/>
              </a:rPr>
              <a:t>POVERTY</a:t>
            </a:r>
            <a:endParaRPr lang="en-ZA" sz="1600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03262A2-5E7D-4D3C-801C-1369B791D35E}"/>
              </a:ext>
            </a:extLst>
          </p:cNvPr>
          <p:cNvSpPr/>
          <p:nvPr/>
        </p:nvSpPr>
        <p:spPr>
          <a:xfrm>
            <a:off x="3429000" y="2697163"/>
            <a:ext cx="1981200" cy="1981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rgbClr val="403A8E"/>
                </a:solidFill>
              </a:rPr>
              <a:t> HIGH RISK</a:t>
            </a:r>
            <a:endParaRPr lang="en-ZA">
              <a:solidFill>
                <a:srgbClr val="403A8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rgbClr val="403A8E"/>
                </a:solidFill>
              </a:rPr>
              <a:t>(ECD/</a:t>
            </a:r>
            <a:br>
              <a:rPr lang="en-US" b="1">
                <a:solidFill>
                  <a:srgbClr val="403A8E"/>
                </a:solidFill>
              </a:rPr>
            </a:br>
            <a:r>
              <a:rPr lang="en-US" b="1">
                <a:solidFill>
                  <a:srgbClr val="403A8E"/>
                </a:solidFill>
              </a:rPr>
              <a:t>RMNCH)</a:t>
            </a:r>
            <a:endParaRPr lang="en-ZA">
              <a:solidFill>
                <a:srgbClr val="403A8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rgbClr val="403A8E"/>
                </a:solidFill>
              </a:rPr>
              <a:t>CLIENTS</a:t>
            </a:r>
            <a:endParaRPr lang="en-ZA">
              <a:solidFill>
                <a:srgbClr val="403A8E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10D0B306-B0D4-4A97-AC72-6DF0B3672903}"/>
              </a:ext>
            </a:extLst>
          </p:cNvPr>
          <p:cNvSpPr/>
          <p:nvPr/>
        </p:nvSpPr>
        <p:spPr>
          <a:xfrm rot="16200000">
            <a:off x="-601662" y="3589338"/>
            <a:ext cx="219233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FFFF"/>
                </a:solidFill>
                <a:latin typeface="Calibri"/>
                <a:ea typeface="+mn-ea"/>
              </a:rPr>
              <a:t>Types of vulnerability</a:t>
            </a:r>
            <a:endParaRPr lang="en-ZA">
              <a:solidFill>
                <a:srgbClr val="FFFFFF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DC87FEE-B47A-47EC-A749-CF5AC0A40CBF}"/>
              </a:ext>
            </a:extLst>
          </p:cNvPr>
          <p:cNvSpPr/>
          <p:nvPr/>
        </p:nvSpPr>
        <p:spPr>
          <a:xfrm>
            <a:off x="1000125" y="5486400"/>
            <a:ext cx="1189038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403A8E"/>
                </a:solidFill>
              </a:rPr>
              <a:t>Economically vulnerable HH </a:t>
            </a:r>
            <a:endParaRPr lang="en-ZA" sz="1200">
              <a:solidFill>
                <a:srgbClr val="403A8E"/>
              </a:solidFill>
            </a:endParaRPr>
          </a:p>
        </p:txBody>
      </p:sp>
      <p:pic>
        <p:nvPicPr>
          <p:cNvPr id="52262" name="Picture 42">
            <a:extLst>
              <a:ext uri="{FF2B5EF4-FFF2-40B4-BE49-F238E27FC236}">
                <a16:creationId xmlns:a16="http://schemas.microsoft.com/office/drawing/2014/main" id="{08AFDD84-E45F-42FD-9920-5FFD64A01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88" y="3251200"/>
            <a:ext cx="26828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63" name="Picture 44">
            <a:extLst>
              <a:ext uri="{FF2B5EF4-FFF2-40B4-BE49-F238E27FC236}">
                <a16:creationId xmlns:a16="http://schemas.microsoft.com/office/drawing/2014/main" id="{64C1209D-BF81-4BEC-85D5-AFE2E669D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4392613"/>
            <a:ext cx="2857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64" name="Picture 45">
            <a:extLst>
              <a:ext uri="{FF2B5EF4-FFF2-40B4-BE49-F238E27FC236}">
                <a16:creationId xmlns:a16="http://schemas.microsoft.com/office/drawing/2014/main" id="{226070F4-97E2-4D08-9BCB-2BBA3B0E5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2378075"/>
            <a:ext cx="4143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Placeholder 4">
            <a:extLst>
              <a:ext uri="{FF2B5EF4-FFF2-40B4-BE49-F238E27FC236}">
                <a16:creationId xmlns:a16="http://schemas.microsoft.com/office/drawing/2014/main" id="{C7EF5425-526A-4A46-AEB9-FAEA21AE3691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alt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m2m’s FAMILY-CENTRED APPROACH</a:t>
            </a:r>
            <a:endParaRPr lang="en-US" alt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3251" name="Picture 1">
            <a:extLst>
              <a:ext uri="{FF2B5EF4-FFF2-40B4-BE49-F238E27FC236}">
                <a16:creationId xmlns:a16="http://schemas.microsoft.com/office/drawing/2014/main" id="{800C4332-91E2-4598-999D-50FBC88E9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5810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7">
            <a:extLst>
              <a:ext uri="{FF2B5EF4-FFF2-40B4-BE49-F238E27FC236}">
                <a16:creationId xmlns:a16="http://schemas.microsoft.com/office/drawing/2014/main" id="{37E754AC-2FEB-43DF-817A-4A3F27DF9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itchFamily="6" charset="-128"/>
              </a:rPr>
              <a:t>Webinar agenda</a:t>
            </a:r>
          </a:p>
        </p:txBody>
      </p:sp>
      <p:sp>
        <p:nvSpPr>
          <p:cNvPr id="24579" name="Content Placeholder 8">
            <a:extLst>
              <a:ext uri="{FF2B5EF4-FFF2-40B4-BE49-F238E27FC236}">
                <a16:creationId xmlns:a16="http://schemas.microsoft.com/office/drawing/2014/main" id="{1DB4F0CE-CEBE-4197-A9AA-381D47174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925" y="1592263"/>
            <a:ext cx="8229600" cy="4560887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en-US" cap="none">
                <a:ea typeface="ヒラギノ角ゴ Pro W3" pitchFamily="-96" charset="-128"/>
              </a:rPr>
              <a:t>Overview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cap="none">
                <a:ea typeface="ヒラギノ角ゴ Pro W3" pitchFamily="-96" charset="-128"/>
              </a:rPr>
              <a:t>Early childhood vulnerability and HIV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cap="none">
                <a:ea typeface="ヒラギノ角ゴ Pro W3" pitchFamily="-96" charset="-128"/>
              </a:rPr>
              <a:t>Why introduce ECD into clinical care?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cap="none">
                <a:ea typeface="ヒラギノ角ゴ Pro W3" pitchFamily="-96" charset="-128"/>
              </a:rPr>
              <a:t>Strategies and Opportunities for Integration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cap="none">
                <a:ea typeface="ヒラギノ角ゴ Pro W3" pitchFamily="-96" charset="-128"/>
              </a:rPr>
              <a:t>Mothers2mothers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cap="none">
                <a:ea typeface="ヒラギノ角ゴ Pro W3" pitchFamily="-96" charset="-128"/>
              </a:rPr>
              <a:t>Partners in Health, Rwanda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cap="none">
                <a:ea typeface="ヒラギノ角ゴ Pro W3" pitchFamily="-96" charset="-128"/>
              </a:rPr>
              <a:t>Questions and Discussion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931DE14-1D0D-41B1-80FD-4C30B05A344B}"/>
              </a:ext>
            </a:extLst>
          </p:cNvPr>
          <p:cNvSpPr/>
          <p:nvPr/>
        </p:nvSpPr>
        <p:spPr>
          <a:xfrm>
            <a:off x="0" y="5562600"/>
            <a:ext cx="9144000" cy="1301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4275" name="Title 1">
            <a:extLst>
              <a:ext uri="{FF2B5EF4-FFF2-40B4-BE49-F238E27FC236}">
                <a16:creationId xmlns:a16="http://schemas.microsoft.com/office/drawing/2014/main" id="{E1B03EE1-844C-431D-8357-E0DE7C1D95A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1828800"/>
            <a:ext cx="8305800" cy="4114800"/>
          </a:xfrm>
        </p:spPr>
        <p:txBody>
          <a:bodyPr/>
          <a:lstStyle/>
          <a:p>
            <a:pPr eaLnBrk="1" hangingPunct="1"/>
            <a:r>
              <a:rPr lang="en-US" altLang="en-US" sz="2800" b="0">
                <a:latin typeface="Myriad Pro" pitchFamily="34" charset="0"/>
                <a:ea typeface="MingLiU_HKSCS-ExtB" panose="02020500000000000000" pitchFamily="18" charset="-120"/>
              </a:rPr>
              <a:t>A model to improve nutritional and developmental outcomes for medically vulnerable under 5 children in rural Rwanda</a:t>
            </a:r>
            <a:br>
              <a:rPr lang="en-US" altLang="en-US" sz="2800" b="0">
                <a:latin typeface="Myriad Pro" pitchFamily="34" charset="0"/>
                <a:ea typeface="MingLiU_HKSCS-ExtB" panose="02020500000000000000" pitchFamily="18" charset="-120"/>
              </a:rPr>
            </a:br>
            <a:br>
              <a:rPr lang="en-US" altLang="en-US" sz="2400" b="0" i="1">
                <a:latin typeface="Myriad Pro" pitchFamily="34" charset="0"/>
                <a:ea typeface="MingLiU_HKSCS-ExtB" panose="02020500000000000000" pitchFamily="18" charset="-120"/>
              </a:rPr>
            </a:br>
            <a:r>
              <a:rPr lang="en-US" altLang="en-US" sz="2400" b="0" i="1">
                <a:latin typeface="Myriad Pro" pitchFamily="34" charset="0"/>
                <a:ea typeface="MingLiU_HKSCS-ExtB" panose="02020500000000000000" pitchFamily="18" charset="-120"/>
              </a:rPr>
              <a:t>12 July 2018 | Integrating ECD in Clinical Care Webinar</a:t>
            </a:r>
            <a:endParaRPr lang="es-MX" altLang="en-US" sz="2800" b="0" i="1"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9B3E5596-8F5A-46A9-ABB5-22429E9EB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1828800"/>
            <a:ext cx="91551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7F7F7F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7F7F7F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F7F7F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Myriad Pro" pitchFamily="34" charset="0"/>
                <a:ea typeface="Myriad Pro" pitchFamily="34" charset="0"/>
                <a:cs typeface="Myriad Pro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FFFF"/>
                </a:solidFill>
                <a:ea typeface="MingLiU_HKSCS-ExtB" panose="02020500000000000000" pitchFamily="18" charset="-120"/>
              </a:rPr>
              <a:t>Pediatric Development Clinic</a:t>
            </a:r>
            <a:endParaRPr lang="es-MX" altLang="en-US" sz="4400" b="1">
              <a:solidFill>
                <a:srgbClr val="FFFFFF"/>
              </a:solidFill>
              <a:ea typeface="MingLiU_HKSCS-ExtB" panose="02020500000000000000" pitchFamily="18" charset="-120"/>
            </a:endParaRPr>
          </a:p>
        </p:txBody>
      </p:sp>
      <p:pic>
        <p:nvPicPr>
          <p:cNvPr id="54277" name="Picture 4" descr="Govt_Rwanda_Logo_WhiteInside.png">
            <a:extLst>
              <a:ext uri="{FF2B5EF4-FFF2-40B4-BE49-F238E27FC236}">
                <a16:creationId xmlns:a16="http://schemas.microsoft.com/office/drawing/2014/main" id="{196D462A-02AE-46C0-AA48-53FC7E15A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157163"/>
            <a:ext cx="118110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8" descr="GCC-supported-by-logo-transparent.png">
            <a:extLst>
              <a:ext uri="{FF2B5EF4-FFF2-40B4-BE49-F238E27FC236}">
                <a16:creationId xmlns:a16="http://schemas.microsoft.com/office/drawing/2014/main" id="{8C803564-AEED-40BB-AA06-0FCBA1415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5861050"/>
            <a:ext cx="24511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9" descr="unicef_logo.gif">
            <a:extLst>
              <a:ext uri="{FF2B5EF4-FFF2-40B4-BE49-F238E27FC236}">
                <a16:creationId xmlns:a16="http://schemas.microsoft.com/office/drawing/2014/main" id="{85207A58-D66A-408A-865F-2D4431207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5808663"/>
            <a:ext cx="27924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0" descr="Boston Childrens.jpeg">
            <a:extLst>
              <a:ext uri="{FF2B5EF4-FFF2-40B4-BE49-F238E27FC236}">
                <a16:creationId xmlns:a16="http://schemas.microsoft.com/office/drawing/2014/main" id="{DE2AFC93-F388-495E-BA44-DE9B06C36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5759450"/>
            <a:ext cx="14065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1" descr="HMS.png">
            <a:extLst>
              <a:ext uri="{FF2B5EF4-FFF2-40B4-BE49-F238E27FC236}">
                <a16:creationId xmlns:a16="http://schemas.microsoft.com/office/drawing/2014/main" id="{73CE78FD-B356-4F72-B2A5-094EEE78C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5" y="5749925"/>
            <a:ext cx="7969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4ADDAC-8ECF-4EC0-BE92-949BA0D13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>
                <a:ea typeface="+mn-ea"/>
              </a:rPr>
              <a:t>The first years of life are a critical period for growth and development of under 5 children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>
                <a:ea typeface="+mn-ea"/>
              </a:rPr>
              <a:t>Early interventions can improve the nutritional, health, cognitive, motor and social- emotional development which impact long-term outcomes including educational attainment and productivity later in life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>
                <a:ea typeface="+mn-ea"/>
              </a:rPr>
              <a:t>Neonatal survival is increasing in Rwanda due to efforts to improve maternal and neonatal care, but no system of routine follow-up for high-risk infants exists.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>
                <a:ea typeface="+mn-ea"/>
              </a:rPr>
              <a:t>Infants managed in hospital neonatal units remain at high risk of health, nutritional, and developmental impairments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</p:txBody>
      </p:sp>
      <p:sp>
        <p:nvSpPr>
          <p:cNvPr id="55299" name="Title 2">
            <a:extLst>
              <a:ext uri="{FF2B5EF4-FFF2-40B4-BE49-F238E27FC236}">
                <a16:creationId xmlns:a16="http://schemas.microsoft.com/office/drawing/2014/main" id="{528C2170-C27A-4BA4-B7DC-E8327320F1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latin typeface="Myriad Pro" pitchFamily="34" charset="0"/>
                <a:cs typeface="Myriad Pro" pitchFamily="34" charset="0"/>
              </a:rPr>
              <a:t>Why ECD in the health sector?</a:t>
            </a:r>
          </a:p>
        </p:txBody>
      </p:sp>
      <p:pic>
        <p:nvPicPr>
          <p:cNvPr id="55300" name="Picture 3">
            <a:extLst>
              <a:ext uri="{FF2B5EF4-FFF2-40B4-BE49-F238E27FC236}">
                <a16:creationId xmlns:a16="http://schemas.microsoft.com/office/drawing/2014/main" id="{FC5696E9-0607-4474-88E3-AF00DD997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152400"/>
            <a:ext cx="10668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4">
            <a:extLst>
              <a:ext uri="{FF2B5EF4-FFF2-40B4-BE49-F238E27FC236}">
                <a16:creationId xmlns:a16="http://schemas.microsoft.com/office/drawing/2014/main" id="{1C112894-08A7-41F3-8AA4-F5B3FB38D4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0" y="0"/>
            <a:ext cx="9055100" cy="1371600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Assessment of preterm/low birth weight </a:t>
            </a:r>
            <a:br>
              <a:rPr lang="en-US" altLang="en-US" sz="280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US" altLang="en-US" sz="280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outcomes in the absence of structured follow-up</a:t>
            </a:r>
          </a:p>
        </p:txBody>
      </p:sp>
      <p:sp>
        <p:nvSpPr>
          <p:cNvPr id="56323" name="Content Placeholder 5">
            <a:extLst>
              <a:ext uri="{FF2B5EF4-FFF2-40B4-BE49-F238E27FC236}">
                <a16:creationId xmlns:a16="http://schemas.microsoft.com/office/drawing/2014/main" id="{9C70C301-CBEE-44E5-9679-55BD19D135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84313"/>
            <a:ext cx="8229600" cy="3813175"/>
          </a:xfrm>
        </p:spPr>
        <p:txBody>
          <a:bodyPr/>
          <a:lstStyle/>
          <a:p>
            <a:pPr eaLnBrk="1" hangingPunct="1"/>
            <a:r>
              <a:rPr lang="en-US" altLang="en-US" sz="2800" b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67% had an abnormal development screening on the ASQ-3</a:t>
            </a:r>
          </a:p>
        </p:txBody>
      </p:sp>
      <p:graphicFrame>
        <p:nvGraphicFramePr>
          <p:cNvPr id="56324" name="Content Placeholder 3">
            <a:extLst>
              <a:ext uri="{FF2B5EF4-FFF2-40B4-BE49-F238E27FC236}">
                <a16:creationId xmlns:a16="http://schemas.microsoft.com/office/drawing/2014/main" id="{4C008977-ACCE-4C7A-BB23-DF4F830F4948}"/>
              </a:ext>
            </a:extLst>
          </p:cNvPr>
          <p:cNvGraphicFramePr>
            <a:graphicFrameLocks/>
          </p:cNvGraphicFramePr>
          <p:nvPr/>
        </p:nvGraphicFramePr>
        <p:xfrm>
          <a:off x="419100" y="2768600"/>
          <a:ext cx="8331200" cy="353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1" name="Chart" r:id="rId4" imgW="8340051" imgH="3535986" progId="Excel.Chart.8">
                  <p:embed/>
                </p:oleObj>
              </mc:Choice>
              <mc:Fallback>
                <p:oleObj name="Chart" r:id="rId4" imgW="8340051" imgH="3535986" progId="Excel.Chart.8">
                  <p:embed/>
                  <p:pic>
                    <p:nvPicPr>
                      <p:cNvPr id="0" name="Content Placeholder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" y="2768600"/>
                        <a:ext cx="8331200" cy="353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5" name="TextBox 8">
            <a:extLst>
              <a:ext uri="{FF2B5EF4-FFF2-40B4-BE49-F238E27FC236}">
                <a16:creationId xmlns:a16="http://schemas.microsoft.com/office/drawing/2014/main" id="{90C57B7D-2207-4876-A3C2-BAA672184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3543300"/>
            <a:ext cx="8858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CA7306"/>
                </a:solidFill>
                <a:latin typeface="Avenir Black"/>
                <a:ea typeface="Avenir Black"/>
                <a:cs typeface="Avenir Black"/>
              </a:rPr>
              <a:t>79%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1D75A4-CADA-401B-A629-E8033E40A174}"/>
              </a:ext>
            </a:extLst>
          </p:cNvPr>
          <p:cNvSpPr txBox="1"/>
          <p:nvPr/>
        </p:nvSpPr>
        <p:spPr>
          <a:xfrm>
            <a:off x="12700" y="6361113"/>
            <a:ext cx="91440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>
                <a:solidFill>
                  <a:srgbClr val="555555"/>
                </a:solidFill>
                <a:latin typeface="Myriad Pro"/>
                <a:ea typeface="+mn-ea"/>
              </a:rPr>
              <a:t>Kirk et al. (2017).  Health, nutrition and development of children born preterm and low birth weight in rural Rwanda: a cross-sectional study. </a:t>
            </a:r>
            <a:r>
              <a:rPr lang="en-US" sz="1050" i="1">
                <a:solidFill>
                  <a:srgbClr val="555555"/>
                </a:solidFill>
                <a:latin typeface="Myriad Pro"/>
                <a:ea typeface="+mn-ea"/>
              </a:rPr>
              <a:t>BMC Pediatrics</a:t>
            </a:r>
            <a:r>
              <a:rPr lang="en-US" sz="1050">
                <a:solidFill>
                  <a:srgbClr val="555555"/>
                </a:solidFill>
                <a:latin typeface="Myriad Pro"/>
                <a:ea typeface="+mn-ea"/>
              </a:rPr>
              <a:t>. </a:t>
            </a:r>
          </a:p>
        </p:txBody>
      </p:sp>
      <p:pic>
        <p:nvPicPr>
          <p:cNvPr id="56327" name="Picture 6">
            <a:extLst>
              <a:ext uri="{FF2B5EF4-FFF2-40B4-BE49-F238E27FC236}">
                <a16:creationId xmlns:a16="http://schemas.microsoft.com/office/drawing/2014/main" id="{FC4F5D00-0B9C-4244-84EF-C8D8B6441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152400"/>
            <a:ext cx="10668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CC36A8A4-E8C5-4150-AD7D-3B9227343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DC7DCB-6F5F-457E-B124-A05B770A18DB}"/>
              </a:ext>
            </a:extLst>
          </p:cNvPr>
          <p:cNvSpPr/>
          <p:nvPr/>
        </p:nvSpPr>
        <p:spPr>
          <a:xfrm>
            <a:off x="0" y="4724400"/>
            <a:ext cx="9144000" cy="2201863"/>
          </a:xfrm>
          <a:prstGeom prst="rect">
            <a:avLst/>
          </a:prstGeom>
          <a:solidFill>
            <a:srgbClr val="555555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DACA6-194D-4EBA-9E97-41BAEEC7C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5" y="5075238"/>
            <a:ext cx="7812088" cy="8683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bg1"/>
                </a:solidFill>
                <a:ea typeface="+mj-ea"/>
              </a:rPr>
              <a:t>What is the Pediatric Development Clinic?</a:t>
            </a:r>
            <a:endParaRPr lang="es-MX">
              <a:solidFill>
                <a:schemeClr val="bg1"/>
              </a:solidFill>
              <a:ea typeface="+mj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D18D5-FEA8-466A-9790-E45411BC45E7}"/>
              </a:ext>
            </a:extLst>
          </p:cNvPr>
          <p:cNvSpPr/>
          <p:nvPr/>
        </p:nvSpPr>
        <p:spPr>
          <a:xfrm>
            <a:off x="950913" y="5029200"/>
            <a:ext cx="8193087" cy="46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774B186-495D-49F5-9E1F-E60D56ABD0CF}"/>
              </a:ext>
            </a:extLst>
          </p:cNvPr>
          <p:cNvGraphicFramePr/>
          <p:nvPr/>
        </p:nvGraphicFramePr>
        <p:xfrm>
          <a:off x="232143" y="163852"/>
          <a:ext cx="8589248" cy="6499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BBD47933-45EE-4E4D-A13C-3D30C7F040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Myriad Pro" pitchFamily="34" charset="0"/>
                <a:cs typeface="Myriad Pro" pitchFamily="34" charset="0"/>
              </a:rPr>
              <a:t>Populations Served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8882C-C784-43C8-A502-B4ED4D86E63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804988"/>
            <a:ext cx="5565775" cy="3922712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>
                <a:ea typeface="+mn-ea"/>
              </a:rPr>
              <a:t>Primary: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>
                <a:ea typeface="+mn-ea"/>
              </a:rPr>
              <a:t>Infants with prematurity or low birth weight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>
                <a:ea typeface="+mn-ea"/>
              </a:rPr>
              <a:t>Birth asphyxia/CNS infection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>
                <a:ea typeface="+mn-ea"/>
              </a:rPr>
              <a:t>Secondary: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>
                <a:ea typeface="+mn-ea"/>
              </a:rPr>
              <a:t>Following severe malnutrition (requiring hospitalization) in infants &lt;12 months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>
                <a:ea typeface="+mn-ea"/>
              </a:rPr>
              <a:t>Trisomy 21 and suspected genetic syndrome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>
                <a:ea typeface="+mn-ea"/>
              </a:rPr>
              <a:t>Cleft lip/palate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>
                <a:ea typeface="+mn-ea"/>
              </a:rPr>
              <a:t>Hydrocephalus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>
                <a:ea typeface="+mn-ea"/>
              </a:rPr>
              <a:t>Post cerebral malaria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>
                <a:ea typeface="+mn-ea"/>
              </a:rPr>
              <a:t>Other mild developmental delay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>
              <a:ea typeface="+mn-ea"/>
            </a:endParaRPr>
          </a:p>
        </p:txBody>
      </p:sp>
      <p:pic>
        <p:nvPicPr>
          <p:cNvPr id="61444" name="Picture 3">
            <a:extLst>
              <a:ext uri="{FF2B5EF4-FFF2-40B4-BE49-F238E27FC236}">
                <a16:creationId xmlns:a16="http://schemas.microsoft.com/office/drawing/2014/main" id="{57E6619E-1953-4209-8FF0-77C6D4E04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4156075"/>
            <a:ext cx="1209675" cy="1485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4">
            <a:extLst>
              <a:ext uri="{FF2B5EF4-FFF2-40B4-BE49-F238E27FC236}">
                <a16:creationId xmlns:a16="http://schemas.microsoft.com/office/drawing/2014/main" id="{5A12B45F-5612-4814-A834-B63E1AC07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152400"/>
            <a:ext cx="10668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B48A97-F965-46F3-9876-6A159116ED95}"/>
              </a:ext>
            </a:extLst>
          </p:cNvPr>
          <p:cNvSpPr txBox="1"/>
          <p:nvPr/>
        </p:nvSpPr>
        <p:spPr>
          <a:xfrm>
            <a:off x="0" y="6400800"/>
            <a:ext cx="9144000" cy="346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err="1">
                <a:solidFill>
                  <a:srgbClr val="555555"/>
                </a:solidFill>
                <a:latin typeface="Myriad Pro"/>
                <a:ea typeface="+mn-ea"/>
              </a:rPr>
              <a:t>Ngabireyimana</a:t>
            </a:r>
            <a:r>
              <a:rPr lang="en-US" sz="825">
                <a:solidFill>
                  <a:srgbClr val="555555"/>
                </a:solidFill>
                <a:latin typeface="Myriad Pro"/>
                <a:ea typeface="+mn-ea"/>
              </a:rPr>
              <a:t> et al. (2017). A retrospective review of the Pediatric Development Clinic implementation: a model to improve medical, nutritional and developmental outcomes of at-risk under- five children in rural Rwanda. </a:t>
            </a:r>
            <a:r>
              <a:rPr lang="en-US" sz="825" i="1">
                <a:solidFill>
                  <a:srgbClr val="555555"/>
                </a:solidFill>
                <a:latin typeface="Myriad Pro"/>
                <a:ea typeface="+mn-ea"/>
              </a:rPr>
              <a:t>Maternal Health, Neonatology and Perinatology</a:t>
            </a:r>
            <a:r>
              <a:rPr lang="en-US" sz="825">
                <a:solidFill>
                  <a:srgbClr val="555555"/>
                </a:solidFill>
                <a:latin typeface="Myriad Pro"/>
                <a:ea typeface="+mn-ea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1696E3-AFA5-466C-B4CC-9E46CCF63188}"/>
              </a:ext>
            </a:extLst>
          </p:cNvPr>
          <p:cNvSpPr txBox="1"/>
          <p:nvPr/>
        </p:nvSpPr>
        <p:spPr>
          <a:xfrm>
            <a:off x="301625" y="5867400"/>
            <a:ext cx="8229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rgbClr val="F8971D"/>
                </a:solidFill>
                <a:latin typeface="Myriad Pro"/>
                <a:ea typeface="+mn-ea"/>
              </a:rPr>
              <a:t>Over 1,500 children enrolled since April 2014</a:t>
            </a:r>
          </a:p>
        </p:txBody>
      </p:sp>
      <p:pic>
        <p:nvPicPr>
          <p:cNvPr id="61448" name="Picture 8">
            <a:extLst>
              <a:ext uri="{FF2B5EF4-FFF2-40B4-BE49-F238E27FC236}">
                <a16:creationId xmlns:a16="http://schemas.microsoft.com/office/drawing/2014/main" id="{B82910FA-D27B-40FE-88EC-A061B1959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1008063"/>
            <a:ext cx="40179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9">
            <a:extLst>
              <a:ext uri="{FF2B5EF4-FFF2-40B4-BE49-F238E27FC236}">
                <a16:creationId xmlns:a16="http://schemas.microsoft.com/office/drawing/2014/main" id="{00AA9C53-3969-4AB2-B45A-86DAFF22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2797175"/>
            <a:ext cx="1905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0">
            <a:extLst>
              <a:ext uri="{FF2B5EF4-FFF2-40B4-BE49-F238E27FC236}">
                <a16:creationId xmlns:a16="http://schemas.microsoft.com/office/drawing/2014/main" id="{02826C19-CF81-4D3B-92EC-63C468194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3322638"/>
            <a:ext cx="1905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13">
            <a:extLst>
              <a:ext uri="{FF2B5EF4-FFF2-40B4-BE49-F238E27FC236}">
                <a16:creationId xmlns:a16="http://schemas.microsoft.com/office/drawing/2014/main" id="{4753038D-03D5-4266-8B61-6725CC27C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955925"/>
            <a:ext cx="1397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14">
            <a:extLst>
              <a:ext uri="{FF2B5EF4-FFF2-40B4-BE49-F238E27FC236}">
                <a16:creationId xmlns:a16="http://schemas.microsoft.com/office/drawing/2014/main" id="{C075520B-81D3-47AA-B20E-2938565C7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819400"/>
            <a:ext cx="1397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15">
            <a:extLst>
              <a:ext uri="{FF2B5EF4-FFF2-40B4-BE49-F238E27FC236}">
                <a16:creationId xmlns:a16="http://schemas.microsoft.com/office/drawing/2014/main" id="{78346340-E61A-4116-B37C-1A1026E1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971800"/>
            <a:ext cx="1397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16">
            <a:extLst>
              <a:ext uri="{FF2B5EF4-FFF2-40B4-BE49-F238E27FC236}">
                <a16:creationId xmlns:a16="http://schemas.microsoft.com/office/drawing/2014/main" id="{FAC8D6E2-4D0C-44A4-98F0-E453196E5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819400"/>
            <a:ext cx="1397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17">
            <a:extLst>
              <a:ext uri="{FF2B5EF4-FFF2-40B4-BE49-F238E27FC236}">
                <a16:creationId xmlns:a16="http://schemas.microsoft.com/office/drawing/2014/main" id="{D5FBC45A-232D-457E-86BC-EE204012C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429000"/>
            <a:ext cx="1397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6" name="Picture 18">
            <a:extLst>
              <a:ext uri="{FF2B5EF4-FFF2-40B4-BE49-F238E27FC236}">
                <a16:creationId xmlns:a16="http://schemas.microsoft.com/office/drawing/2014/main" id="{E11BBD9E-1719-41DA-9859-E58BB392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3505200"/>
            <a:ext cx="1397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D7E0B783-7150-48C9-9EA6-6904C58229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FFFFFF"/>
                </a:solidFill>
                <a:latin typeface="Myriad Pro" pitchFamily="34" charset="0"/>
                <a:ea typeface="Calisto MT" panose="02040603050505030304" pitchFamily="18" charset="0"/>
                <a:cs typeface="Calisto MT" panose="02040603050505030304" pitchFamily="18" charset="0"/>
              </a:rPr>
              <a:t>Pediatric Development Clinic </a:t>
            </a:r>
            <a:br>
              <a:rPr lang="en-US" altLang="en-US" sz="4000">
                <a:solidFill>
                  <a:srgbClr val="FFFFFF"/>
                </a:solidFill>
                <a:latin typeface="Myriad Pro" pitchFamily="34" charset="0"/>
                <a:ea typeface="Calisto MT" panose="02040603050505030304" pitchFamily="18" charset="0"/>
                <a:cs typeface="Calisto MT" panose="02040603050505030304" pitchFamily="18" charset="0"/>
              </a:rPr>
            </a:br>
            <a:r>
              <a:rPr lang="en-US" altLang="en-US" sz="4000">
                <a:solidFill>
                  <a:srgbClr val="FFFFFF"/>
                </a:solidFill>
                <a:latin typeface="Myriad Pro" pitchFamily="34" charset="0"/>
                <a:ea typeface="Calisto MT" panose="02040603050505030304" pitchFamily="18" charset="0"/>
                <a:cs typeface="Calisto MT" panose="02040603050505030304" pitchFamily="18" charset="0"/>
              </a:rPr>
              <a:t>Visit Flow</a:t>
            </a:r>
            <a:endParaRPr lang="en-US" altLang="en-US" sz="4000">
              <a:solidFill>
                <a:srgbClr val="FFFFFF"/>
              </a:solidFill>
              <a:latin typeface="Myriad Pro" pitchFamily="34" charset="0"/>
              <a:cs typeface="Myriad Pro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AD77942-F788-471C-8DB6-EE623A8517FE}"/>
              </a:ext>
            </a:extLst>
          </p:cNvPr>
          <p:cNvGraphicFramePr/>
          <p:nvPr/>
        </p:nvGraphicFramePr>
        <p:xfrm>
          <a:off x="428976" y="1160637"/>
          <a:ext cx="8229601" cy="56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603DD34-B995-47ED-8CD2-376F2A3AEE97}"/>
              </a:ext>
            </a:extLst>
          </p:cNvPr>
          <p:cNvSpPr txBox="1"/>
          <p:nvPr/>
        </p:nvSpPr>
        <p:spPr>
          <a:xfrm>
            <a:off x="608013" y="1889125"/>
            <a:ext cx="23272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555555">
                    <a:lumMod val="50000"/>
                  </a:srgbClr>
                </a:solidFill>
                <a:latin typeface="Myriad Pro"/>
                <a:ea typeface="+mn-ea"/>
              </a:rPr>
              <a:t>Group Counseling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03FD8E-95F6-40C6-9803-5C937ADD50AF}"/>
              </a:ext>
            </a:extLst>
          </p:cNvPr>
          <p:cNvSpPr txBox="1"/>
          <p:nvPr/>
        </p:nvSpPr>
        <p:spPr>
          <a:xfrm>
            <a:off x="3551238" y="1914525"/>
            <a:ext cx="23066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555555">
                    <a:lumMod val="50000"/>
                  </a:srgbClr>
                </a:solidFill>
                <a:latin typeface="Myriad Pro"/>
                <a:ea typeface="+mn-ea"/>
              </a:rPr>
              <a:t>Nurse Consultation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CDF5E5-9CC1-4887-9E13-6EAF74DFDBC5}"/>
              </a:ext>
            </a:extLst>
          </p:cNvPr>
          <p:cNvSpPr txBox="1"/>
          <p:nvPr/>
        </p:nvSpPr>
        <p:spPr>
          <a:xfrm>
            <a:off x="6065838" y="1905000"/>
            <a:ext cx="29908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555555">
                    <a:lumMod val="50000"/>
                  </a:srgbClr>
                </a:solidFill>
                <a:latin typeface="Myriad Pro"/>
                <a:ea typeface="+mn-ea"/>
              </a:rPr>
              <a:t>Social Worker Consultation</a:t>
            </a:r>
          </a:p>
        </p:txBody>
      </p:sp>
      <p:pic>
        <p:nvPicPr>
          <p:cNvPr id="62471" name="Picture 7">
            <a:extLst>
              <a:ext uri="{FF2B5EF4-FFF2-40B4-BE49-F238E27FC236}">
                <a16:creationId xmlns:a16="http://schemas.microsoft.com/office/drawing/2014/main" id="{E4C60392-A8D6-4B21-ABA2-D3CD8A487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152400"/>
            <a:ext cx="10668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>
            <a:extLst>
              <a:ext uri="{FF2B5EF4-FFF2-40B4-BE49-F238E27FC236}">
                <a16:creationId xmlns:a16="http://schemas.microsoft.com/office/drawing/2014/main" id="{BAEB6F51-9EEF-494F-BDA7-0EC09C1BC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6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DA59C8-5FB0-4CD7-9230-99703379A4FF}"/>
              </a:ext>
            </a:extLst>
          </p:cNvPr>
          <p:cNvSpPr/>
          <p:nvPr/>
        </p:nvSpPr>
        <p:spPr>
          <a:xfrm>
            <a:off x="0" y="4724400"/>
            <a:ext cx="9144000" cy="2201863"/>
          </a:xfrm>
          <a:prstGeom prst="rect">
            <a:avLst/>
          </a:prstGeom>
          <a:solidFill>
            <a:srgbClr val="555555">
              <a:alpha val="3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srgbClr val="FFFFFF"/>
              </a:solidFill>
            </a:endParaRPr>
          </a:p>
        </p:txBody>
      </p:sp>
      <p:sp>
        <p:nvSpPr>
          <p:cNvPr id="63492" name="Title 1">
            <a:extLst>
              <a:ext uri="{FF2B5EF4-FFF2-40B4-BE49-F238E27FC236}">
                <a16:creationId xmlns:a16="http://schemas.microsoft.com/office/drawing/2014/main" id="{83677DB3-7184-4D6A-9810-9A4E9201D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5025" y="5075238"/>
            <a:ext cx="7812088" cy="868362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latin typeface="Myriad Pro" pitchFamily="34" charset="0"/>
                <a:cs typeface="Myriad Pro" pitchFamily="34" charset="0"/>
              </a:rPr>
              <a:t>Outcomes</a:t>
            </a:r>
            <a:endParaRPr lang="es-MX" altLang="en-US">
              <a:solidFill>
                <a:schemeClr val="bg1"/>
              </a:solidFill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D0DD70-ED45-43E5-A3C1-2B895E7C2DF1}"/>
              </a:ext>
            </a:extLst>
          </p:cNvPr>
          <p:cNvSpPr/>
          <p:nvPr/>
        </p:nvSpPr>
        <p:spPr>
          <a:xfrm>
            <a:off x="950913" y="5029200"/>
            <a:ext cx="8193087" cy="46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934BD1-B3D4-466C-8B94-C8325DF95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 rtlCol="0">
            <a:normAutofit fontScale="77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000" b="1">
                <a:ea typeface="+mn-ea"/>
              </a:rPr>
              <a:t>Reducing Stigma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3400" i="1">
                <a:ea typeface="+mn-ea"/>
              </a:rPr>
              <a:t>“This clinic is very important because we meet with other moms who have the same problems. I can discuss everything with other moms. I see I am not alone. Before, I would sit alone by myself because I felt shame. Now I see I am not alone in my child having a problem. I do not feel ashamed.”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000" b="1">
                <a:ea typeface="+mn-ea"/>
              </a:rPr>
              <a:t>Responsive Care and Early Learning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3400" i="1">
                <a:ea typeface="+mn-ea"/>
              </a:rPr>
              <a:t>“I was taught how to interact with my child. Before I thought my child couldn’t learn anything, but now after visiting PDC clinic […] Now I sit with my child to teach him. This is a big difference. Before coming here I did not know I should do this. Now I see that he can still learn.”</a:t>
            </a:r>
          </a:p>
        </p:txBody>
      </p:sp>
      <p:sp>
        <p:nvSpPr>
          <p:cNvPr id="64515" name="Title 2">
            <a:extLst>
              <a:ext uri="{FF2B5EF4-FFF2-40B4-BE49-F238E27FC236}">
                <a16:creationId xmlns:a16="http://schemas.microsoft.com/office/drawing/2014/main" id="{963793EE-8162-46DC-8425-CC448AF48B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latin typeface="Myriad Pro" pitchFamily="34" charset="0"/>
                <a:cs typeface="Myriad Pro" pitchFamily="34" charset="0"/>
              </a:rPr>
              <a:t>Value of PDC to Caregivers: </a:t>
            </a:r>
            <a:br>
              <a:rPr lang="en-US" altLang="en-US" sz="3600">
                <a:latin typeface="Myriad Pro" pitchFamily="34" charset="0"/>
                <a:cs typeface="Myriad Pro" pitchFamily="34" charset="0"/>
              </a:rPr>
            </a:br>
            <a:r>
              <a:rPr lang="en-US" altLang="en-US" sz="3600">
                <a:latin typeface="Myriad Pro" pitchFamily="34" charset="0"/>
                <a:cs typeface="Myriad Pro" pitchFamily="34" charset="0"/>
              </a:rPr>
              <a:t>Mother’s Experience</a:t>
            </a:r>
            <a:endParaRPr lang="es-MX" altLang="en-US" sz="3600">
              <a:latin typeface="Myriad Pro" pitchFamily="34" charset="0"/>
              <a:cs typeface="Myriad Pro" pitchFamily="34" charset="0"/>
            </a:endParaRPr>
          </a:p>
        </p:txBody>
      </p:sp>
      <p:pic>
        <p:nvPicPr>
          <p:cNvPr id="64516" name="Picture 4">
            <a:extLst>
              <a:ext uri="{FF2B5EF4-FFF2-40B4-BE49-F238E27FC236}">
                <a16:creationId xmlns:a16="http://schemas.microsoft.com/office/drawing/2014/main" id="{19B16558-9612-43AF-BC99-D6C378D07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152400"/>
            <a:ext cx="10668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Content Placeholder 4">
            <a:extLst>
              <a:ext uri="{FF2B5EF4-FFF2-40B4-BE49-F238E27FC236}">
                <a16:creationId xmlns:a16="http://schemas.microsoft.com/office/drawing/2014/main" id="{EBCEDF98-1C7E-474B-B04E-B7544C4B70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505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17" name="Chart" r:id="rId3" imgW="8340051" imgH="5060119" progId="Excel.Chart.8">
                  <p:embed/>
                </p:oleObj>
              </mc:Choice>
              <mc:Fallback>
                <p:oleObj name="Chart" r:id="rId3" imgW="8340051" imgH="5060119" progId="Excel.Chart.8">
                  <p:embed/>
                  <p:pic>
                    <p:nvPicPr>
                      <p:cNvPr id="0" name="Content Placeholder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549400"/>
                        <a:ext cx="8331200" cy="505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5613820-C05F-4AE9-A75D-416D9D7A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</a:rPr>
              <a:t>Lower Rates of Stunting </a:t>
            </a:r>
            <a:br>
              <a:rPr lang="en-US">
                <a:ea typeface="+mj-ea"/>
              </a:rPr>
            </a:br>
            <a:r>
              <a:rPr lang="en-US">
                <a:ea typeface="+mj-ea"/>
              </a:rPr>
              <a:t>at 1-3 Years</a:t>
            </a:r>
          </a:p>
        </p:txBody>
      </p:sp>
      <p:pic>
        <p:nvPicPr>
          <p:cNvPr id="65540" name="Picture 3">
            <a:extLst>
              <a:ext uri="{FF2B5EF4-FFF2-40B4-BE49-F238E27FC236}">
                <a16:creationId xmlns:a16="http://schemas.microsoft.com/office/drawing/2014/main" id="{DAACB414-D623-4492-B0E9-634DBFEBA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152400"/>
            <a:ext cx="10668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1E2FCED7-8DB5-4046-B21D-904C32430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ea typeface="ヒラギノ角ゴ Pro W3" pitchFamily="6" charset="-128"/>
              </a:rPr>
              <a:t>Early childhood vulnerability and HIV</a:t>
            </a:r>
          </a:p>
        </p:txBody>
      </p:sp>
      <p:sp>
        <p:nvSpPr>
          <p:cNvPr id="34819" name="Content Placeholder 3">
            <a:extLst>
              <a:ext uri="{FF2B5EF4-FFF2-40B4-BE49-F238E27FC236}">
                <a16:creationId xmlns:a16="http://schemas.microsoft.com/office/drawing/2014/main" id="{3CAFDC25-03C8-4CF3-BD8C-12B511B46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5600"/>
            <a:ext cx="8229600" cy="450056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000" cap="none">
                <a:ea typeface="ヒラギノ角ゴ Pro W3" pitchFamily="6" charset="-128"/>
              </a:rPr>
              <a:t>Millions of children under 5 in LMIC fail to reach physical, cognitive, linguistic and social-emotional potential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000" cap="none">
                <a:ea typeface="ヒラギノ角ゴ Pro W3" pitchFamily="6" charset="-128"/>
              </a:rPr>
              <a:t>Implications on educational attainment, physical/mental health, social citizenry, economic participation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000" cap="none">
                <a:ea typeface="ヒラギノ角ゴ Pro W3" pitchFamily="6" charset="-128"/>
              </a:rPr>
              <a:t>Linked to poverty, nutritional deficit, inadequate learning opportunities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000" cap="none">
                <a:ea typeface="ヒラギノ角ゴ Pro W3" pitchFamily="6" charset="-128"/>
              </a:rPr>
              <a:t>24% of pregnant women with HIV still did not have access to ART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000" cap="none">
                <a:ea typeface="ヒラギノ角ゴ Pro W3" pitchFamily="6" charset="-128"/>
              </a:rPr>
              <a:t>Only 54% of children exposed to HIV were tested within 2 months (21 highest HIV burden countries)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000" cap="none">
                <a:ea typeface="ヒラギノ角ゴ Pro W3" pitchFamily="6" charset="-128"/>
              </a:rPr>
              <a:t>Infants with HIV are 75% less likely of dying from related illness if given ART within the first 12 weeks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000" cap="none">
                <a:ea typeface="ヒラギノ角ゴ Pro W3" pitchFamily="6" charset="-128"/>
              </a:rPr>
              <a:t>Infants living with HIV &amp; those HIV-exposed significant mental and motor delays during the first two years of life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000" cap="none">
                <a:ea typeface="ヒラギノ角ゴ Pro W3" pitchFamily="6" charset="-128"/>
              </a:rPr>
              <a:t>Neurological and developmental delays are often markers of HIV infection in infants</a:t>
            </a:r>
          </a:p>
          <a:p>
            <a:pPr marL="342900" indent="-342900" algn="ctr"/>
            <a:r>
              <a:rPr lang="en-US" altLang="en-US" sz="2000" cap="none">
                <a:ea typeface="ヒラギノ角ゴ Pro W3" pitchFamily="6" charset="-128"/>
              </a:rPr>
              <a:t>EARLY CHILDHOOOD </a:t>
            </a:r>
            <a:r>
              <a:rPr lang="mr-IN" altLang="en-US" sz="2000" cap="none">
                <a:latin typeface="Mangal" panose="02040503050203030202" pitchFamily="18" charset="0"/>
                <a:ea typeface="ヒラギノ角ゴ Pro W3" pitchFamily="6" charset="-128"/>
              </a:rPr>
              <a:t>–</a:t>
            </a:r>
            <a:r>
              <a:rPr lang="en-US" altLang="en-US" sz="2000" cap="none">
                <a:ea typeface="ヒラギノ角ゴ Pro W3" pitchFamily="6" charset="-128"/>
              </a:rPr>
              <a:t> A CRITICAL PERIOD FOR DEVELOPMENT!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1">
            <a:extLst>
              <a:ext uri="{FF2B5EF4-FFF2-40B4-BE49-F238E27FC236}">
                <a16:creationId xmlns:a16="http://schemas.microsoft.com/office/drawing/2014/main" id="{1BEE5A9E-14CF-45D3-9793-5348AB04D9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46250"/>
            <a:ext cx="8229600" cy="4525963"/>
          </a:xfrm>
        </p:spPr>
        <p:txBody>
          <a:bodyPr/>
          <a:lstStyle/>
          <a:p>
            <a:pPr eaLnBrk="1" hangingPunct="1"/>
            <a:endParaRPr lang="en-US" altLang="en-US"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66563" name="Title 2">
            <a:extLst>
              <a:ext uri="{FF2B5EF4-FFF2-40B4-BE49-F238E27FC236}">
                <a16:creationId xmlns:a16="http://schemas.microsoft.com/office/drawing/2014/main" id="{5A7FB276-5FC6-435A-8F29-8B8FD7A5F5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Microsoft Sans Serif" panose="020B0604020202020204" pitchFamily="34" charset="0"/>
                <a:cs typeface="Microsoft Sans Serif" panose="020B0604020202020204" pitchFamily="34" charset="0"/>
              </a:rPr>
              <a:t>Challenges</a:t>
            </a:r>
            <a:endParaRPr lang="en-US" altLang="en-US">
              <a:latin typeface="Myriad Pro" pitchFamily="34" charset="0"/>
              <a:cs typeface="Myriad Pro" pitchFamily="34" charset="0"/>
            </a:endParaRPr>
          </a:p>
        </p:txBody>
      </p:sp>
      <p:pic>
        <p:nvPicPr>
          <p:cNvPr id="66564" name="Picture 3">
            <a:extLst>
              <a:ext uri="{FF2B5EF4-FFF2-40B4-BE49-F238E27FC236}">
                <a16:creationId xmlns:a16="http://schemas.microsoft.com/office/drawing/2014/main" id="{473F9E2C-2C3B-49D8-AC7F-3283089F3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152400"/>
            <a:ext cx="10668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2B250E0-4944-46FB-86F6-0EFA42C6923B}"/>
              </a:ext>
            </a:extLst>
          </p:cNvPr>
          <p:cNvGraphicFramePr/>
          <p:nvPr/>
        </p:nvGraphicFramePr>
        <p:xfrm>
          <a:off x="168466" y="1516904"/>
          <a:ext cx="8837851" cy="5188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E8EE10-7680-4D0A-9B4E-6058E9B77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>
                <a:ea typeface="+mn-ea"/>
              </a:rPr>
              <a:t>Delivering follow-up care to at-risk infants is feasible through the </a:t>
            </a:r>
            <a:r>
              <a:rPr lang="en-US" err="1">
                <a:ea typeface="+mn-ea"/>
              </a:rPr>
              <a:t>PDC</a:t>
            </a:r>
            <a:r>
              <a:rPr lang="en-US">
                <a:ea typeface="+mn-ea"/>
              </a:rPr>
              <a:t> model in Rwanda using task shifting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>
                <a:ea typeface="+mn-ea"/>
              </a:rPr>
              <a:t>Referral systems to higher level of care need improvement (physiotherapy, speech therapy, other specialized services)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>
                <a:ea typeface="+mn-ea"/>
              </a:rPr>
              <a:t>Some components of care for these children are complex and efforts for continuous quality improvement are ongoing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>
                <a:ea typeface="+mn-ea"/>
              </a:rPr>
              <a:t>Components of ECD require reinforcement, as they are less familiar to health facility staff running the PDCs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6B6721-E06C-4E00-819A-C473DD25D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</a:rPr>
              <a:t>Conclusions and Recommendations</a:t>
            </a:r>
            <a:endParaRPr lang="es-MX">
              <a:ea typeface="+mj-ea"/>
            </a:endParaRPr>
          </a:p>
        </p:txBody>
      </p:sp>
      <p:pic>
        <p:nvPicPr>
          <p:cNvPr id="67588" name="Picture 4">
            <a:extLst>
              <a:ext uri="{FF2B5EF4-FFF2-40B4-BE49-F238E27FC236}">
                <a16:creationId xmlns:a16="http://schemas.microsoft.com/office/drawing/2014/main" id="{DB2B4106-BE97-4682-8A9F-18B8C71E5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152400"/>
            <a:ext cx="10668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8DD7717F-67D2-4282-BC95-46ABC1A4A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486400"/>
            <a:ext cx="6096000" cy="792163"/>
          </a:xfrm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chemeClr val="accent1"/>
                </a:solidFill>
                <a:latin typeface="Myriad Pro" pitchFamily="34" charset="0"/>
                <a:cs typeface="Myriad Pro" pitchFamily="34" charset="0"/>
              </a:rPr>
              <a:t>Thank You!</a:t>
            </a:r>
            <a:endParaRPr lang="es-MX" altLang="en-US" sz="5400">
              <a:solidFill>
                <a:schemeClr val="accent1"/>
              </a:solidFill>
              <a:latin typeface="Myriad Pro" pitchFamily="34" charset="0"/>
              <a:cs typeface="Myriad Pro" pitchFamily="34" charset="0"/>
            </a:endParaRPr>
          </a:p>
        </p:txBody>
      </p:sp>
      <p:pic>
        <p:nvPicPr>
          <p:cNvPr id="68611" name="Picture 4">
            <a:extLst>
              <a:ext uri="{FF2B5EF4-FFF2-40B4-BE49-F238E27FC236}">
                <a16:creationId xmlns:a16="http://schemas.microsoft.com/office/drawing/2014/main" id="{277285F1-F837-44DF-AE26-1B900983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255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081250DC-233B-4C9F-A71E-B84246E24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itchFamily="6" charset="-128"/>
              </a:rPr>
              <a:t>New ECD Resource</a:t>
            </a:r>
          </a:p>
        </p:txBody>
      </p:sp>
      <p:sp>
        <p:nvSpPr>
          <p:cNvPr id="69635" name="Rectangle 5">
            <a:extLst>
              <a:ext uri="{FF2B5EF4-FFF2-40B4-BE49-F238E27FC236}">
                <a16:creationId xmlns:a16="http://schemas.microsoft.com/office/drawing/2014/main" id="{1E0FFCF0-82A1-4067-BF02-F735ED1A1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36" name="TextBox 3">
            <a:extLst>
              <a:ext uri="{FF2B5EF4-FFF2-40B4-BE49-F238E27FC236}">
                <a16:creationId xmlns:a16="http://schemas.microsoft.com/office/drawing/2014/main" id="{44206CDF-9647-47B6-87F4-E974BA5FD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675" y="2087563"/>
            <a:ext cx="33972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CRS have developed a sustainable model and process for integrating Early Childhood Development into maternal, child health and nutrition interventions. 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None/>
            </a:pPr>
            <a:r>
              <a:rPr lang="en-US" altLang="en-US" sz="1800"/>
              <a:t>CRS has a new webpage that showcases the model with up-to-date information from theory to practice through publications, podcast, videos and stories. </a:t>
            </a:r>
            <a:endParaRPr lang="en-US" altLang="en-US" sz="1800">
              <a:cs typeface="Calibri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u="sng">
              <a:cs typeface="Calibri"/>
            </a:endParaRPr>
          </a:p>
        </p:txBody>
      </p:sp>
      <p:pic>
        <p:nvPicPr>
          <p:cNvPr id="69637" name="Picture 6" descr="cid:image011.jpg@01D40FBD.C1EBF910">
            <a:extLst>
              <a:ext uri="{FF2B5EF4-FFF2-40B4-BE49-F238E27FC236}">
                <a16:creationId xmlns:a16="http://schemas.microsoft.com/office/drawing/2014/main" id="{F1071CCE-D136-44E9-A840-C9B5E357C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0"/>
            <a:ext cx="5114925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C79F41-B9D5-4F68-BA48-A13E9C98ACC2}"/>
              </a:ext>
            </a:extLst>
          </p:cNvPr>
          <p:cNvSpPr txBox="1"/>
          <p:nvPr/>
        </p:nvSpPr>
        <p:spPr>
          <a:xfrm>
            <a:off x="1867100" y="5653960"/>
            <a:ext cx="6642564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5"/>
              </a:rPr>
              <a:t>https://www.crs.org/our-work-overseas/program-areas/health/early-childhood-development</a:t>
            </a:r>
          </a:p>
          <a:p>
            <a:endParaRPr lang="en-US"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>
            <a:extLst>
              <a:ext uri="{FF2B5EF4-FFF2-40B4-BE49-F238E27FC236}">
                <a16:creationId xmlns:a16="http://schemas.microsoft.com/office/drawing/2014/main" id="{935BFB6E-9DA6-411F-A37F-D92EA6969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497013"/>
            <a:ext cx="807085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itle 1">
            <a:extLst>
              <a:ext uri="{FF2B5EF4-FFF2-40B4-BE49-F238E27FC236}">
                <a16:creationId xmlns:a16="http://schemas.microsoft.com/office/drawing/2014/main" id="{8843D9A9-F69D-4E1A-92EC-BA675ABEF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ヒラギノ角ゴ Pro W3" pitchFamily="6" charset="-128"/>
              </a:rPr>
              <a:t>Thank you!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BCD2E0-457C-48AD-AA3E-EB0D533B6887}"/>
              </a:ext>
            </a:extLst>
          </p:cNvPr>
          <p:cNvSpPr txBox="1"/>
          <p:nvPr/>
        </p:nvSpPr>
        <p:spPr>
          <a:xfrm>
            <a:off x="4175125" y="211138"/>
            <a:ext cx="4705350" cy="6000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ea typeface="Arial Rounded MT Bold" charset="0"/>
              <a:cs typeface="Arial Rounded MT Bold" charset="0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ea typeface="+mn-ea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prstClr val="white"/>
                </a:solidFill>
                <a:latin typeface="Calibri" panose="020F0502020204030204"/>
                <a:ea typeface="+mn-ea"/>
              </a:rPr>
              <a:t>Why introduce ECD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prstClr val="white"/>
                </a:solidFill>
                <a:latin typeface="Calibri" panose="020F0502020204030204"/>
                <a:ea typeface="+mn-ea"/>
              </a:rPr>
              <a:t>into clinical care?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ea typeface="+mn-ea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ea typeface="+mn-ea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ea typeface="+mn-ea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ea typeface="+mn-ea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ea typeface="+mn-ea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ea typeface="+mn-ea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ea typeface="+mn-ea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ea typeface="+mn-ea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ea typeface="+mn-ea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ED7D31">
                    <a:lumMod val="60000"/>
                    <a:lumOff val="40000"/>
                  </a:srgbClr>
                </a:solidFill>
                <a:latin typeface="Calibri" panose="020F0502020204030204"/>
                <a:ea typeface="+mn-ea"/>
              </a:rPr>
              <a:t>Professor Lucie Cluver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ED7D31">
                    <a:lumMod val="60000"/>
                    <a:lumOff val="40000"/>
                  </a:srgbClr>
                </a:solidFill>
                <a:latin typeface="Calibri" panose="020F0502020204030204"/>
                <a:ea typeface="+mn-ea"/>
              </a:rPr>
              <a:t>Oxford University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4058D8CE-F1B1-4675-B752-422EEF22C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5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>
            <a:extLst>
              <a:ext uri="{FF2B5EF4-FFF2-40B4-BE49-F238E27FC236}">
                <a16:creationId xmlns:a16="http://schemas.microsoft.com/office/drawing/2014/main" id="{588B22F9-547F-4F31-84F3-68BFC724E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688975"/>
            <a:ext cx="6037262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07ED2D-C46B-48A7-9AE8-EE080C941230}"/>
              </a:ext>
            </a:extLst>
          </p:cNvPr>
          <p:cNvSpPr txBox="1"/>
          <p:nvPr/>
        </p:nvSpPr>
        <p:spPr>
          <a:xfrm>
            <a:off x="280988" y="239713"/>
            <a:ext cx="44592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  <a:ea typeface="+mn-ea"/>
              </a:rPr>
              <a:t>WHO Nurturing Care Framework (2018)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E2ADC4-EB5D-4E47-8439-099C44433F43}"/>
              </a:ext>
            </a:extLst>
          </p:cNvPr>
          <p:cNvSpPr txBox="1"/>
          <p:nvPr/>
        </p:nvSpPr>
        <p:spPr>
          <a:xfrm>
            <a:off x="892175" y="2420938"/>
            <a:ext cx="2498725" cy="5762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>
                <a:solidFill>
                  <a:prstClr val="black"/>
                </a:solidFill>
              </a:rPr>
              <a:t>Adequate nutrition and health care </a:t>
            </a:r>
            <a:r>
              <a:rPr lang="en-US" sz="1100" b="0">
                <a:solidFill>
                  <a:prstClr val="black"/>
                </a:solidFill>
              </a:rPr>
              <a:t>(preventive and curative)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713D18-1BFA-4A03-8676-444CE85B0905}"/>
              </a:ext>
            </a:extLst>
          </p:cNvPr>
          <p:cNvSpPr txBox="1"/>
          <p:nvPr/>
        </p:nvSpPr>
        <p:spPr>
          <a:xfrm>
            <a:off x="993775" y="547688"/>
            <a:ext cx="7123113" cy="577850"/>
          </a:xfrm>
          <a:prstGeom prst="rect">
            <a:avLst/>
          </a:prstGeom>
          <a:solidFill>
            <a:schemeClr val="bg1">
              <a:alpha val="62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srgbClr val="0070C0"/>
                </a:solidFill>
              </a:rPr>
              <a:t>Bringing it all together 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>
                <a:solidFill>
                  <a:srgbClr val="0070C0"/>
                </a:solidFill>
              </a:rPr>
              <a:t>(physical, cognitive &amp; socioemotional capacities to learn, earn, innovate, and contribute)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09C45D-4C8B-45EC-AA9B-0BFA1AD1C6A5}"/>
              </a:ext>
            </a:extLst>
          </p:cNvPr>
          <p:cNvSpPr/>
          <p:nvPr/>
        </p:nvSpPr>
        <p:spPr>
          <a:xfrm>
            <a:off x="3613150" y="1436688"/>
            <a:ext cx="1778000" cy="300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>
                <a:solidFill>
                  <a:prstClr val="black"/>
                </a:solidFill>
                <a:ea typeface="Calibri" panose="020F0502020204030204" pitchFamily="34" charset="0"/>
              </a:rPr>
              <a:t>PROMOTE EQUITY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D6943-D974-4404-994A-52E4A3E916C8}"/>
              </a:ext>
            </a:extLst>
          </p:cNvPr>
          <p:cNvSpPr/>
          <p:nvPr/>
        </p:nvSpPr>
        <p:spPr>
          <a:xfrm>
            <a:off x="892175" y="2997200"/>
            <a:ext cx="2498725" cy="10382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/>
          <a:p>
            <a:pPr marL="128588" indent="-128588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900">
                <a:solidFill>
                  <a:prstClr val="black"/>
                </a:solidFill>
                <a:ea typeface="Calibri" panose="020F0502020204030204" pitchFamily="34" charset="0"/>
              </a:rPr>
              <a:t>Good nutritional status of  women</a:t>
            </a:r>
          </a:p>
          <a:p>
            <a:pPr marL="128588" indent="-128588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900">
                <a:solidFill>
                  <a:prstClr val="black"/>
                </a:solidFill>
              </a:rPr>
              <a:t>Essential newborn care</a:t>
            </a:r>
            <a:endParaRPr lang="en-US" sz="900">
              <a:solidFill>
                <a:prstClr val="black"/>
              </a:solidFill>
            </a:endParaRPr>
          </a:p>
          <a:p>
            <a:pPr marL="128588" indent="-128588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900">
                <a:solidFill>
                  <a:prstClr val="black"/>
                </a:solidFill>
              </a:rPr>
              <a:t>Exclusive &amp; continued breastfeeding</a:t>
            </a:r>
          </a:p>
          <a:p>
            <a:pPr marL="128588" indent="-128588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900">
                <a:solidFill>
                  <a:prstClr val="black"/>
                </a:solidFill>
              </a:rPr>
              <a:t>Appropriate complementary feeding  &amp; young child nutrition  with micronutrients as required</a:t>
            </a:r>
          </a:p>
          <a:p>
            <a:pPr marL="128588" indent="-128588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900">
                <a:solidFill>
                  <a:prstClr val="black"/>
                </a:solidFill>
                <a:ea typeface="Calibri" panose="020F0502020204030204" pitchFamily="34" charset="0"/>
              </a:rPr>
              <a:t>Immunization </a:t>
            </a:r>
          </a:p>
          <a:p>
            <a:pPr marL="128588" indent="-128588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900">
                <a:solidFill>
                  <a:prstClr val="black"/>
                </a:solidFill>
                <a:ea typeface="Calibri" panose="020F0502020204030204" pitchFamily="34" charset="0"/>
              </a:rPr>
              <a:t>Treatment of childhood illnesses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2A19A1-4631-4927-9CAE-814681F7BD62}"/>
              </a:ext>
            </a:extLst>
          </p:cNvPr>
          <p:cNvSpPr txBox="1"/>
          <p:nvPr/>
        </p:nvSpPr>
        <p:spPr>
          <a:xfrm>
            <a:off x="3544888" y="2438400"/>
            <a:ext cx="2160587" cy="576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>
                <a:solidFill>
                  <a:prstClr val="black"/>
                </a:solidFill>
              </a:rPr>
              <a:t>Responsive care and early learning opportunities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B7BE54E-80FD-4DEC-A941-AC3F51D769EC}"/>
              </a:ext>
            </a:extLst>
          </p:cNvPr>
          <p:cNvSpPr/>
          <p:nvPr/>
        </p:nvSpPr>
        <p:spPr>
          <a:xfrm>
            <a:off x="3544888" y="3019425"/>
            <a:ext cx="2160587" cy="900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/>
          <a:p>
            <a:pPr marL="128588" indent="-128588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900">
                <a:solidFill>
                  <a:prstClr val="black"/>
                </a:solidFill>
              </a:rPr>
              <a:t>Positive and engaging interactions with parents/caregivers</a:t>
            </a:r>
          </a:p>
          <a:p>
            <a:pPr marL="128588" indent="-128588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900">
                <a:solidFill>
                  <a:prstClr val="black"/>
                </a:solidFill>
              </a:rPr>
              <a:t>Language-based interactions</a:t>
            </a:r>
          </a:p>
          <a:p>
            <a:pPr marL="128588" indent="-128588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900">
                <a:solidFill>
                  <a:prstClr val="black"/>
                </a:solidFill>
              </a:rPr>
              <a:t>Opportunities for age-appropriate and play and exploration</a:t>
            </a:r>
          </a:p>
          <a:p>
            <a:pPr marL="128588" indent="-128588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900">
                <a:solidFill>
                  <a:prstClr val="black"/>
                </a:solidFill>
              </a:rPr>
              <a:t>Positive emotional connections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144465F-5B95-4B99-8127-9EEA0776D3B4}"/>
              </a:ext>
            </a:extLst>
          </p:cNvPr>
          <p:cNvSpPr txBox="1"/>
          <p:nvPr/>
        </p:nvSpPr>
        <p:spPr>
          <a:xfrm>
            <a:off x="5902325" y="2425700"/>
            <a:ext cx="2365375" cy="577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>
                <a:solidFill>
                  <a:prstClr val="black"/>
                </a:solidFill>
              </a:rPr>
              <a:t>Safety and security                                            </a:t>
            </a:r>
            <a:r>
              <a:rPr lang="en-US" sz="1100" b="0">
                <a:solidFill>
                  <a:prstClr val="black"/>
                </a:solidFill>
              </a:rPr>
              <a:t>(protection from stress, violence, infections, toxins)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81BD42B-4462-46A2-921E-549DE9CAC9EF}"/>
              </a:ext>
            </a:extLst>
          </p:cNvPr>
          <p:cNvSpPr/>
          <p:nvPr/>
        </p:nvSpPr>
        <p:spPr>
          <a:xfrm>
            <a:off x="5895975" y="3014663"/>
            <a:ext cx="2371725" cy="901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/>
          <a:p>
            <a:pPr marL="128588" indent="-128588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900">
                <a:solidFill>
                  <a:prstClr val="black"/>
                </a:solidFill>
                <a:ea typeface="Calibri" panose="020F0502020204030204" pitchFamily="34" charset="0"/>
              </a:rPr>
              <a:t>Good hygiene practices</a:t>
            </a:r>
          </a:p>
          <a:p>
            <a:pPr marL="128588" indent="-128588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900">
                <a:solidFill>
                  <a:prstClr val="black"/>
                </a:solidFill>
              </a:rPr>
              <a:t>Household safety and sanitation</a:t>
            </a:r>
          </a:p>
          <a:p>
            <a:pPr marL="128588" indent="-128588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900">
                <a:solidFill>
                  <a:prstClr val="black"/>
                </a:solidFill>
              </a:rPr>
              <a:t>Daily routines and security (sleep, feeding)</a:t>
            </a:r>
          </a:p>
          <a:p>
            <a:pPr marL="128588" indent="-128588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900">
                <a:solidFill>
                  <a:prstClr val="black"/>
                </a:solidFill>
              </a:rPr>
              <a:t>Supportive discipline</a:t>
            </a:r>
          </a:p>
          <a:p>
            <a:pPr marL="128588" indent="-128588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900">
                <a:solidFill>
                  <a:prstClr val="black"/>
                </a:solidFill>
              </a:rPr>
              <a:t>Avoid/mitigate neglect, violence, displacement, household shocks, conflict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6B45ABA-CE6C-40DB-B96C-D92D5F948496}"/>
              </a:ext>
            </a:extLst>
          </p:cNvPr>
          <p:cNvCxnSpPr/>
          <p:nvPr/>
        </p:nvCxnSpPr>
        <p:spPr>
          <a:xfrm flipV="1">
            <a:off x="4502150" y="4313238"/>
            <a:ext cx="0" cy="3127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6E45C1-7E62-4C14-81A5-7A7F42018216}"/>
              </a:ext>
            </a:extLst>
          </p:cNvPr>
          <p:cNvCxnSpPr/>
          <p:nvPr/>
        </p:nvCxnSpPr>
        <p:spPr>
          <a:xfrm flipH="1" flipV="1">
            <a:off x="4403725" y="1758950"/>
            <a:ext cx="0" cy="2095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5D0364F-9857-4329-823E-A1C50893C373}"/>
              </a:ext>
            </a:extLst>
          </p:cNvPr>
          <p:cNvSpPr/>
          <p:nvPr/>
        </p:nvSpPr>
        <p:spPr>
          <a:xfrm>
            <a:off x="814388" y="2005013"/>
            <a:ext cx="7739062" cy="23193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FEC73-8DB4-44D2-B55A-92C8DFBE7814}"/>
              </a:ext>
            </a:extLst>
          </p:cNvPr>
          <p:cNvSpPr txBox="1"/>
          <p:nvPr/>
        </p:nvSpPr>
        <p:spPr>
          <a:xfrm>
            <a:off x="2703513" y="2035175"/>
            <a:ext cx="3830637" cy="30003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>
                <a:solidFill>
                  <a:prstClr val="black"/>
                </a:solidFill>
                <a:latin typeface="Calibri" panose="020F0502020204030204"/>
                <a:ea typeface="+mn-ea"/>
              </a:rPr>
              <a:t>NURTURING CARE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A9AC52-2F95-43F3-B3BC-C15829891FA9}"/>
              </a:ext>
            </a:extLst>
          </p:cNvPr>
          <p:cNvSpPr/>
          <p:nvPr/>
        </p:nvSpPr>
        <p:spPr>
          <a:xfrm>
            <a:off x="839788" y="4657725"/>
            <a:ext cx="7739062" cy="1204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4E9DF7-A939-45FA-9C8F-164C66FB5636}"/>
              </a:ext>
            </a:extLst>
          </p:cNvPr>
          <p:cNvSpPr txBox="1"/>
          <p:nvPr/>
        </p:nvSpPr>
        <p:spPr>
          <a:xfrm>
            <a:off x="2640013" y="4640263"/>
            <a:ext cx="3830637" cy="300037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>
                <a:solidFill>
                  <a:prstClr val="black"/>
                </a:solidFill>
                <a:latin typeface="Calibri" panose="020F0502020204030204"/>
                <a:ea typeface="+mn-ea"/>
              </a:rPr>
              <a:t>ENABLING ENVIRONMENT </a:t>
            </a:r>
          </a:p>
        </p:txBody>
      </p:sp>
      <p:grpSp>
        <p:nvGrpSpPr>
          <p:cNvPr id="39952" name="Group 8">
            <a:extLst>
              <a:ext uri="{FF2B5EF4-FFF2-40B4-BE49-F238E27FC236}">
                <a16:creationId xmlns:a16="http://schemas.microsoft.com/office/drawing/2014/main" id="{5D608539-0A76-4A89-83C7-5545035BD32E}"/>
              </a:ext>
            </a:extLst>
          </p:cNvPr>
          <p:cNvGrpSpPr>
            <a:grpSpLocks/>
          </p:cNvGrpSpPr>
          <p:nvPr/>
        </p:nvGrpSpPr>
        <p:grpSpPr bwMode="auto">
          <a:xfrm>
            <a:off x="938213" y="5057775"/>
            <a:ext cx="7543800" cy="527050"/>
            <a:chOff x="1339882" y="4800802"/>
            <a:chExt cx="9714274" cy="52755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5A0F04D-1EEE-4785-86C3-B1A5C15A7113}"/>
                </a:ext>
              </a:extLst>
            </p:cNvPr>
            <p:cNvSpPr/>
            <p:nvPr/>
          </p:nvSpPr>
          <p:spPr>
            <a:xfrm>
              <a:off x="1339882" y="4818282"/>
              <a:ext cx="1285832" cy="50689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128588" indent="-128588" defTabSz="91440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900">
                  <a:solidFill>
                    <a:prstClr val="black"/>
                  </a:solidFill>
                  <a:ea typeface="Calibri" panose="020F0502020204030204" pitchFamily="34" charset="0"/>
                </a:rPr>
                <a:t>Caregiver physical &amp; mental health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3BC3DDD-7085-4A05-BF06-BEF7670BACA4}"/>
                </a:ext>
              </a:extLst>
            </p:cNvPr>
            <p:cNvSpPr/>
            <p:nvPr/>
          </p:nvSpPr>
          <p:spPr>
            <a:xfrm>
              <a:off x="2811742" y="4819870"/>
              <a:ext cx="1439152" cy="50848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128588" indent="-128588" defTabSz="91440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900">
                  <a:solidFill>
                    <a:prstClr val="black"/>
                  </a:solidFill>
                  <a:ea typeface="Calibri" panose="020F0502020204030204" pitchFamily="34" charset="0"/>
                </a:rPr>
                <a:t>Household income &amp; food security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D89319-9D3D-4106-B2FF-E0531CF32962}"/>
                </a:ext>
              </a:extLst>
            </p:cNvPr>
            <p:cNvSpPr/>
            <p:nvPr/>
          </p:nvSpPr>
          <p:spPr>
            <a:xfrm>
              <a:off x="7660702" y="4819870"/>
              <a:ext cx="1386001" cy="50848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128588" indent="-128588" defTabSz="91440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900">
                  <a:solidFill>
                    <a:prstClr val="black"/>
                  </a:solidFill>
                  <a:ea typeface="Calibri" panose="020F0502020204030204" pitchFamily="34" charset="0"/>
                </a:rPr>
                <a:t>Affordable &amp; quality childcare</a:t>
              </a:r>
            </a:p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>
                  <a:solidFill>
                    <a:prstClr val="black"/>
                  </a:solidFill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EF178A3-8122-4EC4-B82C-F2304DCDBE80}"/>
                </a:ext>
              </a:extLst>
            </p:cNvPr>
            <p:cNvSpPr/>
            <p:nvPr/>
          </p:nvSpPr>
          <p:spPr>
            <a:xfrm>
              <a:off x="9247039" y="4800802"/>
              <a:ext cx="1807117" cy="50848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128588" indent="-128588" defTabSz="91440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900">
                  <a:solidFill>
                    <a:prstClr val="black"/>
                  </a:solidFill>
                  <a:ea typeface="Calibri" panose="020F0502020204030204" pitchFamily="34" charset="0"/>
                </a:rPr>
                <a:t>Safe &amp; supportive neighborhoods</a:t>
              </a:r>
            </a:p>
            <a:p>
              <a:pPr marL="128588" indent="-128588" defTabSz="91440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endParaRPr lang="en-US" sz="900">
                <a:solidFill>
                  <a:prstClr val="black"/>
                </a:solidFill>
                <a:ea typeface="Calibri" panose="020F050202020403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340A4D8-B4BB-42A5-958D-2EA2D2720BFF}"/>
                </a:ext>
              </a:extLst>
            </p:cNvPr>
            <p:cNvSpPr/>
            <p:nvPr/>
          </p:nvSpPr>
          <p:spPr>
            <a:xfrm>
              <a:off x="5998726" y="4819870"/>
              <a:ext cx="1453462" cy="50848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128588" indent="-128588" defTabSz="91440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900">
                  <a:solidFill>
                    <a:prstClr val="black"/>
                  </a:solidFill>
                  <a:ea typeface="Calibri" panose="020F0502020204030204" pitchFamily="34" charset="0"/>
                </a:rPr>
                <a:t>Quality health care</a:t>
              </a:r>
              <a:endParaRPr lang="en-GB" sz="900">
                <a:solidFill>
                  <a:prstClr val="black"/>
                </a:solidFill>
                <a:ea typeface="Calibri" panose="020F0502020204030204" pitchFamily="34" charset="0"/>
              </a:endParaRPr>
            </a:p>
            <a:p>
              <a:pPr marL="128588" indent="-128588" defTabSz="91440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endParaRPr lang="en-US" sz="900">
                <a:solidFill>
                  <a:prstClr val="black"/>
                </a:solidFill>
                <a:ea typeface="Calibri" panose="020F050202020403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7326878-6622-497E-ADB0-487A2819C0F5}"/>
                </a:ext>
              </a:extLst>
            </p:cNvPr>
            <p:cNvSpPr/>
            <p:nvPr/>
          </p:nvSpPr>
          <p:spPr>
            <a:xfrm>
              <a:off x="4391946" y="4810336"/>
              <a:ext cx="1418709" cy="50689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128588" indent="-128588" defTabSz="91440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900">
                  <a:solidFill>
                    <a:prstClr val="black"/>
                  </a:solidFill>
                  <a:ea typeface="Calibri" panose="020F0502020204030204" pitchFamily="34" charset="0"/>
                </a:rPr>
                <a:t>Caregiver empowerment</a:t>
              </a:r>
            </a:p>
            <a:p>
              <a:pPr marL="128588" indent="-128588" defTabSz="91440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endParaRPr lang="en-US" sz="900">
                <a:solidFill>
                  <a:prstClr val="black"/>
                </a:solidFill>
                <a:ea typeface="Calibri" panose="020F0502020204030204" pitchFamily="34" charset="0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32DE00-4403-4A15-9D0E-2AB9B1B0737F}"/>
              </a:ext>
            </a:extLst>
          </p:cNvPr>
          <p:cNvCxnSpPr/>
          <p:nvPr/>
        </p:nvCxnSpPr>
        <p:spPr>
          <a:xfrm flipH="1" flipV="1">
            <a:off x="4398963" y="1125538"/>
            <a:ext cx="3175" cy="2508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3">
            <a:extLst>
              <a:ext uri="{FF2B5EF4-FFF2-40B4-BE49-F238E27FC236}">
                <a16:creationId xmlns:a16="http://schemas.microsoft.com/office/drawing/2014/main" id="{97755332-7D2B-4D8C-B5D0-550C3BBE0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269875"/>
            <a:ext cx="7051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Why not?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0026E-F09B-4863-8085-1CF191E7C7C4}"/>
              </a:ext>
            </a:extLst>
          </p:cNvPr>
          <p:cNvCxnSpPr/>
          <p:nvPr/>
        </p:nvCxnSpPr>
        <p:spPr>
          <a:xfrm>
            <a:off x="425450" y="936625"/>
            <a:ext cx="7958138" cy="2063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50B743-6C34-4F6B-8EAB-94F13B361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063" y="1463675"/>
            <a:ext cx="8355012" cy="50641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/>
              <a:t>Divisions between healthcare system and social welfare/education systems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Practitioner level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Funding level (government services, NGOs)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National level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Time shortages of healthcare staff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Limited capacity for referral networks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Lack of understanding of evidence-base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147F3-A38C-4F0B-9186-2678CF019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063" y="1660525"/>
            <a:ext cx="8355012" cy="44735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/>
              <a:t>Cluster RCT Malawi: women’s support groups (</a:t>
            </a:r>
            <a:r>
              <a:rPr lang="en-US" sz="2000" err="1"/>
              <a:t>Lewycka</a:t>
            </a:r>
            <a:r>
              <a:rPr lang="en-US" sz="2000"/>
              <a:t> et al 2013)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lower perinatal mortality (OR.67)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Lower neonatal mortality (OR.59)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Lower infant mortality (OR.72)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Lower maternal mortality (OR.26)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err="1"/>
              <a:t>Multicentre</a:t>
            </a:r>
            <a:r>
              <a:rPr lang="en-US" sz="2000"/>
              <a:t> cohort South Africa: psychosocial support (</a:t>
            </a:r>
            <a:r>
              <a:rPr lang="en-US" sz="2000" err="1"/>
              <a:t>Grimwood</a:t>
            </a:r>
            <a:r>
              <a:rPr lang="en-US" sz="2000"/>
              <a:t> et al 2012)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Lower pediatric mortality (HR .39)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Higher viral suppression (OR 1.6)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Increased ART retention (HR .57)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/>
          </a:p>
        </p:txBody>
      </p:sp>
      <p:sp>
        <p:nvSpPr>
          <p:cNvPr id="41987" name="TextBox 3">
            <a:extLst>
              <a:ext uri="{FF2B5EF4-FFF2-40B4-BE49-F238E27FC236}">
                <a16:creationId xmlns:a16="http://schemas.microsoft.com/office/drawing/2014/main" id="{557FA0F6-5D17-4824-9A0D-38067C22E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41300"/>
            <a:ext cx="8877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RCTs: Compelling evidence on ECD and HIV care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3D879E-75F8-4B16-93EA-C3A28E42319A}"/>
              </a:ext>
            </a:extLst>
          </p:cNvPr>
          <p:cNvCxnSpPr/>
          <p:nvPr/>
        </p:nvCxnSpPr>
        <p:spPr>
          <a:xfrm>
            <a:off x="373063" y="817563"/>
            <a:ext cx="8355012" cy="1111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28E5C-8C38-427A-9675-68DD08592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063" y="1504950"/>
            <a:ext cx="8355012" cy="45862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/>
              <a:t>RCTs South Africa: maternal peer mentoring within PMTCT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/>
              <a:t>(Richter et al 2014, Tomlinson et al 2014)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Increased height-for-weight z-scores for HIV+ and HEU infants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Adherence to infant ART (OR 1.7) and maternal ART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Increased exclusive breastfeeding (RR 1.92)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/>
              <a:t>RCT South Africa: integrated Maternal and Child Healthcare and ART Care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/>
              <a:t>(Myer, Phillips, </a:t>
            </a:r>
            <a:r>
              <a:rPr lang="en-US" sz="2000" err="1"/>
              <a:t>Zerbe</a:t>
            </a:r>
            <a:r>
              <a:rPr lang="en-US" sz="2000"/>
              <a:t>, </a:t>
            </a:r>
            <a:r>
              <a:rPr lang="en-US" sz="2000" err="1"/>
              <a:t>Brittain</a:t>
            </a:r>
            <a:r>
              <a:rPr lang="en-US" sz="2000"/>
              <a:t>, Le Roux, </a:t>
            </a:r>
            <a:r>
              <a:rPr lang="en-US" sz="2000" err="1"/>
              <a:t>Remien</a:t>
            </a:r>
            <a:r>
              <a:rPr lang="en-US" sz="2000"/>
              <a:t>, </a:t>
            </a:r>
            <a:r>
              <a:rPr lang="en-US" sz="2000" err="1"/>
              <a:t>Mellins</a:t>
            </a:r>
            <a:r>
              <a:rPr lang="en-US" sz="2000"/>
              <a:t>, McIntyre, Abrams 2018)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Increased maternal retention in care and suppressed VL (ARD 21%)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/>
              <a:t>Longer breastfeeding (exclusive and any)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/>
          </a:p>
        </p:txBody>
      </p:sp>
      <p:sp>
        <p:nvSpPr>
          <p:cNvPr id="43011" name="TextBox 3">
            <a:extLst>
              <a:ext uri="{FF2B5EF4-FFF2-40B4-BE49-F238E27FC236}">
                <a16:creationId xmlns:a16="http://schemas.microsoft.com/office/drawing/2014/main" id="{A3B148F1-3C3C-4210-94FB-4907F2660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41300"/>
            <a:ext cx="8877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RCTs: Compelling evidence on ECD and HIV care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6F36DA-9D01-4606-9C7D-DFA1C949F997}"/>
              </a:ext>
            </a:extLst>
          </p:cNvPr>
          <p:cNvCxnSpPr/>
          <p:nvPr/>
        </p:nvCxnSpPr>
        <p:spPr>
          <a:xfrm>
            <a:off x="373063" y="817563"/>
            <a:ext cx="8355012" cy="1111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IH_PowerPoint_Template 2016">
  <a:themeElements>
    <a:clrScheme name="PIH Colors">
      <a:dk1>
        <a:srgbClr val="555555"/>
      </a:dk1>
      <a:lt1>
        <a:srgbClr val="FFFFFF"/>
      </a:lt1>
      <a:dk2>
        <a:srgbClr val="555555"/>
      </a:dk2>
      <a:lt2>
        <a:srgbClr val="FFFFFF"/>
      </a:lt2>
      <a:accent1>
        <a:srgbClr val="F8971D"/>
      </a:accent1>
      <a:accent2>
        <a:srgbClr val="323372"/>
      </a:accent2>
      <a:accent3>
        <a:srgbClr val="008EA0"/>
      </a:accent3>
      <a:accent4>
        <a:srgbClr val="D15980"/>
      </a:accent4>
      <a:accent5>
        <a:srgbClr val="F6BE00"/>
      </a:accent5>
      <a:accent6>
        <a:srgbClr val="6B4118"/>
      </a:accent6>
      <a:hlink>
        <a:srgbClr val="F8971D"/>
      </a:hlink>
      <a:folHlink>
        <a:srgbClr val="FAC077"/>
      </a:folHlink>
    </a:clrScheme>
    <a:fontScheme name="PIH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Front Page">
  <a:themeElements>
    <a:clrScheme name="Custom 2">
      <a:dk1>
        <a:srgbClr val="000000"/>
      </a:dk1>
      <a:lt1>
        <a:srgbClr val="FFFFFF"/>
      </a:lt1>
      <a:dk2>
        <a:srgbClr val="403A8E"/>
      </a:dk2>
      <a:lt2>
        <a:srgbClr val="FFFFFF"/>
      </a:lt2>
      <a:accent1>
        <a:srgbClr val="A9A8CE"/>
      </a:accent1>
      <a:accent2>
        <a:srgbClr val="CCCAE2"/>
      </a:accent2>
      <a:accent3>
        <a:srgbClr val="FBB731"/>
      </a:accent3>
      <a:accent4>
        <a:srgbClr val="FCC959"/>
      </a:accent4>
      <a:accent5>
        <a:srgbClr val="FDDB8E"/>
      </a:accent5>
      <a:accent6>
        <a:srgbClr val="FEE9BB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>
          <a:defRPr sz="2800" spc="300"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Blank Slide">
  <a:themeElements>
    <a:clrScheme name="Custom 2">
      <a:dk1>
        <a:srgbClr val="000000"/>
      </a:dk1>
      <a:lt1>
        <a:srgbClr val="FFFFFF"/>
      </a:lt1>
      <a:dk2>
        <a:srgbClr val="403A8E"/>
      </a:dk2>
      <a:lt2>
        <a:srgbClr val="FFFFFF"/>
      </a:lt2>
      <a:accent1>
        <a:srgbClr val="A9A8CE"/>
      </a:accent1>
      <a:accent2>
        <a:srgbClr val="CCCAE2"/>
      </a:accent2>
      <a:accent3>
        <a:srgbClr val="FBB731"/>
      </a:accent3>
      <a:accent4>
        <a:srgbClr val="FCC959"/>
      </a:accent4>
      <a:accent5>
        <a:srgbClr val="FDDB8E"/>
      </a:accent5>
      <a:accent6>
        <a:srgbClr val="FEE9BB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hank you">
  <a:themeElements>
    <a:clrScheme name="Custom 2">
      <a:dk1>
        <a:srgbClr val="000000"/>
      </a:dk1>
      <a:lt1>
        <a:srgbClr val="FFFFFF"/>
      </a:lt1>
      <a:dk2>
        <a:srgbClr val="403A8E"/>
      </a:dk2>
      <a:lt2>
        <a:srgbClr val="FFFFFF"/>
      </a:lt2>
      <a:accent1>
        <a:srgbClr val="A9A8CE"/>
      </a:accent1>
      <a:accent2>
        <a:srgbClr val="CCCAE2"/>
      </a:accent2>
      <a:accent3>
        <a:srgbClr val="FBB731"/>
      </a:accent3>
      <a:accent4>
        <a:srgbClr val="FCC959"/>
      </a:accent4>
      <a:accent5>
        <a:srgbClr val="FDDB8E"/>
      </a:accent5>
      <a:accent6>
        <a:srgbClr val="FEE9BB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Autofit/>
      </a:bodyPr>
      <a:lstStyle>
        <a:defPPr>
          <a:defRPr sz="2800" spc="300" dirty="0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C3619A17A6394AB48AE4F27FC2CB9B" ma:contentTypeVersion="8" ma:contentTypeDescription="Create a new document." ma:contentTypeScope="" ma:versionID="c9a3b716cb377bdb0077e7f92ee0e139">
  <xsd:schema xmlns:xsd="http://www.w3.org/2001/XMLSchema" xmlns:xs="http://www.w3.org/2001/XMLSchema" xmlns:p="http://schemas.microsoft.com/office/2006/metadata/properties" xmlns:ns2="d592a358-000f-415d-80de-2ffcc011bbcc" xmlns:ns3="cbc6d95b-4f3e-4aef-822c-759093850b94" targetNamespace="http://schemas.microsoft.com/office/2006/metadata/properties" ma:root="true" ma:fieldsID="db9d44f63f34cefb44d51ef658121a37" ns2:_="" ns3:_="">
    <xsd:import namespace="d592a358-000f-415d-80de-2ffcc011bbcc"/>
    <xsd:import namespace="cbc6d95b-4f3e-4aef-822c-759093850b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92a358-000f-415d-80de-2ffcc011bb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c6d95b-4f3e-4aef-822c-759093850b9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FF43ED-8340-4E5D-872C-20ABF15A56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9E992A-2298-4617-9938-3A98F424C055}">
  <ds:schemaRefs>
    <ds:schemaRef ds:uri="cbc6d95b-4f3e-4aef-822c-759093850b94"/>
    <ds:schemaRef ds:uri="d592a358-000f-415d-80de-2ffcc011bb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34</Slides>
  <Notes>7</Notes>
  <HiddenSlides>0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1_Office Theme</vt:lpstr>
      <vt:lpstr>2_Office Theme</vt:lpstr>
      <vt:lpstr>Office Theme</vt:lpstr>
      <vt:lpstr>PIH_PowerPoint_Template 2016</vt:lpstr>
      <vt:lpstr>Front Page</vt:lpstr>
      <vt:lpstr>Blank Slide</vt:lpstr>
      <vt:lpstr>Thank you</vt:lpstr>
      <vt:lpstr>Integrating Early Childhood Development Interventions into HIV Clinical Care Interventions</vt:lpstr>
      <vt:lpstr>Webinar agenda</vt:lpstr>
      <vt:lpstr>Early childhood vulnerability and HIV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Child Health Intervention for Development Outcomes (CHIDO) Trial </vt:lpstr>
      <vt:lpstr>Evaluating Integration of Early Childhood Development Interventions  into the m2m Program in Swaziland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model to improve nutritional and developmental outcomes for medically vulnerable under 5 children in rural Rwanda  12 July 2018 | Integrating ECD in Clinical Care Webinar</vt:lpstr>
      <vt:lpstr>Why ECD in the health sector?</vt:lpstr>
      <vt:lpstr>Assessment of preterm/low birth weight  outcomes in the absence of structured follow-up</vt:lpstr>
      <vt:lpstr>What is the Pediatric Development Clinic?</vt:lpstr>
      <vt:lpstr>PowerPoint Presentation</vt:lpstr>
      <vt:lpstr>Populations Served</vt:lpstr>
      <vt:lpstr>Pediatric Development Clinic  Visit Flow</vt:lpstr>
      <vt:lpstr>Outcomes</vt:lpstr>
      <vt:lpstr>Value of PDC to Caregivers:  Mother’s Experience</vt:lpstr>
      <vt:lpstr>Lower Rates of Stunting  at 1-3 Years</vt:lpstr>
      <vt:lpstr>Challenges</vt:lpstr>
      <vt:lpstr>Conclusions and Recommendations</vt:lpstr>
      <vt:lpstr>Thank You!</vt:lpstr>
      <vt:lpstr>New ECD Resource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 Weller Weller</dc:creator>
  <cp:revision>1</cp:revision>
  <dcterms:modified xsi:type="dcterms:W3CDTF">2018-07-11T17:48:43Z</dcterms:modified>
</cp:coreProperties>
</file>