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70" r:id="rId13"/>
    <p:sldId id="276" r:id="rId14"/>
    <p:sldId id="268" r:id="rId15"/>
    <p:sldId id="277" r:id="rId16"/>
    <p:sldId id="274" r:id="rId17"/>
    <p:sldId id="27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5" d="100"/>
          <a:sy n="105" d="100"/>
        </p:scale>
        <p:origin x="-131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48818C-B860-474C-9370-A5EEC8689359}" type="datetimeFigureOut">
              <a:rPr lang="en-US" smtClean="0"/>
              <a:t>9/28/19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550826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8818C-B860-474C-9370-A5EEC8689359}" type="datetimeFigureOut">
              <a:rPr lang="en-US" smtClean="0"/>
              <a:t>9/28/19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3330047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8818C-B860-474C-9370-A5EEC8689359}" type="datetimeFigureOut">
              <a:rPr lang="en-US" smtClean="0"/>
              <a:t>9/28/19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269426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8818C-B860-474C-9370-A5EEC8689359}" type="datetimeFigureOut">
              <a:rPr lang="en-US" smtClean="0"/>
              <a:t>9/28/19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1272367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48818C-B860-474C-9370-A5EEC8689359}" type="datetimeFigureOut">
              <a:rPr lang="en-US" smtClean="0"/>
              <a:t>9/28/19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2349774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48818C-B860-474C-9370-A5EEC8689359}" type="datetimeFigureOut">
              <a:rPr lang="en-US" smtClean="0"/>
              <a:t>9/28/19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1100551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48818C-B860-474C-9370-A5EEC8689359}" type="datetimeFigureOut">
              <a:rPr lang="en-US" smtClean="0"/>
              <a:t>9/28/19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140448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48818C-B860-474C-9370-A5EEC8689359}" type="datetimeFigureOut">
              <a:rPr lang="en-US" smtClean="0"/>
              <a:t>9/28/19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1257589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48818C-B860-474C-9370-A5EEC8689359}" type="datetimeFigureOut">
              <a:rPr lang="en-US" smtClean="0"/>
              <a:t>9/28/19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2854789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48818C-B860-474C-9370-A5EEC8689359}" type="datetimeFigureOut">
              <a:rPr lang="en-US" smtClean="0"/>
              <a:t>9/28/19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769894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48818C-B860-474C-9370-A5EEC8689359}" type="datetimeFigureOut">
              <a:rPr lang="en-US" smtClean="0"/>
              <a:t>9/28/19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26289241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8818C-B860-474C-9370-A5EEC8689359}" type="datetimeFigureOut">
              <a:rPr lang="en-US" smtClean="0"/>
              <a:t>9/28/19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0E6517-F391-1F45-98CD-406EAD179011}" type="slidenum">
              <a:rPr lang="en-US" smtClean="0"/>
              <a:t>‹#›</a:t>
            </a:fld>
            <a:endParaRPr lang="en-US"/>
          </a:p>
        </p:txBody>
      </p:sp>
      <p:pic>
        <p:nvPicPr>
          <p:cNvPr id="9" name="Picture 8" descr="slide.psd"/>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3842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5" Type="http://schemas.openxmlformats.org/officeDocument/2006/relationships/hyperlink" Target="https://openclipart.org/detail/191766/question-guy" TargetMode="External"/><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5" Type="http://schemas.openxmlformats.org/officeDocument/2006/relationships/hyperlink" Target="https://openclipart.org/detail/191766/question-guy" TargetMode="External"/><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5" Type="http://schemas.openxmlformats.org/officeDocument/2006/relationships/hyperlink" Target="https://openclipart.org/detail/191766/question-guy" TargetMode="External"/><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5" Type="http://schemas.openxmlformats.org/officeDocument/2006/relationships/hyperlink" Target="https://openclipart.org/detail/191766/question-guy" TargetMode="External"/><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5" Type="http://schemas.openxmlformats.org/officeDocument/2006/relationships/hyperlink" Target="https://openclipart.org/detail/191766/question-guy" TargetMode="External"/><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5" Type="http://schemas.openxmlformats.org/officeDocument/2006/relationships/hyperlink" Target="https://openclipart.org/detail/191766/question-guy" TargetMode="External"/><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1</a:t>
            </a:r>
            <a:endParaRPr lang="en-US" dirty="0">
              <a:solidFill>
                <a:schemeClr val="bg1"/>
              </a:solidFill>
              <a:latin typeface="L Futura Light"/>
              <a:cs typeface="L Futura Light"/>
            </a:endParaRPr>
          </a:p>
        </p:txBody>
      </p:sp>
      <p:pic>
        <p:nvPicPr>
          <p:cNvPr id="3" name="Picture 2" descr="slide1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0557" y="1040190"/>
            <a:ext cx="4831443" cy="5340016"/>
          </a:xfrm>
          <a:prstGeom prst="rect">
            <a:avLst/>
          </a:prstGeom>
        </p:spPr>
      </p:pic>
    </p:spTree>
    <p:extLst>
      <p:ext uri="{BB962C8B-B14F-4D97-AF65-F5344CB8AC3E}">
        <p14:creationId xmlns:p14="http://schemas.microsoft.com/office/powerpoint/2010/main" val="3828145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10</a:t>
            </a:r>
            <a:endParaRPr lang="en-US" dirty="0">
              <a:solidFill>
                <a:schemeClr val="bg1"/>
              </a:solidFill>
              <a:latin typeface="L Futura Light"/>
              <a:cs typeface="L Futura Light"/>
            </a:endParaRPr>
          </a:p>
        </p:txBody>
      </p:sp>
      <p:sp>
        <p:nvSpPr>
          <p:cNvPr id="3" name="TextBox 2"/>
          <p:cNvSpPr txBox="1"/>
          <p:nvPr/>
        </p:nvSpPr>
        <p:spPr>
          <a:xfrm>
            <a:off x="1270333" y="1723961"/>
            <a:ext cx="7005363" cy="954107"/>
          </a:xfrm>
          <a:prstGeom prst="rect">
            <a:avLst/>
          </a:prstGeom>
          <a:noFill/>
        </p:spPr>
        <p:txBody>
          <a:bodyPr wrap="square" rtlCol="0">
            <a:spAutoFit/>
          </a:bodyPr>
          <a:lstStyle/>
          <a:p>
            <a:r>
              <a:rPr lang="en-US" sz="2800" dirty="0" smtClean="0">
                <a:solidFill>
                  <a:srgbClr val="FF0000"/>
                </a:solidFill>
                <a:latin typeface="Futura"/>
                <a:cs typeface="Futura"/>
              </a:rPr>
              <a:t>TYPES OF VIOLENCE AGAINST CHILDREN</a:t>
            </a:r>
            <a:endParaRPr lang="en-US" sz="2800" b="1" dirty="0">
              <a:solidFill>
                <a:srgbClr val="FF0000"/>
              </a:solidFill>
              <a:latin typeface="Futura"/>
              <a:cs typeface="Futura"/>
            </a:endParaRPr>
          </a:p>
        </p:txBody>
      </p:sp>
      <p:sp>
        <p:nvSpPr>
          <p:cNvPr id="5" name="TextBox 4"/>
          <p:cNvSpPr txBox="1"/>
          <p:nvPr/>
        </p:nvSpPr>
        <p:spPr>
          <a:xfrm>
            <a:off x="-809341" y="1382184"/>
            <a:ext cx="184666" cy="369332"/>
          </a:xfrm>
          <a:prstGeom prst="rect">
            <a:avLst/>
          </a:prstGeom>
          <a:noFill/>
        </p:spPr>
        <p:txBody>
          <a:bodyPr wrap="none" rtlCol="0">
            <a:spAutoFit/>
          </a:bodyPr>
          <a:lstStyle/>
          <a:p>
            <a:endParaRPr lang="en-US"/>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l="4248" t="19759" r="62898" b="68825"/>
          <a:stretch>
            <a:fillRect/>
          </a:stretch>
        </p:blipFill>
        <p:spPr bwMode="auto">
          <a:xfrm>
            <a:off x="999457" y="2883388"/>
            <a:ext cx="2485273" cy="13823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3683" t="33212" r="62350" b="53947"/>
          <a:stretch>
            <a:fillRect/>
          </a:stretch>
        </p:blipFill>
        <p:spPr bwMode="auto">
          <a:xfrm>
            <a:off x="5618293" y="2883388"/>
            <a:ext cx="2512683" cy="14000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2267" t="46875" r="62341" b="36816"/>
          <a:stretch>
            <a:fillRect/>
          </a:stretch>
        </p:blipFill>
        <p:spPr bwMode="auto">
          <a:xfrm>
            <a:off x="999457" y="4511580"/>
            <a:ext cx="2105989" cy="16378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2837" t="64626" r="62045" b="16220"/>
          <a:stretch>
            <a:fillRect/>
          </a:stretch>
        </p:blipFill>
        <p:spPr bwMode="auto">
          <a:xfrm>
            <a:off x="5900359" y="4440045"/>
            <a:ext cx="2121006" cy="18759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52" t="86604" r="63142" b="476"/>
          <a:stretch/>
        </p:blipFill>
        <p:spPr bwMode="auto">
          <a:xfrm>
            <a:off x="3360190" y="4642658"/>
            <a:ext cx="2073191" cy="15067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p:cNvPicPr>
            <a:picLocks noChangeAspect="1" noChangeArrowheads="1"/>
          </p:cNvPicPr>
          <p:nvPr/>
        </p:nvPicPr>
        <p:blipFill>
          <a:blip r:embed="rId3">
            <a:extLst>
              <a:ext uri="{28A0092B-C50C-407E-A947-70E740481C1C}">
                <a14:useLocalDpi xmlns:a14="http://schemas.microsoft.com/office/drawing/2010/main" val="0"/>
              </a:ext>
            </a:extLst>
          </a:blip>
          <a:srcRect l="3963" t="6107" r="65486" b="81270"/>
          <a:stretch>
            <a:fillRect/>
          </a:stretch>
        </p:blipFill>
        <p:spPr bwMode="auto">
          <a:xfrm>
            <a:off x="3360190" y="2883388"/>
            <a:ext cx="2258103" cy="1382315"/>
          </a:xfrm>
          <a:prstGeom prst="rect">
            <a:avLst/>
          </a:prstGeom>
          <a:noFill/>
          <a:ln w="9525">
            <a:noFill/>
            <a:round/>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660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11</a:t>
            </a:r>
            <a:endParaRPr lang="en-US" dirty="0">
              <a:solidFill>
                <a:schemeClr val="bg1"/>
              </a:solidFill>
              <a:latin typeface="L Futura Light"/>
              <a:cs typeface="L Futura Light"/>
            </a:endParaRPr>
          </a:p>
        </p:txBody>
      </p:sp>
      <p:sp>
        <p:nvSpPr>
          <p:cNvPr id="3" name="TextBox 2"/>
          <p:cNvSpPr txBox="1"/>
          <p:nvPr/>
        </p:nvSpPr>
        <p:spPr>
          <a:xfrm>
            <a:off x="1343328" y="2102038"/>
            <a:ext cx="7005363" cy="523220"/>
          </a:xfrm>
          <a:prstGeom prst="rect">
            <a:avLst/>
          </a:prstGeom>
          <a:noFill/>
        </p:spPr>
        <p:txBody>
          <a:bodyPr wrap="square" rtlCol="0">
            <a:spAutoFit/>
          </a:bodyPr>
          <a:lstStyle/>
          <a:p>
            <a:r>
              <a:rPr lang="en-GB" sz="2800" b="1" dirty="0" smtClean="0">
                <a:solidFill>
                  <a:srgbClr val="17375E"/>
                </a:solidFill>
                <a:latin typeface="Futura"/>
                <a:cs typeface="Futura"/>
              </a:rPr>
              <a:t>PRINCIPLE 2: EVOLVING CAPACITIES</a:t>
            </a:r>
            <a:endParaRPr lang="en-US" sz="2800" b="1" dirty="0">
              <a:solidFill>
                <a:srgbClr val="17375E"/>
              </a:solidFill>
              <a:latin typeface="Futura"/>
              <a:cs typeface="Futura"/>
            </a:endParaRPr>
          </a:p>
        </p:txBody>
      </p:sp>
      <p:sp>
        <p:nvSpPr>
          <p:cNvPr id="5" name="TextBox 4"/>
          <p:cNvSpPr txBox="1"/>
          <p:nvPr/>
        </p:nvSpPr>
        <p:spPr>
          <a:xfrm>
            <a:off x="-809341" y="1382184"/>
            <a:ext cx="184666" cy="369332"/>
          </a:xfrm>
          <a:prstGeom prst="rect">
            <a:avLst/>
          </a:prstGeom>
          <a:noFill/>
        </p:spPr>
        <p:txBody>
          <a:bodyPr wrap="none" rtlCol="0">
            <a:spAutoFit/>
          </a:bodyPr>
          <a:lstStyle/>
          <a:p>
            <a:endParaRPr lang="en-US"/>
          </a:p>
        </p:txBody>
      </p:sp>
      <p:sp>
        <p:nvSpPr>
          <p:cNvPr id="13" name="TextBox 12"/>
          <p:cNvSpPr txBox="1"/>
          <p:nvPr/>
        </p:nvSpPr>
        <p:spPr>
          <a:xfrm>
            <a:off x="1222376" y="2442833"/>
            <a:ext cx="6908600" cy="3323987"/>
          </a:xfrm>
          <a:prstGeom prst="rect">
            <a:avLst/>
          </a:prstGeom>
          <a:noFill/>
        </p:spPr>
        <p:txBody>
          <a:bodyPr wrap="square" rtlCol="0">
            <a:spAutoFit/>
          </a:bodyPr>
          <a:lstStyle/>
          <a:p>
            <a:pPr lvl="1"/>
            <a:endParaRPr lang="en-GB" dirty="0"/>
          </a:p>
          <a:p>
            <a:r>
              <a:rPr lang="en-US" dirty="0"/>
              <a:t>Example: Health workers should ask the child what they think about the options of services that are available to support them and their opinions should be respected and taken into account when decisions are being made in relation to clinical care being offered to them.</a:t>
            </a:r>
          </a:p>
          <a:p>
            <a:r>
              <a:rPr lang="en-US" sz="2000" dirty="0"/>
              <a:t>else.</a:t>
            </a:r>
          </a:p>
          <a:p>
            <a:r>
              <a:rPr lang="en-US" sz="2000" i="1" dirty="0"/>
              <a:t>		</a:t>
            </a:r>
            <a:endParaRPr lang="en-US" sz="2000" i="1" dirty="0" smtClean="0"/>
          </a:p>
          <a:p>
            <a:endParaRPr lang="en-US" sz="2000" i="1" dirty="0"/>
          </a:p>
          <a:p>
            <a:endParaRPr lang="en-US" sz="2000" i="1" dirty="0" smtClean="0"/>
          </a:p>
          <a:p>
            <a:endParaRPr lang="en-US" sz="2000" i="1" dirty="0"/>
          </a:p>
          <a:p>
            <a:r>
              <a:rPr lang="en-US" sz="2000" i="1" dirty="0" smtClean="0"/>
              <a:t>				Do </a:t>
            </a:r>
            <a:r>
              <a:rPr lang="en-US" sz="2000" i="1" dirty="0"/>
              <a:t>you have other examples to share? </a:t>
            </a:r>
            <a:endParaRPr lang="en-US" i="1" dirty="0"/>
          </a:p>
        </p:txBody>
      </p:sp>
      <p:pic>
        <p:nvPicPr>
          <p:cNvPr id="7" name="Picture 6">
            <a:extLst>
              <a:ext uri="{FF2B5EF4-FFF2-40B4-BE49-F238E27FC236}">
                <a16:creationId xmlns="" xmlns:a16="http://schemas.microsoft.com/office/drawing/2014/main" id="{8D23D49C-D546-462B-86C5-816201776AAE}"/>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1222376" y="4414762"/>
            <a:ext cx="1392831" cy="1539269"/>
          </a:xfrm>
          <a:prstGeom prst="rect">
            <a:avLst/>
          </a:prstGeom>
        </p:spPr>
      </p:pic>
    </p:spTree>
    <p:extLst>
      <p:ext uri="{BB962C8B-B14F-4D97-AF65-F5344CB8AC3E}">
        <p14:creationId xmlns:p14="http://schemas.microsoft.com/office/powerpoint/2010/main" val="1944352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12</a:t>
            </a:r>
            <a:endParaRPr lang="en-US" dirty="0">
              <a:solidFill>
                <a:schemeClr val="bg1"/>
              </a:solidFill>
              <a:latin typeface="L Futura Light"/>
              <a:cs typeface="L Futura Light"/>
            </a:endParaRPr>
          </a:p>
        </p:txBody>
      </p:sp>
      <p:sp>
        <p:nvSpPr>
          <p:cNvPr id="3" name="TextBox 2"/>
          <p:cNvSpPr txBox="1"/>
          <p:nvPr/>
        </p:nvSpPr>
        <p:spPr>
          <a:xfrm>
            <a:off x="836381" y="1863585"/>
            <a:ext cx="7921625" cy="523220"/>
          </a:xfrm>
          <a:prstGeom prst="rect">
            <a:avLst/>
          </a:prstGeom>
          <a:noFill/>
        </p:spPr>
        <p:txBody>
          <a:bodyPr wrap="square" rtlCol="0">
            <a:spAutoFit/>
          </a:bodyPr>
          <a:lstStyle/>
          <a:p>
            <a:pPr lvl="1"/>
            <a:r>
              <a:rPr lang="en-US" sz="2800" b="1" dirty="0" smtClean="0">
                <a:solidFill>
                  <a:srgbClr val="17375E"/>
                </a:solidFill>
                <a:latin typeface="Futura"/>
                <a:cs typeface="Futura"/>
              </a:rPr>
              <a:t>PRINCIPLE 3: NON-DISCRIMINATION</a:t>
            </a:r>
            <a:endParaRPr lang="en-GB" sz="2800" b="1" dirty="0">
              <a:solidFill>
                <a:srgbClr val="17375E"/>
              </a:solidFill>
              <a:latin typeface="Futura"/>
              <a:cs typeface="Futura"/>
            </a:endParaRPr>
          </a:p>
        </p:txBody>
      </p:sp>
      <p:sp>
        <p:nvSpPr>
          <p:cNvPr id="5" name="TextBox 4"/>
          <p:cNvSpPr txBox="1"/>
          <p:nvPr/>
        </p:nvSpPr>
        <p:spPr>
          <a:xfrm>
            <a:off x="-809341" y="1382184"/>
            <a:ext cx="184666" cy="369332"/>
          </a:xfrm>
          <a:prstGeom prst="rect">
            <a:avLst/>
          </a:prstGeom>
          <a:noFill/>
        </p:spPr>
        <p:txBody>
          <a:bodyPr wrap="none" rtlCol="0">
            <a:spAutoFit/>
          </a:bodyPr>
          <a:lstStyle/>
          <a:p>
            <a:endParaRPr lang="en-US"/>
          </a:p>
        </p:txBody>
      </p:sp>
      <p:sp>
        <p:nvSpPr>
          <p:cNvPr id="4" name="TextBox 3"/>
          <p:cNvSpPr txBox="1"/>
          <p:nvPr/>
        </p:nvSpPr>
        <p:spPr>
          <a:xfrm>
            <a:off x="1394557" y="2590039"/>
            <a:ext cx="6474731" cy="2308324"/>
          </a:xfrm>
          <a:prstGeom prst="rect">
            <a:avLst/>
          </a:prstGeom>
          <a:noFill/>
        </p:spPr>
        <p:txBody>
          <a:bodyPr wrap="square" rtlCol="0">
            <a:spAutoFit/>
          </a:bodyPr>
          <a:lstStyle/>
          <a:p>
            <a:r>
              <a:rPr lang="en-US" dirty="0"/>
              <a:t>Health workers should:</a:t>
            </a:r>
          </a:p>
          <a:p>
            <a:pPr marL="285750" lvl="0" indent="-285750">
              <a:buFont typeface="Arial"/>
              <a:buChar char="•"/>
            </a:pPr>
            <a:r>
              <a:rPr lang="en-US" dirty="0"/>
              <a:t>Ensure fairness in all interactions with the child</a:t>
            </a:r>
          </a:p>
          <a:p>
            <a:pPr marL="285750" lvl="0" indent="-285750">
              <a:buFont typeface="Arial"/>
              <a:buChar char="•"/>
            </a:pPr>
            <a:r>
              <a:rPr lang="en-US" dirty="0"/>
              <a:t>Recognize and take into account gender, disability and other social inequalities that can increase vulnerabilities to violence and pose barriers in access to services.</a:t>
            </a:r>
          </a:p>
          <a:p>
            <a:pPr marL="285750" indent="-285750">
              <a:buFont typeface="Arial"/>
              <a:buChar char="•"/>
            </a:pPr>
            <a:r>
              <a:rPr lang="en-US" dirty="0"/>
              <a:t>Pay special attention to the specific needs of vulnerable groups e.g. adolescent girls from poor communities </a:t>
            </a:r>
          </a:p>
          <a:p>
            <a:endParaRPr lang="en-US" dirty="0"/>
          </a:p>
        </p:txBody>
      </p:sp>
    </p:spTree>
    <p:extLst>
      <p:ext uri="{BB962C8B-B14F-4D97-AF65-F5344CB8AC3E}">
        <p14:creationId xmlns:p14="http://schemas.microsoft.com/office/powerpoint/2010/main" val="2755841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a:t>
            </a:r>
            <a:r>
              <a:rPr lang="en-US" dirty="0" smtClean="0">
                <a:solidFill>
                  <a:schemeClr val="bg1"/>
                </a:solidFill>
                <a:latin typeface="L Futura Light"/>
                <a:cs typeface="L Futura Light"/>
              </a:rPr>
              <a:t>13</a:t>
            </a:r>
            <a:endParaRPr lang="en-US" dirty="0">
              <a:solidFill>
                <a:schemeClr val="bg1"/>
              </a:solidFill>
              <a:latin typeface="L Futura Light"/>
              <a:cs typeface="L Futura Light"/>
            </a:endParaRPr>
          </a:p>
        </p:txBody>
      </p:sp>
      <p:sp>
        <p:nvSpPr>
          <p:cNvPr id="3" name="TextBox 2"/>
          <p:cNvSpPr txBox="1"/>
          <p:nvPr/>
        </p:nvSpPr>
        <p:spPr>
          <a:xfrm>
            <a:off x="836381" y="1863585"/>
            <a:ext cx="7921625" cy="523220"/>
          </a:xfrm>
          <a:prstGeom prst="rect">
            <a:avLst/>
          </a:prstGeom>
          <a:noFill/>
        </p:spPr>
        <p:txBody>
          <a:bodyPr wrap="square" rtlCol="0">
            <a:spAutoFit/>
          </a:bodyPr>
          <a:lstStyle/>
          <a:p>
            <a:pPr lvl="1"/>
            <a:r>
              <a:rPr lang="en-US" sz="2800" b="1" dirty="0" smtClean="0">
                <a:solidFill>
                  <a:srgbClr val="17375E"/>
                </a:solidFill>
                <a:latin typeface="Futura"/>
                <a:cs typeface="Futura"/>
              </a:rPr>
              <a:t>PRINCIPLE 3: NON-DISCRIMINATION</a:t>
            </a:r>
            <a:endParaRPr lang="en-GB" sz="2800" b="1" dirty="0">
              <a:solidFill>
                <a:srgbClr val="17375E"/>
              </a:solidFill>
              <a:latin typeface="Futura"/>
              <a:cs typeface="Futura"/>
            </a:endParaRPr>
          </a:p>
        </p:txBody>
      </p:sp>
      <p:sp>
        <p:nvSpPr>
          <p:cNvPr id="5" name="TextBox 4"/>
          <p:cNvSpPr txBox="1"/>
          <p:nvPr/>
        </p:nvSpPr>
        <p:spPr>
          <a:xfrm>
            <a:off x="-809341" y="1382184"/>
            <a:ext cx="184666" cy="369332"/>
          </a:xfrm>
          <a:prstGeom prst="rect">
            <a:avLst/>
          </a:prstGeom>
          <a:noFill/>
        </p:spPr>
        <p:txBody>
          <a:bodyPr wrap="none" rtlCol="0">
            <a:spAutoFit/>
          </a:bodyPr>
          <a:lstStyle/>
          <a:p>
            <a:endParaRPr lang="en-US"/>
          </a:p>
        </p:txBody>
      </p:sp>
      <p:sp>
        <p:nvSpPr>
          <p:cNvPr id="4" name="TextBox 3"/>
          <p:cNvSpPr txBox="1"/>
          <p:nvPr/>
        </p:nvSpPr>
        <p:spPr>
          <a:xfrm>
            <a:off x="1394557" y="2590039"/>
            <a:ext cx="6636681" cy="2431435"/>
          </a:xfrm>
          <a:prstGeom prst="rect">
            <a:avLst/>
          </a:prstGeom>
          <a:noFill/>
        </p:spPr>
        <p:txBody>
          <a:bodyPr wrap="square" rtlCol="0">
            <a:spAutoFit/>
          </a:bodyPr>
          <a:lstStyle/>
          <a:p>
            <a:r>
              <a:rPr lang="en-US" dirty="0"/>
              <a:t>Example: A child has not been receiving treatment at the health facility because she is often seen in the bars at night with older men and is known to sell sex occasionally. The nurse has often told her that she is a disgrace to her family and should go back to church. </a:t>
            </a:r>
          </a:p>
          <a:p>
            <a:r>
              <a:rPr lang="en-US" sz="2000" i="1" dirty="0"/>
              <a:t>		</a:t>
            </a:r>
            <a:endParaRPr lang="en-US" sz="2000" i="1" dirty="0" smtClean="0"/>
          </a:p>
          <a:p>
            <a:endParaRPr lang="en-US" sz="2000" i="1" dirty="0"/>
          </a:p>
          <a:p>
            <a:endParaRPr lang="en-US" sz="2000" i="1" dirty="0" smtClean="0"/>
          </a:p>
          <a:p>
            <a:r>
              <a:rPr lang="en-US" sz="2000" i="1" dirty="0"/>
              <a:t> </a:t>
            </a:r>
            <a:r>
              <a:rPr lang="en-US" sz="2000" i="1" dirty="0" smtClean="0"/>
              <a:t>                    Do </a:t>
            </a:r>
            <a:r>
              <a:rPr lang="en-US" sz="2000" i="1" dirty="0"/>
              <a:t>you have other examples to share? </a:t>
            </a:r>
            <a:endParaRPr lang="en-US" i="1" dirty="0"/>
          </a:p>
        </p:txBody>
      </p:sp>
      <p:pic>
        <p:nvPicPr>
          <p:cNvPr id="6" name="Picture 5">
            <a:extLst>
              <a:ext uri="{FF2B5EF4-FFF2-40B4-BE49-F238E27FC236}">
                <a16:creationId xmlns="" xmlns:a16="http://schemas.microsoft.com/office/drawing/2014/main" id="{8D23D49C-D546-462B-86C5-816201776AAE}"/>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1187509" y="4015619"/>
            <a:ext cx="1583035" cy="1749470"/>
          </a:xfrm>
          <a:prstGeom prst="rect">
            <a:avLst/>
          </a:prstGeom>
        </p:spPr>
      </p:pic>
    </p:spTree>
    <p:extLst>
      <p:ext uri="{BB962C8B-B14F-4D97-AF65-F5344CB8AC3E}">
        <p14:creationId xmlns:p14="http://schemas.microsoft.com/office/powerpoint/2010/main" val="2977414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a:t>
            </a:r>
            <a:r>
              <a:rPr lang="en-US" dirty="0" smtClean="0">
                <a:solidFill>
                  <a:schemeClr val="bg1"/>
                </a:solidFill>
                <a:latin typeface="L Futura Light"/>
                <a:cs typeface="L Futura Light"/>
              </a:rPr>
              <a:t>14</a:t>
            </a:r>
            <a:endParaRPr lang="en-US" dirty="0">
              <a:solidFill>
                <a:schemeClr val="bg1"/>
              </a:solidFill>
              <a:latin typeface="L Futura Light"/>
              <a:cs typeface="L Futura Light"/>
            </a:endParaRPr>
          </a:p>
        </p:txBody>
      </p:sp>
      <p:sp>
        <p:nvSpPr>
          <p:cNvPr id="3" name="TextBox 2"/>
          <p:cNvSpPr txBox="1"/>
          <p:nvPr/>
        </p:nvSpPr>
        <p:spPr>
          <a:xfrm>
            <a:off x="1222375" y="1922186"/>
            <a:ext cx="7005363" cy="523220"/>
          </a:xfrm>
          <a:prstGeom prst="rect">
            <a:avLst/>
          </a:prstGeom>
          <a:noFill/>
        </p:spPr>
        <p:txBody>
          <a:bodyPr wrap="square" rtlCol="0">
            <a:spAutoFit/>
          </a:bodyPr>
          <a:lstStyle/>
          <a:p>
            <a:pPr lvl="1"/>
            <a:r>
              <a:rPr lang="en-US" sz="2800" b="1" dirty="0" smtClean="0">
                <a:solidFill>
                  <a:srgbClr val="17375E"/>
                </a:solidFill>
                <a:latin typeface="Futura"/>
                <a:cs typeface="Futura"/>
              </a:rPr>
              <a:t>PRINCIPLE 4: PARTICIPATION</a:t>
            </a:r>
            <a:endParaRPr lang="en-GB" sz="2800" b="1" dirty="0">
              <a:solidFill>
                <a:srgbClr val="17375E"/>
              </a:solidFill>
              <a:latin typeface="Futura"/>
              <a:cs typeface="Futura"/>
            </a:endParaRPr>
          </a:p>
        </p:txBody>
      </p:sp>
      <p:sp>
        <p:nvSpPr>
          <p:cNvPr id="5" name="TextBox 4"/>
          <p:cNvSpPr txBox="1"/>
          <p:nvPr/>
        </p:nvSpPr>
        <p:spPr>
          <a:xfrm>
            <a:off x="-809341" y="1382184"/>
            <a:ext cx="184666" cy="369332"/>
          </a:xfrm>
          <a:prstGeom prst="rect">
            <a:avLst/>
          </a:prstGeom>
          <a:noFill/>
        </p:spPr>
        <p:txBody>
          <a:bodyPr wrap="none" rtlCol="0">
            <a:spAutoFit/>
          </a:bodyPr>
          <a:lstStyle/>
          <a:p>
            <a:endParaRPr lang="en-US"/>
          </a:p>
        </p:txBody>
      </p:sp>
      <p:sp>
        <p:nvSpPr>
          <p:cNvPr id="7" name="TextBox 6"/>
          <p:cNvSpPr txBox="1"/>
          <p:nvPr/>
        </p:nvSpPr>
        <p:spPr>
          <a:xfrm>
            <a:off x="1790095" y="2576286"/>
            <a:ext cx="5309810" cy="1200329"/>
          </a:xfrm>
          <a:prstGeom prst="rect">
            <a:avLst/>
          </a:prstGeom>
          <a:noFill/>
        </p:spPr>
        <p:txBody>
          <a:bodyPr wrap="square" rtlCol="0">
            <a:spAutoFit/>
          </a:bodyPr>
          <a:lstStyle/>
          <a:p>
            <a:r>
              <a:rPr lang="en-US" dirty="0"/>
              <a:t>Children have a </a:t>
            </a:r>
            <a:r>
              <a:rPr lang="en-US" b="1" dirty="0"/>
              <a:t>right to participate </a:t>
            </a:r>
            <a:r>
              <a:rPr lang="en-US" dirty="0"/>
              <a:t>in decisions that have implications for their lives, in accordance with their evolving capacities. </a:t>
            </a:r>
          </a:p>
          <a:p>
            <a:endParaRPr lang="en-US" dirty="0"/>
          </a:p>
        </p:txBody>
      </p:sp>
    </p:spTree>
    <p:extLst>
      <p:ext uri="{BB962C8B-B14F-4D97-AF65-F5344CB8AC3E}">
        <p14:creationId xmlns:p14="http://schemas.microsoft.com/office/powerpoint/2010/main" val="3777614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a:t>
            </a:r>
            <a:r>
              <a:rPr lang="en-US" dirty="0" smtClean="0">
                <a:solidFill>
                  <a:schemeClr val="bg1"/>
                </a:solidFill>
                <a:latin typeface="L Futura Light"/>
                <a:cs typeface="L Futura Light"/>
              </a:rPr>
              <a:t>15</a:t>
            </a:r>
            <a:endParaRPr lang="en-US" dirty="0">
              <a:solidFill>
                <a:schemeClr val="bg1"/>
              </a:solidFill>
              <a:latin typeface="L Futura Light"/>
              <a:cs typeface="L Futura Light"/>
            </a:endParaRPr>
          </a:p>
        </p:txBody>
      </p:sp>
      <p:sp>
        <p:nvSpPr>
          <p:cNvPr id="3" name="TextBox 2"/>
          <p:cNvSpPr txBox="1"/>
          <p:nvPr/>
        </p:nvSpPr>
        <p:spPr>
          <a:xfrm>
            <a:off x="836381" y="1863585"/>
            <a:ext cx="7921625" cy="523220"/>
          </a:xfrm>
          <a:prstGeom prst="rect">
            <a:avLst/>
          </a:prstGeom>
          <a:noFill/>
        </p:spPr>
        <p:txBody>
          <a:bodyPr wrap="square" rtlCol="0">
            <a:spAutoFit/>
          </a:bodyPr>
          <a:lstStyle/>
          <a:p>
            <a:pPr lvl="1"/>
            <a:r>
              <a:rPr lang="en-GB" sz="2800" b="1" dirty="0" smtClean="0">
                <a:solidFill>
                  <a:srgbClr val="17375E"/>
                </a:solidFill>
                <a:latin typeface="Futura"/>
                <a:cs typeface="Futura"/>
              </a:rPr>
              <a:t>PRINCIPLE 4: PARTICIPATION</a:t>
            </a:r>
            <a:endParaRPr lang="en-GB" sz="2800" b="1" dirty="0">
              <a:solidFill>
                <a:srgbClr val="17375E"/>
              </a:solidFill>
              <a:latin typeface="Futura"/>
              <a:cs typeface="Futura"/>
            </a:endParaRPr>
          </a:p>
        </p:txBody>
      </p:sp>
      <p:sp>
        <p:nvSpPr>
          <p:cNvPr id="5" name="TextBox 4"/>
          <p:cNvSpPr txBox="1"/>
          <p:nvPr/>
        </p:nvSpPr>
        <p:spPr>
          <a:xfrm>
            <a:off x="-809341" y="1382184"/>
            <a:ext cx="184666" cy="369332"/>
          </a:xfrm>
          <a:prstGeom prst="rect">
            <a:avLst/>
          </a:prstGeom>
          <a:noFill/>
        </p:spPr>
        <p:txBody>
          <a:bodyPr wrap="none" rtlCol="0">
            <a:spAutoFit/>
          </a:bodyPr>
          <a:lstStyle/>
          <a:p>
            <a:endParaRPr lang="en-US"/>
          </a:p>
        </p:txBody>
      </p:sp>
      <p:sp>
        <p:nvSpPr>
          <p:cNvPr id="4" name="TextBox 3"/>
          <p:cNvSpPr txBox="1"/>
          <p:nvPr/>
        </p:nvSpPr>
        <p:spPr>
          <a:xfrm>
            <a:off x="1394557" y="2590039"/>
            <a:ext cx="6636681" cy="3262432"/>
          </a:xfrm>
          <a:prstGeom prst="rect">
            <a:avLst/>
          </a:prstGeom>
          <a:noFill/>
        </p:spPr>
        <p:txBody>
          <a:bodyPr wrap="square" rtlCol="0">
            <a:spAutoFit/>
          </a:bodyPr>
          <a:lstStyle/>
          <a:p>
            <a:r>
              <a:rPr lang="en-US" dirty="0"/>
              <a:t>Example: Before giving a caregiver a child’s treatment plan for HIV, talk with the child about what might help him take his drugs regularly and if he has other concerns about his HIV status. Provide regular opportunities for him to ask questions about his illness and treatment. </a:t>
            </a:r>
          </a:p>
          <a:p>
            <a:r>
              <a:rPr lang="en-US" dirty="0"/>
              <a:t>		</a:t>
            </a:r>
            <a:r>
              <a:rPr lang="en-US" dirty="0" smtClean="0"/>
              <a:t>	Help </a:t>
            </a:r>
            <a:r>
              <a:rPr lang="en-US" dirty="0"/>
              <a:t>him to draw up his own treatment plan using a 		</a:t>
            </a:r>
            <a:r>
              <a:rPr lang="en-US" dirty="0" smtClean="0"/>
              <a:t>    		simple </a:t>
            </a:r>
            <a:r>
              <a:rPr lang="en-US" dirty="0"/>
              <a:t>calendar that he has illustrated himself.</a:t>
            </a:r>
          </a:p>
          <a:p>
            <a:r>
              <a:rPr lang="en-US" sz="2000" dirty="0"/>
              <a:t>se.</a:t>
            </a:r>
          </a:p>
          <a:p>
            <a:r>
              <a:rPr lang="en-US" sz="2000" i="1" dirty="0"/>
              <a:t>		</a:t>
            </a:r>
          </a:p>
          <a:p>
            <a:endParaRPr lang="en-US" sz="2000" i="1" dirty="0" smtClean="0"/>
          </a:p>
          <a:p>
            <a:r>
              <a:rPr lang="en-US" sz="2000" i="1" dirty="0"/>
              <a:t> </a:t>
            </a:r>
            <a:r>
              <a:rPr lang="en-US" sz="2000" i="1" dirty="0" smtClean="0"/>
              <a:t>                    Do </a:t>
            </a:r>
            <a:r>
              <a:rPr lang="en-US" sz="2000" i="1" dirty="0"/>
              <a:t>you have other examples to share? </a:t>
            </a:r>
            <a:endParaRPr lang="en-US" i="1" dirty="0"/>
          </a:p>
        </p:txBody>
      </p:sp>
      <p:pic>
        <p:nvPicPr>
          <p:cNvPr id="6" name="Picture 5">
            <a:extLst>
              <a:ext uri="{FF2B5EF4-FFF2-40B4-BE49-F238E27FC236}">
                <a16:creationId xmlns="" xmlns:a16="http://schemas.microsoft.com/office/drawing/2014/main" id="{8D23D49C-D546-462B-86C5-816201776AAE}"/>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1111774" y="4229348"/>
            <a:ext cx="1583035" cy="1749470"/>
          </a:xfrm>
          <a:prstGeom prst="rect">
            <a:avLst/>
          </a:prstGeom>
        </p:spPr>
      </p:pic>
    </p:spTree>
    <p:extLst>
      <p:ext uri="{BB962C8B-B14F-4D97-AF65-F5344CB8AC3E}">
        <p14:creationId xmlns:p14="http://schemas.microsoft.com/office/powerpoint/2010/main" val="2948710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a:t>
            </a:r>
            <a:r>
              <a:rPr lang="en-US" dirty="0" smtClean="0">
                <a:solidFill>
                  <a:schemeClr val="bg1"/>
                </a:solidFill>
                <a:latin typeface="L Futura Light"/>
                <a:cs typeface="L Futura Light"/>
              </a:rPr>
              <a:t>16</a:t>
            </a:r>
            <a:endParaRPr lang="en-US" dirty="0">
              <a:solidFill>
                <a:schemeClr val="bg1"/>
              </a:solidFill>
              <a:latin typeface="L Futura Light"/>
              <a:cs typeface="L Futura Light"/>
            </a:endParaRPr>
          </a:p>
        </p:txBody>
      </p:sp>
      <p:sp>
        <p:nvSpPr>
          <p:cNvPr id="5" name="TextBox 4"/>
          <p:cNvSpPr txBox="1"/>
          <p:nvPr/>
        </p:nvSpPr>
        <p:spPr>
          <a:xfrm>
            <a:off x="-809341" y="1382184"/>
            <a:ext cx="184666" cy="369332"/>
          </a:xfrm>
          <a:prstGeom prst="rect">
            <a:avLst/>
          </a:prstGeom>
          <a:noFill/>
        </p:spPr>
        <p:txBody>
          <a:bodyPr wrap="none" rtlCol="0">
            <a:spAutoFit/>
          </a:bodyPr>
          <a:lstStyle/>
          <a:p>
            <a:endParaRPr lang="en-US"/>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341" y="1919239"/>
            <a:ext cx="7270283" cy="3651725"/>
          </a:xfrm>
          <a:prstGeom prst="rect">
            <a:avLst/>
          </a:prstGeom>
        </p:spPr>
      </p:pic>
    </p:spTree>
    <p:extLst>
      <p:ext uri="{BB962C8B-B14F-4D97-AF65-F5344CB8AC3E}">
        <p14:creationId xmlns:p14="http://schemas.microsoft.com/office/powerpoint/2010/main" val="3235455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a:t>
            </a:r>
            <a:r>
              <a:rPr lang="en-US" dirty="0" smtClean="0">
                <a:solidFill>
                  <a:schemeClr val="bg1"/>
                </a:solidFill>
                <a:latin typeface="L Futura Light"/>
                <a:cs typeface="L Futura Light"/>
              </a:rPr>
              <a:t>19</a:t>
            </a:r>
            <a:endParaRPr lang="en-US" dirty="0">
              <a:solidFill>
                <a:schemeClr val="bg1"/>
              </a:solidFill>
              <a:latin typeface="L Futura Light"/>
              <a:cs typeface="L Futura Light"/>
            </a:endParaRPr>
          </a:p>
        </p:txBody>
      </p:sp>
      <p:sp>
        <p:nvSpPr>
          <p:cNvPr id="5" name="TextBox 4"/>
          <p:cNvSpPr txBox="1"/>
          <p:nvPr/>
        </p:nvSpPr>
        <p:spPr>
          <a:xfrm>
            <a:off x="-809341" y="1382184"/>
            <a:ext cx="184666" cy="369332"/>
          </a:xfrm>
          <a:prstGeom prst="rect">
            <a:avLst/>
          </a:prstGeom>
          <a:noFill/>
        </p:spPr>
        <p:txBody>
          <a:bodyPr wrap="none" rtlCol="0">
            <a:spAutoFit/>
          </a:bodyPr>
          <a:lstStyle/>
          <a:p>
            <a:endParaRPr lang="en-US"/>
          </a:p>
        </p:txBody>
      </p:sp>
      <p:sp>
        <p:nvSpPr>
          <p:cNvPr id="7" name="TextBox 6"/>
          <p:cNvSpPr txBox="1"/>
          <p:nvPr/>
        </p:nvSpPr>
        <p:spPr>
          <a:xfrm>
            <a:off x="811137" y="1937173"/>
            <a:ext cx="7005363" cy="523220"/>
          </a:xfrm>
          <a:prstGeom prst="rect">
            <a:avLst/>
          </a:prstGeom>
          <a:noFill/>
        </p:spPr>
        <p:txBody>
          <a:bodyPr wrap="square" rtlCol="0">
            <a:spAutoFit/>
          </a:bodyPr>
          <a:lstStyle/>
          <a:p>
            <a:pPr lvl="1"/>
            <a:r>
              <a:rPr lang="en-GB" sz="2800" b="1" dirty="0" smtClean="0">
                <a:solidFill>
                  <a:srgbClr val="17375E"/>
                </a:solidFill>
                <a:latin typeface="Futura"/>
                <a:cs typeface="Futura"/>
              </a:rPr>
              <a:t>SUMMARY</a:t>
            </a:r>
            <a:endParaRPr lang="en-GB" sz="2800" b="1" dirty="0">
              <a:solidFill>
                <a:srgbClr val="17375E"/>
              </a:solidFill>
              <a:latin typeface="Futura"/>
              <a:cs typeface="Futura"/>
            </a:endParaRPr>
          </a:p>
        </p:txBody>
      </p:sp>
      <p:sp>
        <p:nvSpPr>
          <p:cNvPr id="6" name="TextBox 5"/>
          <p:cNvSpPr txBox="1"/>
          <p:nvPr/>
        </p:nvSpPr>
        <p:spPr>
          <a:xfrm>
            <a:off x="1355424" y="2471521"/>
            <a:ext cx="6461076" cy="2862323"/>
          </a:xfrm>
          <a:prstGeom prst="rect">
            <a:avLst/>
          </a:prstGeom>
          <a:noFill/>
        </p:spPr>
        <p:txBody>
          <a:bodyPr wrap="square" rtlCol="0">
            <a:spAutoFit/>
          </a:bodyPr>
          <a:lstStyle/>
          <a:p>
            <a:r>
              <a:rPr lang="en-GB" dirty="0"/>
              <a:t>There are four core child rights principles:</a:t>
            </a:r>
          </a:p>
          <a:p>
            <a:pPr marL="514350" indent="-514350">
              <a:buFont typeface="+mj-lt"/>
              <a:buAutoNum type="arabicPeriod"/>
            </a:pPr>
            <a:r>
              <a:rPr lang="en-GB" dirty="0"/>
              <a:t>Best interests – safety, services, confidentiality</a:t>
            </a:r>
          </a:p>
          <a:p>
            <a:pPr marL="514350" indent="-514350">
              <a:buFont typeface="+mj-lt"/>
              <a:buAutoNum type="arabicPeriod"/>
            </a:pPr>
            <a:r>
              <a:rPr lang="en-GB" dirty="0"/>
              <a:t>Evolving capacities – age-appropriate, consent, child’s wishes</a:t>
            </a:r>
          </a:p>
          <a:p>
            <a:pPr marL="514350" indent="-514350">
              <a:buFont typeface="+mj-lt"/>
              <a:buAutoNum type="arabicPeriod"/>
            </a:pPr>
            <a:r>
              <a:rPr lang="en-GB" dirty="0"/>
              <a:t>Non-discrimination – fairness, equality, inclusion</a:t>
            </a:r>
          </a:p>
          <a:p>
            <a:pPr marL="514350" indent="-514350">
              <a:buFont typeface="+mj-lt"/>
              <a:buAutoNum type="arabicPeriod"/>
            </a:pPr>
            <a:r>
              <a:rPr lang="en-GB" dirty="0"/>
              <a:t>Participation - </a:t>
            </a:r>
            <a:r>
              <a:rPr lang="en-US" dirty="0"/>
              <a:t>children have a right to participate in decisions that have implications for their lives</a:t>
            </a:r>
          </a:p>
          <a:p>
            <a:r>
              <a:rPr lang="en-US" dirty="0"/>
              <a:t>All health workers to apply these principles when working with all children. </a:t>
            </a:r>
          </a:p>
          <a:p>
            <a:r>
              <a:rPr lang="en-US" dirty="0"/>
              <a:t>Children at risk of or experiencing VAC will have particular need of these principles. </a:t>
            </a:r>
            <a:endParaRPr lang="en-GB" dirty="0"/>
          </a:p>
        </p:txBody>
      </p:sp>
    </p:spTree>
    <p:extLst>
      <p:ext uri="{BB962C8B-B14F-4D97-AF65-F5344CB8AC3E}">
        <p14:creationId xmlns:p14="http://schemas.microsoft.com/office/powerpoint/2010/main" val="3310708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2</a:t>
            </a:r>
            <a:endParaRPr lang="en-US" dirty="0">
              <a:solidFill>
                <a:schemeClr val="bg1"/>
              </a:solidFill>
              <a:latin typeface="L Futura Light"/>
              <a:cs typeface="L Futura Light"/>
            </a:endParaRPr>
          </a:p>
        </p:txBody>
      </p:sp>
      <p:sp>
        <p:nvSpPr>
          <p:cNvPr id="3" name="TextBox 2"/>
          <p:cNvSpPr txBox="1"/>
          <p:nvPr/>
        </p:nvSpPr>
        <p:spPr>
          <a:xfrm>
            <a:off x="1255686" y="1878445"/>
            <a:ext cx="6384067" cy="523220"/>
          </a:xfrm>
          <a:prstGeom prst="rect">
            <a:avLst/>
          </a:prstGeom>
          <a:noFill/>
        </p:spPr>
        <p:txBody>
          <a:bodyPr wrap="square" rtlCol="0">
            <a:spAutoFit/>
          </a:bodyPr>
          <a:lstStyle/>
          <a:p>
            <a:r>
              <a:rPr lang="en-GB" sz="2800" b="1" dirty="0" smtClean="0">
                <a:solidFill>
                  <a:schemeClr val="tx2">
                    <a:lumMod val="75000"/>
                  </a:schemeClr>
                </a:solidFill>
                <a:latin typeface="Futura"/>
                <a:cs typeface="Futura"/>
              </a:rPr>
              <a:t>LEARNING OUTCOMES</a:t>
            </a:r>
            <a:endParaRPr lang="en-US" sz="2800" b="1" dirty="0">
              <a:solidFill>
                <a:schemeClr val="tx2">
                  <a:lumMod val="75000"/>
                </a:schemeClr>
              </a:solidFill>
              <a:latin typeface="Futura"/>
              <a:cs typeface="Futura"/>
            </a:endParaRPr>
          </a:p>
        </p:txBody>
      </p:sp>
      <p:sp>
        <p:nvSpPr>
          <p:cNvPr id="4" name="TextBox 3"/>
          <p:cNvSpPr txBox="1"/>
          <p:nvPr/>
        </p:nvSpPr>
        <p:spPr>
          <a:xfrm>
            <a:off x="1255686" y="2757715"/>
            <a:ext cx="6908600" cy="1200329"/>
          </a:xfrm>
          <a:prstGeom prst="rect">
            <a:avLst/>
          </a:prstGeom>
          <a:noFill/>
        </p:spPr>
        <p:txBody>
          <a:bodyPr wrap="square" rtlCol="0">
            <a:spAutoFit/>
          </a:bodyPr>
          <a:lstStyle/>
          <a:p>
            <a:pPr marL="0" lvl="1" indent="0">
              <a:buNone/>
            </a:pPr>
            <a:r>
              <a:rPr lang="en-US" b="1" dirty="0"/>
              <a:t>By the end of this session, we will be able to:</a:t>
            </a:r>
          </a:p>
          <a:p>
            <a:pPr marL="0" lvl="1" indent="0">
              <a:buNone/>
            </a:pPr>
            <a:endParaRPr lang="en-US" b="1" dirty="0"/>
          </a:p>
          <a:p>
            <a:pPr lvl="1" indent="-457200">
              <a:buFont typeface="Arial"/>
              <a:buChar char="•"/>
            </a:pPr>
            <a:r>
              <a:rPr lang="en-US" dirty="0"/>
              <a:t>Apply guiding principles in providing care to children who are at risk of or have experienced violence.</a:t>
            </a:r>
            <a:endParaRPr lang="en-US" dirty="0"/>
          </a:p>
        </p:txBody>
      </p:sp>
      <p:sp>
        <p:nvSpPr>
          <p:cNvPr id="5" name="TextBox 4"/>
          <p:cNvSpPr txBox="1"/>
          <p:nvPr/>
        </p:nvSpPr>
        <p:spPr>
          <a:xfrm>
            <a:off x="-809341" y="1382184"/>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3559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3</a:t>
            </a:r>
            <a:endParaRPr lang="en-US" dirty="0">
              <a:solidFill>
                <a:schemeClr val="bg1"/>
              </a:solidFill>
              <a:latin typeface="L Futura Light"/>
              <a:cs typeface="L Futura Light"/>
            </a:endParaRPr>
          </a:p>
        </p:txBody>
      </p:sp>
      <p:sp>
        <p:nvSpPr>
          <p:cNvPr id="3" name="TextBox 2"/>
          <p:cNvSpPr txBox="1"/>
          <p:nvPr/>
        </p:nvSpPr>
        <p:spPr>
          <a:xfrm>
            <a:off x="1255686" y="1878445"/>
            <a:ext cx="6384067" cy="954107"/>
          </a:xfrm>
          <a:prstGeom prst="rect">
            <a:avLst/>
          </a:prstGeom>
          <a:noFill/>
        </p:spPr>
        <p:txBody>
          <a:bodyPr wrap="square" rtlCol="0">
            <a:spAutoFit/>
          </a:bodyPr>
          <a:lstStyle/>
          <a:p>
            <a:r>
              <a:rPr lang="en-US" sz="2800" b="1" dirty="0" smtClean="0">
                <a:solidFill>
                  <a:srgbClr val="17375E"/>
                </a:solidFill>
                <a:latin typeface="Futura"/>
                <a:cs typeface="Futura"/>
              </a:rPr>
              <a:t>GUIDING PRINCIPLES FOR RESPONDING TO VAC</a:t>
            </a:r>
            <a:endParaRPr lang="en-US" sz="2800" b="1" dirty="0">
              <a:solidFill>
                <a:srgbClr val="17375E"/>
              </a:solidFill>
              <a:latin typeface="Futura"/>
              <a:cs typeface="Futura"/>
            </a:endParaRPr>
          </a:p>
        </p:txBody>
      </p:sp>
      <p:sp>
        <p:nvSpPr>
          <p:cNvPr id="4" name="TextBox 3"/>
          <p:cNvSpPr txBox="1"/>
          <p:nvPr/>
        </p:nvSpPr>
        <p:spPr>
          <a:xfrm>
            <a:off x="1255686" y="2951239"/>
            <a:ext cx="6908600" cy="2354491"/>
          </a:xfrm>
          <a:prstGeom prst="rect">
            <a:avLst/>
          </a:prstGeom>
          <a:noFill/>
        </p:spPr>
        <p:txBody>
          <a:bodyPr wrap="square" rtlCol="0">
            <a:spAutoFit/>
          </a:bodyPr>
          <a:lstStyle/>
          <a:p>
            <a:pPr marL="514350" lvl="0" indent="-514350">
              <a:lnSpc>
                <a:spcPct val="150000"/>
              </a:lnSpc>
              <a:buFont typeface="+mj-lt"/>
              <a:buAutoNum type="arabicPeriod"/>
            </a:pPr>
            <a:r>
              <a:rPr lang="en-US" sz="1600" dirty="0"/>
              <a:t>Principle of best interest of the child </a:t>
            </a:r>
          </a:p>
          <a:p>
            <a:pPr marL="514350" lvl="0" indent="-514350">
              <a:lnSpc>
                <a:spcPct val="150000"/>
              </a:lnSpc>
              <a:buFont typeface="+mj-lt"/>
              <a:buAutoNum type="arabicPeriod"/>
            </a:pPr>
            <a:r>
              <a:rPr lang="en-US" sz="1600" dirty="0"/>
              <a:t>Principle of evolving capacities </a:t>
            </a:r>
          </a:p>
          <a:p>
            <a:pPr marL="514350" lvl="0" indent="-514350">
              <a:lnSpc>
                <a:spcPct val="150000"/>
              </a:lnSpc>
              <a:buFont typeface="+mj-lt"/>
              <a:buAutoNum type="arabicPeriod"/>
            </a:pPr>
            <a:r>
              <a:rPr lang="en-US" sz="1600" dirty="0"/>
              <a:t>Principle of non-discrimination </a:t>
            </a:r>
          </a:p>
          <a:p>
            <a:pPr marL="514350" lvl="0" indent="-514350">
              <a:lnSpc>
                <a:spcPct val="150000"/>
              </a:lnSpc>
              <a:buFont typeface="+mj-lt"/>
              <a:buAutoNum type="arabicPeriod"/>
            </a:pPr>
            <a:r>
              <a:rPr lang="en-US" sz="1600" dirty="0"/>
              <a:t>Principle of participation</a:t>
            </a:r>
          </a:p>
          <a:p>
            <a:endParaRPr lang="en-US" sz="1600" dirty="0"/>
          </a:p>
          <a:p>
            <a:r>
              <a:rPr lang="en-US" sz="1600" dirty="0"/>
              <a:t>Adapted from United Nations Convention on the Rights of Children (CRC) and African Charter on the Rights and Welfare of the Child (ACRWC)</a:t>
            </a:r>
            <a:endParaRPr lang="en-GB" sz="1600" dirty="0"/>
          </a:p>
        </p:txBody>
      </p:sp>
      <p:sp>
        <p:nvSpPr>
          <p:cNvPr id="5" name="TextBox 4"/>
          <p:cNvSpPr txBox="1"/>
          <p:nvPr/>
        </p:nvSpPr>
        <p:spPr>
          <a:xfrm>
            <a:off x="-809341" y="1382184"/>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349561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4</a:t>
            </a:r>
            <a:endParaRPr lang="en-US" dirty="0">
              <a:solidFill>
                <a:schemeClr val="bg1"/>
              </a:solidFill>
              <a:latin typeface="L Futura Light"/>
              <a:cs typeface="L Futura Light"/>
            </a:endParaRPr>
          </a:p>
        </p:txBody>
      </p:sp>
      <p:sp>
        <p:nvSpPr>
          <p:cNvPr id="3" name="TextBox 2"/>
          <p:cNvSpPr txBox="1"/>
          <p:nvPr/>
        </p:nvSpPr>
        <p:spPr>
          <a:xfrm>
            <a:off x="1255686" y="1878445"/>
            <a:ext cx="6384067" cy="523220"/>
          </a:xfrm>
          <a:prstGeom prst="rect">
            <a:avLst/>
          </a:prstGeom>
          <a:noFill/>
        </p:spPr>
        <p:txBody>
          <a:bodyPr wrap="square" rtlCol="0">
            <a:spAutoFit/>
          </a:bodyPr>
          <a:lstStyle/>
          <a:p>
            <a:r>
              <a:rPr lang="en-GB" sz="2800" b="1" dirty="0" smtClean="0">
                <a:solidFill>
                  <a:srgbClr val="17375E"/>
                </a:solidFill>
                <a:latin typeface="Futura"/>
                <a:cs typeface="Futura"/>
              </a:rPr>
              <a:t>PRINCIPLE 1: BEST INTERESTS</a:t>
            </a:r>
            <a:endParaRPr lang="en-US" sz="2800" b="1" dirty="0">
              <a:solidFill>
                <a:srgbClr val="17375E"/>
              </a:solidFill>
              <a:latin typeface="Futura"/>
              <a:cs typeface="Futura"/>
            </a:endParaRPr>
          </a:p>
        </p:txBody>
      </p:sp>
      <p:sp>
        <p:nvSpPr>
          <p:cNvPr id="4" name="TextBox 3"/>
          <p:cNvSpPr txBox="1"/>
          <p:nvPr/>
        </p:nvSpPr>
        <p:spPr>
          <a:xfrm>
            <a:off x="1255686" y="2624667"/>
            <a:ext cx="6908600" cy="1549142"/>
          </a:xfrm>
          <a:prstGeom prst="rect">
            <a:avLst/>
          </a:prstGeom>
          <a:noFill/>
        </p:spPr>
        <p:txBody>
          <a:bodyPr wrap="square" rtlCol="0">
            <a:spAutoFit/>
          </a:bodyPr>
          <a:lstStyle/>
          <a:p>
            <a:pPr marL="285750" indent="-285750">
              <a:lnSpc>
                <a:spcPct val="150000"/>
              </a:lnSpc>
              <a:buFont typeface="Arial"/>
              <a:buChar char="•"/>
            </a:pPr>
            <a:r>
              <a:rPr lang="en-US" sz="1600" dirty="0"/>
              <a:t>Health workers should:</a:t>
            </a:r>
          </a:p>
          <a:p>
            <a:pPr marL="285750" indent="-285750">
              <a:lnSpc>
                <a:spcPct val="150000"/>
              </a:lnSpc>
              <a:buFont typeface="Arial"/>
              <a:buChar char="•"/>
            </a:pPr>
            <a:r>
              <a:rPr lang="en-GB" sz="1600" dirty="0"/>
              <a:t>Protect and promote safety</a:t>
            </a:r>
          </a:p>
          <a:p>
            <a:pPr marL="285750" indent="-285750">
              <a:lnSpc>
                <a:spcPct val="150000"/>
              </a:lnSpc>
              <a:buFont typeface="Arial"/>
              <a:buChar char="•"/>
            </a:pPr>
            <a:r>
              <a:rPr lang="en-US" sz="1600" dirty="0"/>
              <a:t>Provide sensitive, caring and non-judgmental services</a:t>
            </a:r>
          </a:p>
          <a:p>
            <a:pPr marL="285750" indent="-285750">
              <a:lnSpc>
                <a:spcPct val="150000"/>
              </a:lnSpc>
              <a:buFont typeface="Arial"/>
              <a:buChar char="•"/>
            </a:pPr>
            <a:r>
              <a:rPr lang="en-US" sz="1600" dirty="0"/>
              <a:t>Protect and promote privacy and confidentiality</a:t>
            </a:r>
            <a:endParaRPr lang="en-US" sz="1600" dirty="0"/>
          </a:p>
        </p:txBody>
      </p:sp>
      <p:sp>
        <p:nvSpPr>
          <p:cNvPr id="5" name="TextBox 4"/>
          <p:cNvSpPr txBox="1"/>
          <p:nvPr/>
        </p:nvSpPr>
        <p:spPr>
          <a:xfrm>
            <a:off x="-809341" y="1382184"/>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808332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5</a:t>
            </a:r>
            <a:endParaRPr lang="en-US" dirty="0">
              <a:solidFill>
                <a:schemeClr val="bg1"/>
              </a:solidFill>
              <a:latin typeface="L Futura Light"/>
              <a:cs typeface="L Futura Light"/>
            </a:endParaRPr>
          </a:p>
        </p:txBody>
      </p:sp>
      <p:sp>
        <p:nvSpPr>
          <p:cNvPr id="3" name="TextBox 2"/>
          <p:cNvSpPr txBox="1"/>
          <p:nvPr/>
        </p:nvSpPr>
        <p:spPr>
          <a:xfrm>
            <a:off x="1255686" y="1878445"/>
            <a:ext cx="6384067" cy="954107"/>
          </a:xfrm>
          <a:prstGeom prst="rect">
            <a:avLst/>
          </a:prstGeom>
          <a:noFill/>
        </p:spPr>
        <p:txBody>
          <a:bodyPr wrap="square" rtlCol="0">
            <a:spAutoFit/>
          </a:bodyPr>
          <a:lstStyle/>
          <a:p>
            <a:r>
              <a:rPr lang="en-GB" sz="2800" b="1" dirty="0" smtClean="0">
                <a:solidFill>
                  <a:srgbClr val="17375E"/>
                </a:solidFill>
                <a:latin typeface="Futura"/>
                <a:cs typeface="Futura"/>
              </a:rPr>
              <a:t>PRINCIPLE 1: BEST INTERESTS - PROTECT AND PROMOTE SAFETY</a:t>
            </a:r>
            <a:endParaRPr lang="en-US" sz="2800" b="1" dirty="0">
              <a:solidFill>
                <a:srgbClr val="17375E"/>
              </a:solidFill>
              <a:latin typeface="Futura"/>
              <a:cs typeface="Futura"/>
            </a:endParaRPr>
          </a:p>
        </p:txBody>
      </p:sp>
      <p:sp>
        <p:nvSpPr>
          <p:cNvPr id="4" name="TextBox 3"/>
          <p:cNvSpPr txBox="1"/>
          <p:nvPr/>
        </p:nvSpPr>
        <p:spPr>
          <a:xfrm>
            <a:off x="1255686" y="3241524"/>
            <a:ext cx="6908600" cy="1323439"/>
          </a:xfrm>
          <a:prstGeom prst="rect">
            <a:avLst/>
          </a:prstGeom>
          <a:noFill/>
        </p:spPr>
        <p:txBody>
          <a:bodyPr wrap="square" rtlCol="0">
            <a:spAutoFit/>
          </a:bodyPr>
          <a:lstStyle/>
          <a:p>
            <a:r>
              <a:rPr lang="en-US" sz="1600" dirty="0"/>
              <a:t>Example: If a child told you that he or she is scared that a person who is harming the child could come to the health facility to further harm him or her, the child’s best interest principle necessitates that you assist the child to move to a safe, private place within the facility and seek immediate support.</a:t>
            </a:r>
          </a:p>
          <a:p>
            <a:endParaRPr lang="en-US" sz="1600" dirty="0"/>
          </a:p>
        </p:txBody>
      </p:sp>
      <p:sp>
        <p:nvSpPr>
          <p:cNvPr id="5" name="TextBox 4"/>
          <p:cNvSpPr txBox="1"/>
          <p:nvPr/>
        </p:nvSpPr>
        <p:spPr>
          <a:xfrm>
            <a:off x="-809341" y="1382184"/>
            <a:ext cx="184666" cy="369332"/>
          </a:xfrm>
          <a:prstGeom prst="rect">
            <a:avLst/>
          </a:prstGeom>
          <a:noFill/>
        </p:spPr>
        <p:txBody>
          <a:bodyPr wrap="none" rtlCol="0">
            <a:spAutoFit/>
          </a:bodyPr>
          <a:lstStyle/>
          <a:p>
            <a:endParaRPr lang="en-US"/>
          </a:p>
        </p:txBody>
      </p:sp>
      <p:sp>
        <p:nvSpPr>
          <p:cNvPr id="6" name="TextBox 5"/>
          <p:cNvSpPr txBox="1"/>
          <p:nvPr/>
        </p:nvSpPr>
        <p:spPr>
          <a:xfrm>
            <a:off x="2140857" y="4813905"/>
            <a:ext cx="184666"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 xmlns:a16="http://schemas.microsoft.com/office/drawing/2014/main" id="{8D23D49C-D546-462B-86C5-816201776AAE}"/>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1255686" y="4564963"/>
            <a:ext cx="1322396" cy="1461428"/>
          </a:xfrm>
          <a:prstGeom prst="rect">
            <a:avLst/>
          </a:prstGeom>
        </p:spPr>
      </p:pic>
      <p:sp>
        <p:nvSpPr>
          <p:cNvPr id="8" name="TextBox 7"/>
          <p:cNvSpPr txBox="1"/>
          <p:nvPr/>
        </p:nvSpPr>
        <p:spPr>
          <a:xfrm>
            <a:off x="2866571" y="5183237"/>
            <a:ext cx="4773182" cy="369332"/>
          </a:xfrm>
          <a:prstGeom prst="rect">
            <a:avLst/>
          </a:prstGeom>
          <a:noFill/>
        </p:spPr>
        <p:txBody>
          <a:bodyPr wrap="square" rtlCol="0">
            <a:spAutoFit/>
          </a:bodyPr>
          <a:lstStyle/>
          <a:p>
            <a:r>
              <a:rPr lang="en-US" i="1" dirty="0"/>
              <a:t>Do you have other examples to share? </a:t>
            </a:r>
            <a:endParaRPr lang="en-US" dirty="0"/>
          </a:p>
        </p:txBody>
      </p:sp>
    </p:spTree>
    <p:extLst>
      <p:ext uri="{BB962C8B-B14F-4D97-AF65-F5344CB8AC3E}">
        <p14:creationId xmlns:p14="http://schemas.microsoft.com/office/powerpoint/2010/main" val="1425438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a:t>
            </a:r>
            <a:r>
              <a:rPr lang="en-US" dirty="0" smtClean="0">
                <a:solidFill>
                  <a:schemeClr val="bg1"/>
                </a:solidFill>
                <a:latin typeface="L Futura Light"/>
                <a:cs typeface="L Futura Light"/>
              </a:rPr>
              <a:t>6</a:t>
            </a:r>
            <a:endParaRPr lang="en-US" dirty="0">
              <a:solidFill>
                <a:schemeClr val="bg1"/>
              </a:solidFill>
              <a:latin typeface="L Futura Light"/>
              <a:cs typeface="L Futura Light"/>
            </a:endParaRPr>
          </a:p>
        </p:txBody>
      </p:sp>
      <p:sp>
        <p:nvSpPr>
          <p:cNvPr id="3" name="TextBox 2"/>
          <p:cNvSpPr txBox="1"/>
          <p:nvPr/>
        </p:nvSpPr>
        <p:spPr>
          <a:xfrm>
            <a:off x="1340353" y="1600255"/>
            <a:ext cx="6384067" cy="1384995"/>
          </a:xfrm>
          <a:prstGeom prst="rect">
            <a:avLst/>
          </a:prstGeom>
          <a:noFill/>
        </p:spPr>
        <p:txBody>
          <a:bodyPr wrap="square" rtlCol="0">
            <a:spAutoFit/>
          </a:bodyPr>
          <a:lstStyle/>
          <a:p>
            <a:r>
              <a:rPr lang="en-GB" sz="2800" b="1" dirty="0" smtClean="0">
                <a:solidFill>
                  <a:srgbClr val="17375E"/>
                </a:solidFill>
                <a:latin typeface="Futura"/>
                <a:cs typeface="Futura"/>
              </a:rPr>
              <a:t>PRINCIPLE 1: BEST INTERESTS – PROVIDE SENSITIVE CARING AND NON-JUDGMENTAL SERVICES</a:t>
            </a:r>
            <a:endParaRPr lang="en-US" sz="2800" b="1" dirty="0">
              <a:solidFill>
                <a:srgbClr val="17375E"/>
              </a:solidFill>
              <a:latin typeface="Futura"/>
              <a:cs typeface="Futura"/>
            </a:endParaRPr>
          </a:p>
        </p:txBody>
      </p:sp>
      <p:sp>
        <p:nvSpPr>
          <p:cNvPr id="4" name="TextBox 3"/>
          <p:cNvSpPr txBox="1"/>
          <p:nvPr/>
        </p:nvSpPr>
        <p:spPr>
          <a:xfrm>
            <a:off x="1340353" y="3213129"/>
            <a:ext cx="6908600" cy="2800766"/>
          </a:xfrm>
          <a:prstGeom prst="rect">
            <a:avLst/>
          </a:prstGeom>
          <a:noFill/>
        </p:spPr>
        <p:txBody>
          <a:bodyPr wrap="square" rtlCol="0">
            <a:spAutoFit/>
          </a:bodyPr>
          <a:lstStyle/>
          <a:p>
            <a:r>
              <a:rPr lang="en-US" sz="1600" dirty="0"/>
              <a:t>Example: If a child discloses experience of violence, reassure him or her that you believe their story and remind the child that it was not their fault. Let the child know that she or he is safe and you are here to support him or her. </a:t>
            </a:r>
          </a:p>
          <a:p>
            <a:r>
              <a:rPr lang="en-US" sz="1600" dirty="0" smtClean="0"/>
              <a:t>For </a:t>
            </a:r>
            <a:r>
              <a:rPr lang="en-US" sz="1600" dirty="0"/>
              <a:t>younger children, use child-friendly tools, like </a:t>
            </a:r>
            <a:r>
              <a:rPr lang="en-US" sz="1600" dirty="0" smtClean="0"/>
              <a:t>pictures</a:t>
            </a:r>
            <a:r>
              <a:rPr lang="en-US" sz="1600" dirty="0"/>
              <a:t>, toys or drawing, to motivate and </a:t>
            </a:r>
            <a:r>
              <a:rPr lang="en-US" sz="1600" dirty="0" smtClean="0"/>
              <a:t>stimulate </a:t>
            </a:r>
            <a:r>
              <a:rPr lang="en-US" sz="1600" dirty="0"/>
              <a:t>a conversation in a gentle manner.</a:t>
            </a:r>
          </a:p>
          <a:p>
            <a:endParaRPr lang="en-US" sz="1600" i="1" dirty="0" smtClean="0"/>
          </a:p>
          <a:p>
            <a:endParaRPr lang="en-US" sz="1600" i="1" dirty="0"/>
          </a:p>
          <a:p>
            <a:endParaRPr lang="en-US" sz="1600" i="1" dirty="0" smtClean="0"/>
          </a:p>
          <a:p>
            <a:endParaRPr lang="en-US" sz="1600" i="1" dirty="0"/>
          </a:p>
          <a:p>
            <a:endParaRPr lang="en-US" sz="1600" i="1" dirty="0" smtClean="0"/>
          </a:p>
          <a:p>
            <a:r>
              <a:rPr lang="en-US" sz="1600" i="1" dirty="0"/>
              <a:t> </a:t>
            </a:r>
            <a:r>
              <a:rPr lang="en-US" sz="1600" i="1" dirty="0" smtClean="0"/>
              <a:t>                                Do </a:t>
            </a:r>
            <a:r>
              <a:rPr lang="en-US" sz="1600" i="1" dirty="0"/>
              <a:t>you have other examples to share? </a:t>
            </a:r>
            <a:endParaRPr lang="en-US" sz="1600" i="1" dirty="0"/>
          </a:p>
        </p:txBody>
      </p:sp>
      <p:sp>
        <p:nvSpPr>
          <p:cNvPr id="5" name="TextBox 4"/>
          <p:cNvSpPr txBox="1"/>
          <p:nvPr/>
        </p:nvSpPr>
        <p:spPr>
          <a:xfrm>
            <a:off x="-809341" y="1382184"/>
            <a:ext cx="184666" cy="369332"/>
          </a:xfrm>
          <a:prstGeom prst="rect">
            <a:avLst/>
          </a:prstGeom>
          <a:noFill/>
        </p:spPr>
        <p:txBody>
          <a:bodyPr wrap="none" rtlCol="0">
            <a:spAutoFit/>
          </a:bodyPr>
          <a:lstStyle/>
          <a:p>
            <a:endParaRPr lang="en-US"/>
          </a:p>
        </p:txBody>
      </p:sp>
      <p:pic>
        <p:nvPicPr>
          <p:cNvPr id="6" name="Picture 5">
            <a:extLst>
              <a:ext uri="{FF2B5EF4-FFF2-40B4-BE49-F238E27FC236}">
                <a16:creationId xmlns="" xmlns:a16="http://schemas.microsoft.com/office/drawing/2014/main" id="{8D23D49C-D546-462B-86C5-816201776AAE}"/>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1340353" y="4717144"/>
            <a:ext cx="1370750" cy="1514866"/>
          </a:xfrm>
          <a:prstGeom prst="rect">
            <a:avLst/>
          </a:prstGeom>
        </p:spPr>
      </p:pic>
    </p:spTree>
    <p:extLst>
      <p:ext uri="{BB962C8B-B14F-4D97-AF65-F5344CB8AC3E}">
        <p14:creationId xmlns:p14="http://schemas.microsoft.com/office/powerpoint/2010/main" val="2340907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a:t>
            </a:r>
            <a:r>
              <a:rPr lang="en-US" dirty="0" smtClean="0">
                <a:solidFill>
                  <a:schemeClr val="bg1"/>
                </a:solidFill>
                <a:latin typeface="L Futura Light"/>
                <a:cs typeface="L Futura Light"/>
              </a:rPr>
              <a:t>7</a:t>
            </a:r>
            <a:endParaRPr lang="en-US" dirty="0">
              <a:solidFill>
                <a:schemeClr val="bg1"/>
              </a:solidFill>
              <a:latin typeface="L Futura Light"/>
              <a:cs typeface="L Futura Light"/>
            </a:endParaRPr>
          </a:p>
        </p:txBody>
      </p:sp>
      <p:sp>
        <p:nvSpPr>
          <p:cNvPr id="3" name="TextBox 2"/>
          <p:cNvSpPr txBox="1"/>
          <p:nvPr/>
        </p:nvSpPr>
        <p:spPr>
          <a:xfrm>
            <a:off x="1255686" y="1878445"/>
            <a:ext cx="6642504" cy="1384995"/>
          </a:xfrm>
          <a:prstGeom prst="rect">
            <a:avLst/>
          </a:prstGeom>
          <a:noFill/>
        </p:spPr>
        <p:txBody>
          <a:bodyPr wrap="square" rtlCol="0">
            <a:spAutoFit/>
          </a:bodyPr>
          <a:lstStyle/>
          <a:p>
            <a:r>
              <a:rPr lang="en-GB" sz="2800" b="1" dirty="0" smtClean="0">
                <a:solidFill>
                  <a:srgbClr val="17375E"/>
                </a:solidFill>
                <a:latin typeface="Futura"/>
                <a:cs typeface="Futura"/>
              </a:rPr>
              <a:t>PRINCIPLE 1: BEST INTERESTS - PROTECT AND PROMOTE PRIVACY AND CONFIDENTIALITY</a:t>
            </a:r>
            <a:endParaRPr lang="en-US" sz="2800" b="1" dirty="0">
              <a:solidFill>
                <a:srgbClr val="17375E"/>
              </a:solidFill>
              <a:latin typeface="Futura"/>
              <a:cs typeface="Futura"/>
            </a:endParaRPr>
          </a:p>
        </p:txBody>
      </p:sp>
      <p:sp>
        <p:nvSpPr>
          <p:cNvPr id="4" name="TextBox 3"/>
          <p:cNvSpPr txBox="1"/>
          <p:nvPr/>
        </p:nvSpPr>
        <p:spPr>
          <a:xfrm>
            <a:off x="1098448" y="3386667"/>
            <a:ext cx="6908600" cy="2308324"/>
          </a:xfrm>
          <a:prstGeom prst="rect">
            <a:avLst/>
          </a:prstGeom>
          <a:noFill/>
        </p:spPr>
        <p:txBody>
          <a:bodyPr wrap="square" rtlCol="0">
            <a:spAutoFit/>
          </a:bodyPr>
          <a:lstStyle/>
          <a:p>
            <a:r>
              <a:rPr lang="en-US" sz="1600" dirty="0"/>
              <a:t>Example: Most people think that children don’t need to be interviewed on their own. But sometimes you need to find a space where children are happy to talk to you without someone else is there. </a:t>
            </a:r>
          </a:p>
          <a:p>
            <a:r>
              <a:rPr lang="en-US" sz="1600" dirty="0" smtClean="0"/>
              <a:t>You </a:t>
            </a:r>
            <a:r>
              <a:rPr lang="en-US" sz="1600" dirty="0"/>
              <a:t>may sometimes need to tell someone </a:t>
            </a:r>
            <a:r>
              <a:rPr lang="en-US" sz="1600" dirty="0" smtClean="0"/>
              <a:t>else</a:t>
            </a:r>
            <a:r>
              <a:rPr lang="en-US" sz="1600" dirty="0"/>
              <a:t>. In this case, you should make it clear to </a:t>
            </a:r>
            <a:r>
              <a:rPr lang="en-US" sz="1600" dirty="0" smtClean="0"/>
              <a:t> the </a:t>
            </a:r>
            <a:r>
              <a:rPr lang="en-US" sz="1600" dirty="0"/>
              <a:t>child that you may need to tell someone else.</a:t>
            </a:r>
          </a:p>
          <a:p>
            <a:r>
              <a:rPr lang="en-US" sz="1600" i="1" dirty="0"/>
              <a:t>		</a:t>
            </a:r>
            <a:endParaRPr lang="en-US" sz="1600" i="1" dirty="0" smtClean="0"/>
          </a:p>
          <a:p>
            <a:endParaRPr lang="en-US" sz="1600" i="1" dirty="0"/>
          </a:p>
          <a:p>
            <a:endParaRPr lang="en-US" sz="1600" i="1" dirty="0" smtClean="0"/>
          </a:p>
          <a:p>
            <a:r>
              <a:rPr lang="en-US" sz="1600" i="1" dirty="0"/>
              <a:t> </a:t>
            </a:r>
            <a:r>
              <a:rPr lang="en-US" sz="1600" i="1" dirty="0" smtClean="0"/>
              <a:t>                             Do </a:t>
            </a:r>
            <a:r>
              <a:rPr lang="en-US" sz="1600" i="1" dirty="0"/>
              <a:t>you have other examples to share</a:t>
            </a:r>
            <a:endParaRPr lang="en-US" sz="1400" dirty="0"/>
          </a:p>
        </p:txBody>
      </p:sp>
      <p:sp>
        <p:nvSpPr>
          <p:cNvPr id="5" name="TextBox 4"/>
          <p:cNvSpPr txBox="1"/>
          <p:nvPr/>
        </p:nvSpPr>
        <p:spPr>
          <a:xfrm>
            <a:off x="-809341" y="1382184"/>
            <a:ext cx="184666" cy="369332"/>
          </a:xfrm>
          <a:prstGeom prst="rect">
            <a:avLst/>
          </a:prstGeom>
          <a:noFill/>
        </p:spPr>
        <p:txBody>
          <a:bodyPr wrap="none" rtlCol="0">
            <a:spAutoFit/>
          </a:bodyPr>
          <a:lstStyle/>
          <a:p>
            <a:endParaRPr lang="en-US"/>
          </a:p>
        </p:txBody>
      </p:sp>
      <p:pic>
        <p:nvPicPr>
          <p:cNvPr id="6" name="Picture 5">
            <a:extLst>
              <a:ext uri="{FF2B5EF4-FFF2-40B4-BE49-F238E27FC236}">
                <a16:creationId xmlns="" xmlns:a16="http://schemas.microsoft.com/office/drawing/2014/main" id="{8D23D49C-D546-462B-86C5-816201776AAE}"/>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1255686" y="4782678"/>
            <a:ext cx="1322396" cy="1461428"/>
          </a:xfrm>
          <a:prstGeom prst="rect">
            <a:avLst/>
          </a:prstGeom>
        </p:spPr>
      </p:pic>
    </p:spTree>
    <p:extLst>
      <p:ext uri="{BB962C8B-B14F-4D97-AF65-F5344CB8AC3E}">
        <p14:creationId xmlns:p14="http://schemas.microsoft.com/office/powerpoint/2010/main" val="3981581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8</a:t>
            </a:r>
            <a:endParaRPr lang="en-US" dirty="0">
              <a:solidFill>
                <a:schemeClr val="bg1"/>
              </a:solidFill>
              <a:latin typeface="L Futura Light"/>
              <a:cs typeface="L Futura Light"/>
            </a:endParaRPr>
          </a:p>
        </p:txBody>
      </p:sp>
      <p:sp>
        <p:nvSpPr>
          <p:cNvPr id="3" name="TextBox 2"/>
          <p:cNvSpPr txBox="1"/>
          <p:nvPr/>
        </p:nvSpPr>
        <p:spPr>
          <a:xfrm>
            <a:off x="1255686" y="1878445"/>
            <a:ext cx="6384067" cy="523220"/>
          </a:xfrm>
          <a:prstGeom prst="rect">
            <a:avLst/>
          </a:prstGeom>
          <a:noFill/>
        </p:spPr>
        <p:txBody>
          <a:bodyPr wrap="square" rtlCol="0">
            <a:spAutoFit/>
          </a:bodyPr>
          <a:lstStyle/>
          <a:p>
            <a:r>
              <a:rPr lang="en-US" sz="2800" b="1" dirty="0" smtClean="0">
                <a:solidFill>
                  <a:srgbClr val="17375E"/>
                </a:solidFill>
                <a:latin typeface="Futura"/>
                <a:cs typeface="Futura"/>
              </a:rPr>
              <a:t>LIMITS TO CONFIDENTIALITY</a:t>
            </a:r>
            <a:endParaRPr lang="en-US" sz="2800" b="1" dirty="0">
              <a:solidFill>
                <a:srgbClr val="17375E"/>
              </a:solidFill>
              <a:latin typeface="Futura"/>
              <a:cs typeface="Futura"/>
            </a:endParaRPr>
          </a:p>
        </p:txBody>
      </p:sp>
      <p:sp>
        <p:nvSpPr>
          <p:cNvPr id="4" name="TextBox 3"/>
          <p:cNvSpPr txBox="1"/>
          <p:nvPr/>
        </p:nvSpPr>
        <p:spPr>
          <a:xfrm>
            <a:off x="1255686" y="2624667"/>
            <a:ext cx="6908600" cy="2308324"/>
          </a:xfrm>
          <a:prstGeom prst="rect">
            <a:avLst/>
          </a:prstGeom>
          <a:noFill/>
        </p:spPr>
        <p:txBody>
          <a:bodyPr wrap="square" rtlCol="0">
            <a:spAutoFit/>
          </a:bodyPr>
          <a:lstStyle/>
          <a:p>
            <a:pPr marL="285750" lvl="0" indent="-285750">
              <a:buFont typeface="Arial"/>
              <a:buChar char="•"/>
            </a:pPr>
            <a:r>
              <a:rPr lang="en-US" sz="1600" dirty="0"/>
              <a:t>(Where mandatory reporting is in the law) Ensure that the child or caregiver understands what may need to be reported before they disclose</a:t>
            </a:r>
          </a:p>
          <a:p>
            <a:pPr marL="285750" lvl="0" indent="-285750">
              <a:buFont typeface="Arial"/>
              <a:buChar char="•"/>
            </a:pPr>
            <a:r>
              <a:rPr lang="en-US" sz="1600" dirty="0"/>
              <a:t>Always ensure the child’s safety first – if he or she is afraid of consequences to reporting, address the fear fist</a:t>
            </a:r>
          </a:p>
          <a:p>
            <a:pPr marL="285750" lvl="0" indent="-285750">
              <a:buFont typeface="Arial"/>
              <a:buChar char="•"/>
            </a:pPr>
            <a:r>
              <a:rPr lang="en-US" sz="1600" dirty="0"/>
              <a:t>Where it is in the best interests of the child that a case of violence is reported, explain simply and clearly to the child what must be done</a:t>
            </a:r>
          </a:p>
          <a:p>
            <a:pPr marL="285750" indent="-285750">
              <a:buFont typeface="Arial"/>
              <a:buChar char="•"/>
            </a:pPr>
            <a:r>
              <a:rPr lang="en-US" sz="1600" dirty="0"/>
              <a:t>Best interests and limits of confidentiality: When keeping silent would have a negative impact on the child, cause the child greater harm or have an impact on the future prospects of the child</a:t>
            </a:r>
            <a:endParaRPr lang="en-US" sz="1600" dirty="0"/>
          </a:p>
        </p:txBody>
      </p:sp>
      <p:sp>
        <p:nvSpPr>
          <p:cNvPr id="5" name="TextBox 4"/>
          <p:cNvSpPr txBox="1"/>
          <p:nvPr/>
        </p:nvSpPr>
        <p:spPr>
          <a:xfrm>
            <a:off x="-809341" y="1382184"/>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749437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9</a:t>
            </a:r>
            <a:endParaRPr lang="en-US" dirty="0">
              <a:solidFill>
                <a:schemeClr val="bg1"/>
              </a:solidFill>
              <a:latin typeface="L Futura Light"/>
              <a:cs typeface="L Futura Light"/>
            </a:endParaRPr>
          </a:p>
        </p:txBody>
      </p:sp>
      <p:sp>
        <p:nvSpPr>
          <p:cNvPr id="3" name="TextBox 2"/>
          <p:cNvSpPr txBox="1"/>
          <p:nvPr/>
        </p:nvSpPr>
        <p:spPr>
          <a:xfrm>
            <a:off x="1439333" y="1615395"/>
            <a:ext cx="5575905" cy="954107"/>
          </a:xfrm>
          <a:prstGeom prst="rect">
            <a:avLst/>
          </a:prstGeom>
          <a:noFill/>
        </p:spPr>
        <p:txBody>
          <a:bodyPr wrap="square" rtlCol="0">
            <a:spAutoFit/>
          </a:bodyPr>
          <a:lstStyle/>
          <a:p>
            <a:r>
              <a:rPr lang="en-US" sz="2800" b="1" dirty="0" smtClean="0">
                <a:solidFill>
                  <a:srgbClr val="17375E"/>
                </a:solidFill>
                <a:latin typeface="Futura"/>
                <a:cs typeface="Futura"/>
              </a:rPr>
              <a:t>PRINCIPLE 2: EVOLVING CAPACITIES OF A CHILD</a:t>
            </a:r>
            <a:endParaRPr lang="en-US" sz="2800" b="1" dirty="0">
              <a:solidFill>
                <a:srgbClr val="17375E"/>
              </a:solidFill>
              <a:latin typeface="Futura"/>
              <a:cs typeface="Futura"/>
            </a:endParaRPr>
          </a:p>
        </p:txBody>
      </p:sp>
      <p:sp>
        <p:nvSpPr>
          <p:cNvPr id="4" name="TextBox 3"/>
          <p:cNvSpPr txBox="1"/>
          <p:nvPr/>
        </p:nvSpPr>
        <p:spPr>
          <a:xfrm>
            <a:off x="1572381" y="2599004"/>
            <a:ext cx="6908600" cy="2862323"/>
          </a:xfrm>
          <a:prstGeom prst="rect">
            <a:avLst/>
          </a:prstGeom>
          <a:noFill/>
        </p:spPr>
        <p:txBody>
          <a:bodyPr wrap="square" rtlCol="0">
            <a:spAutoFit/>
          </a:bodyPr>
          <a:lstStyle/>
          <a:p>
            <a:pPr lvl="1"/>
            <a:endParaRPr lang="en-GB" dirty="0"/>
          </a:p>
          <a:p>
            <a:pPr marL="285750" indent="-285750">
              <a:buFont typeface="Arial"/>
              <a:buChar char="•"/>
            </a:pPr>
            <a:r>
              <a:rPr lang="en-US" dirty="0" smtClean="0"/>
              <a:t>Applying </a:t>
            </a:r>
            <a:r>
              <a:rPr lang="en-US" dirty="0"/>
              <a:t>these principles will differ according to the age of the child</a:t>
            </a:r>
          </a:p>
          <a:p>
            <a:r>
              <a:rPr lang="en-US" dirty="0"/>
              <a:t>Health workers should:</a:t>
            </a:r>
          </a:p>
          <a:p>
            <a:pPr marL="285750" indent="-285750">
              <a:buFont typeface="Arial"/>
              <a:buChar char="•"/>
            </a:pPr>
            <a:r>
              <a:rPr lang="en-US" b="1" dirty="0"/>
              <a:t>Provide age-appropriate information </a:t>
            </a:r>
            <a:r>
              <a:rPr lang="en-US" dirty="0"/>
              <a:t>according to the child’s age and developmental stage. </a:t>
            </a:r>
          </a:p>
          <a:p>
            <a:pPr marL="800100" lvl="1" indent="-342900">
              <a:buFont typeface="+mj-lt"/>
              <a:buAutoNum type="arabicPeriod"/>
            </a:pPr>
            <a:r>
              <a:rPr lang="en-US" b="1" dirty="0"/>
              <a:t>NB: </a:t>
            </a:r>
            <a:r>
              <a:rPr lang="en-US" dirty="0"/>
              <a:t>Module 4: Communication will practice working with children of different ages. </a:t>
            </a:r>
          </a:p>
          <a:p>
            <a:pPr marL="285750" indent="-285750">
              <a:buFont typeface="Arial"/>
              <a:buChar char="•"/>
            </a:pPr>
            <a:r>
              <a:rPr lang="en-US" b="1" dirty="0"/>
              <a:t>Seek informed consent / assent as appropriate</a:t>
            </a:r>
            <a:r>
              <a:rPr lang="en-US" dirty="0"/>
              <a:t> to the child’s age and the legal age of consent for obtaining clinical care for all decisions. (See Job aid on informed consent and assent) </a:t>
            </a:r>
          </a:p>
        </p:txBody>
      </p:sp>
      <p:sp>
        <p:nvSpPr>
          <p:cNvPr id="5" name="TextBox 4"/>
          <p:cNvSpPr txBox="1"/>
          <p:nvPr/>
        </p:nvSpPr>
        <p:spPr>
          <a:xfrm>
            <a:off x="-809341" y="1382184"/>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226502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375</TotalTime>
  <Words>952</Words>
  <Application>Microsoft Macintosh PowerPoint</Application>
  <PresentationFormat>On-screen Show (4:3)</PresentationFormat>
  <Paragraphs>102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Duncan Njoroge</dc:creator>
  <cp:lastModifiedBy>Duncan Njoroge</cp:lastModifiedBy>
  <cp:revision>29</cp:revision>
  <dcterms:created xsi:type="dcterms:W3CDTF">2019-09-26T16:48:19Z</dcterms:created>
  <dcterms:modified xsi:type="dcterms:W3CDTF">2019-09-28T14:15:32Z</dcterms:modified>
</cp:coreProperties>
</file>