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sldIdLst>
    <p:sldId id="260" r:id="rId6"/>
    <p:sldId id="852" r:id="rId7"/>
    <p:sldId id="844" r:id="rId8"/>
    <p:sldId id="848" r:id="rId9"/>
    <p:sldId id="772" r:id="rId10"/>
    <p:sldId id="764" r:id="rId11"/>
    <p:sldId id="755" r:id="rId12"/>
    <p:sldId id="775" r:id="rId13"/>
    <p:sldId id="811" r:id="rId14"/>
    <p:sldId id="766" r:id="rId15"/>
    <p:sldId id="778" r:id="rId16"/>
    <p:sldId id="703" r:id="rId17"/>
    <p:sldId id="813" r:id="rId18"/>
    <p:sldId id="814" r:id="rId19"/>
    <p:sldId id="815" r:id="rId20"/>
    <p:sldId id="783" r:id="rId21"/>
    <p:sldId id="816" r:id="rId22"/>
    <p:sldId id="789" r:id="rId23"/>
    <p:sldId id="792" r:id="rId24"/>
    <p:sldId id="817" r:id="rId25"/>
    <p:sldId id="346" r:id="rId26"/>
    <p:sldId id="849" r:id="rId27"/>
    <p:sldId id="312" r:id="rId28"/>
    <p:sldId id="303" r:id="rId29"/>
    <p:sldId id="819" r:id="rId30"/>
    <p:sldId id="851" r:id="rId31"/>
    <p:sldId id="836" r:id="rId32"/>
    <p:sldId id="834" r:id="rId33"/>
    <p:sldId id="839" r:id="rId34"/>
    <p:sldId id="846" r:id="rId35"/>
    <p:sldId id="840" r:id="rId36"/>
    <p:sldId id="847" r:id="rId37"/>
    <p:sldId id="842" r:id="rId38"/>
    <p:sldId id="843"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 Michelle" initials="EM" lastIdx="4" clrIdx="0">
    <p:extLst>
      <p:ext uri="{19B8F6BF-5375-455C-9EA6-DF929625EA0E}">
        <p15:presenceInfo xmlns:p15="http://schemas.microsoft.com/office/powerpoint/2012/main" userId="S::michelle.ell@crs.org::6189a0a8-6194-439c-ad38-3b5439e6862f" providerId="AD"/>
      </p:ext>
    </p:extLst>
  </p:cmAuthor>
  <p:cmAuthor id="2" name="Lange, Lindsey" initials="LL" lastIdx="17" clrIdx="1">
    <p:extLst>
      <p:ext uri="{19B8F6BF-5375-455C-9EA6-DF929625EA0E}">
        <p15:presenceInfo xmlns:p15="http://schemas.microsoft.com/office/powerpoint/2012/main" userId="S::lindsey.lange@crs.org::e0322c16-b312-48c4-923c-fda97168cb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9BAB"/>
    <a:srgbClr val="F78D37"/>
    <a:srgbClr val="ECEFF1"/>
    <a:srgbClr val="D7DEE3"/>
    <a:srgbClr val="FFFFFF"/>
    <a:srgbClr val="97CA51"/>
    <a:srgbClr val="404040"/>
    <a:srgbClr val="DCDCDC"/>
    <a:srgbClr val="DB243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4D03E-3884-438E-9E48-119D36A620D3}" v="5" dt="2020-09-16T12:23:07.726"/>
    <p1510:client id="{CBAE3B46-88EF-4042-AFFB-F43822B0367A}" v="27" dt="2020-09-16T12:10:52.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13" autoAdjust="0"/>
    <p:restoredTop sz="96357" autoAdjust="0"/>
  </p:normalViewPr>
  <p:slideViewPr>
    <p:cSldViewPr snapToGrid="0">
      <p:cViewPr varScale="1">
        <p:scale>
          <a:sx n="67" d="100"/>
          <a:sy n="67" d="100"/>
        </p:scale>
        <p:origin x="1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jatwijukire\Documents\USS%20project%20Doc\UCHL\2019\Final%20reports\UCHL%20Data-Revis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ell\AppData\Local\Microsoft\Windows\INetCache\Content.Outlook\0PQD8Z0C\Cases%20handl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ell\AppData\Local\Microsoft\Windows\INetCache\Content.Outlook\0PQD8Z0C\Copy%20of%20Cases%20handl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ell\AppData\Local\Microsoft\Windows\INetCache\Content.Outlook\0PQD8Z0C\Analysis%20on%204C%20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'SSW App -Use summary'!$C$5</c:f>
              <c:strCache>
                <c:ptCount val="1"/>
                <c:pt idx="0">
                  <c:v>April-June 2019</c:v>
                </c:pt>
              </c:strCache>
            </c:strRef>
          </c:tx>
          <c:spPr>
            <a:solidFill>
              <a:schemeClr val="accent1"/>
            </a:solidFill>
            <a:ln>
              <a:noFill/>
            </a:ln>
            <a:effectLst/>
          </c:spPr>
          <c:invertIfNegative val="0"/>
          <c:dLbls>
            <c:delete val="1"/>
          </c:dLbls>
          <c:cat>
            <c:strRef>
              <c:f>'SSW App -Use summary'!$D$4:$F$4</c:f>
              <c:strCache>
                <c:ptCount val="3"/>
                <c:pt idx="0">
                  <c:v>Document views</c:v>
                </c:pt>
                <c:pt idx="1">
                  <c:v>Contact Search</c:v>
                </c:pt>
                <c:pt idx="2">
                  <c:v>Podcast play</c:v>
                </c:pt>
              </c:strCache>
            </c:strRef>
          </c:cat>
          <c:val>
            <c:numRef>
              <c:f>'SSW App -Use summary'!$D$5:$F$5</c:f>
              <c:numCache>
                <c:formatCode>_(* #,##0_);_(* \(#,##0\);_(* "-"??_);_(@_)</c:formatCode>
                <c:ptCount val="3"/>
                <c:pt idx="0">
                  <c:v>4746</c:v>
                </c:pt>
                <c:pt idx="1">
                  <c:v>5812</c:v>
                </c:pt>
                <c:pt idx="2">
                  <c:v>675</c:v>
                </c:pt>
              </c:numCache>
            </c:numRef>
          </c:val>
          <c:extLst>
            <c:ext xmlns:c16="http://schemas.microsoft.com/office/drawing/2014/chart" uri="{C3380CC4-5D6E-409C-BE32-E72D297353CC}">
              <c16:uniqueId val="{00000000-4FE6-4656-93CD-93EBF6A81279}"/>
            </c:ext>
          </c:extLst>
        </c:ser>
        <c:ser>
          <c:idx val="1"/>
          <c:order val="1"/>
          <c:tx>
            <c:strRef>
              <c:f>'SSW App -Use summary'!$C$6</c:f>
              <c:strCache>
                <c:ptCount val="1"/>
                <c:pt idx="0">
                  <c:v>July-Sep 2019</c:v>
                </c:pt>
              </c:strCache>
            </c:strRef>
          </c:tx>
          <c:spPr>
            <a:solidFill>
              <a:schemeClr val="accent2"/>
            </a:solidFill>
            <a:ln>
              <a:noFill/>
            </a:ln>
            <a:effectLst/>
          </c:spPr>
          <c:invertIfNegative val="0"/>
          <c:dLbls>
            <c:delete val="1"/>
          </c:dLbls>
          <c:cat>
            <c:strRef>
              <c:f>'SSW App -Use summary'!$D$4:$F$4</c:f>
              <c:strCache>
                <c:ptCount val="3"/>
                <c:pt idx="0">
                  <c:v>Document views</c:v>
                </c:pt>
                <c:pt idx="1">
                  <c:v>Contact Search</c:v>
                </c:pt>
                <c:pt idx="2">
                  <c:v>Podcast play</c:v>
                </c:pt>
              </c:strCache>
            </c:strRef>
          </c:cat>
          <c:val>
            <c:numRef>
              <c:f>'SSW App -Use summary'!$D$6:$F$6</c:f>
              <c:numCache>
                <c:formatCode>_(* #,##0_);_(* \(#,##0\);_(* "-"??_);_(@_)</c:formatCode>
                <c:ptCount val="3"/>
                <c:pt idx="0">
                  <c:v>3023</c:v>
                </c:pt>
                <c:pt idx="1">
                  <c:v>3755</c:v>
                </c:pt>
                <c:pt idx="2">
                  <c:v>259</c:v>
                </c:pt>
              </c:numCache>
            </c:numRef>
          </c:val>
          <c:extLst>
            <c:ext xmlns:c16="http://schemas.microsoft.com/office/drawing/2014/chart" uri="{C3380CC4-5D6E-409C-BE32-E72D297353CC}">
              <c16:uniqueId val="{00000001-4FE6-4656-93CD-93EBF6A81279}"/>
            </c:ext>
          </c:extLst>
        </c:ser>
        <c:ser>
          <c:idx val="2"/>
          <c:order val="2"/>
          <c:tx>
            <c:strRef>
              <c:f>'SSW App -Use summary'!$C$7</c:f>
              <c:strCache>
                <c:ptCount val="1"/>
                <c:pt idx="0">
                  <c:v>Oct-Dec 2019</c:v>
                </c:pt>
              </c:strCache>
            </c:strRef>
          </c:tx>
          <c:spPr>
            <a:solidFill>
              <a:schemeClr val="accent6">
                <a:lumMod val="50000"/>
              </a:schemeClr>
            </a:solidFill>
            <a:ln>
              <a:noFill/>
            </a:ln>
            <a:effectLst/>
          </c:spPr>
          <c:invertIfNegative val="0"/>
          <c:dLbls>
            <c:delete val="1"/>
          </c:dLbls>
          <c:cat>
            <c:strRef>
              <c:f>'SSW App -Use summary'!$D$4:$F$4</c:f>
              <c:strCache>
                <c:ptCount val="3"/>
                <c:pt idx="0">
                  <c:v>Document views</c:v>
                </c:pt>
                <c:pt idx="1">
                  <c:v>Contact Search</c:v>
                </c:pt>
                <c:pt idx="2">
                  <c:v>Podcast play</c:v>
                </c:pt>
              </c:strCache>
            </c:strRef>
          </c:cat>
          <c:val>
            <c:numRef>
              <c:f>'SSW App -Use summary'!$D$7:$F$7</c:f>
              <c:numCache>
                <c:formatCode>_(* #,##0_);_(* \(#,##0\);_(* "-"??_);_(@_)</c:formatCode>
                <c:ptCount val="3"/>
                <c:pt idx="0">
                  <c:v>2239</c:v>
                </c:pt>
                <c:pt idx="1">
                  <c:v>4137</c:v>
                </c:pt>
                <c:pt idx="2">
                  <c:v>176</c:v>
                </c:pt>
              </c:numCache>
            </c:numRef>
          </c:val>
          <c:extLst>
            <c:ext xmlns:c16="http://schemas.microsoft.com/office/drawing/2014/chart" uri="{C3380CC4-5D6E-409C-BE32-E72D297353CC}">
              <c16:uniqueId val="{00000002-4FE6-4656-93CD-93EBF6A81279}"/>
            </c:ext>
          </c:extLst>
        </c:ser>
        <c:ser>
          <c:idx val="3"/>
          <c:order val="3"/>
          <c:tx>
            <c:strRef>
              <c:f>'SSW App -Use summary'!$C$8</c:f>
              <c:strCache>
                <c:ptCount val="1"/>
                <c:pt idx="0">
                  <c:v>Jan-March 2020</c:v>
                </c:pt>
              </c:strCache>
            </c:strRef>
          </c:tx>
          <c:spPr>
            <a:solidFill>
              <a:schemeClr val="accent4"/>
            </a:solidFill>
            <a:ln>
              <a:noFill/>
            </a:ln>
            <a:effectLst/>
          </c:spPr>
          <c:invertIfNegative val="0"/>
          <c:dLbls>
            <c:delete val="1"/>
          </c:dLbls>
          <c:cat>
            <c:strRef>
              <c:f>'SSW App -Use summary'!$D$4:$F$4</c:f>
              <c:strCache>
                <c:ptCount val="3"/>
                <c:pt idx="0">
                  <c:v>Document views</c:v>
                </c:pt>
                <c:pt idx="1">
                  <c:v>Contact Search</c:v>
                </c:pt>
                <c:pt idx="2">
                  <c:v>Podcast play</c:v>
                </c:pt>
              </c:strCache>
            </c:strRef>
          </c:cat>
          <c:val>
            <c:numRef>
              <c:f>'SSW App -Use summary'!$D$8:$F$8</c:f>
              <c:numCache>
                <c:formatCode>_(* #,##0_);_(* \(#,##0\);_(* "-"??_);_(@_)</c:formatCode>
                <c:ptCount val="3"/>
                <c:pt idx="0">
                  <c:v>2342</c:v>
                </c:pt>
                <c:pt idx="1">
                  <c:v>4704</c:v>
                </c:pt>
                <c:pt idx="2">
                  <c:v>155</c:v>
                </c:pt>
              </c:numCache>
            </c:numRef>
          </c:val>
          <c:extLst>
            <c:ext xmlns:c16="http://schemas.microsoft.com/office/drawing/2014/chart" uri="{C3380CC4-5D6E-409C-BE32-E72D297353CC}">
              <c16:uniqueId val="{00000003-4FE6-4656-93CD-93EBF6A81279}"/>
            </c:ext>
          </c:extLst>
        </c:ser>
        <c:ser>
          <c:idx val="4"/>
          <c:order val="4"/>
          <c:tx>
            <c:strRef>
              <c:f>'SSW App -Use summary'!$C$9</c:f>
              <c:strCache>
                <c:ptCount val="1"/>
                <c:pt idx="0">
                  <c:v>April-June 2020</c:v>
                </c:pt>
              </c:strCache>
            </c:strRef>
          </c:tx>
          <c:spPr>
            <a:solidFill>
              <a:schemeClr val="accent5"/>
            </a:solidFill>
            <a:ln>
              <a:noFill/>
            </a:ln>
            <a:effectLst/>
          </c:spPr>
          <c:invertIfNegative val="0"/>
          <c:dLbls>
            <c:delete val="1"/>
          </c:dLbls>
          <c:cat>
            <c:strRef>
              <c:f>'SSW App -Use summary'!$D$4:$F$4</c:f>
              <c:strCache>
                <c:ptCount val="3"/>
                <c:pt idx="0">
                  <c:v>Document views</c:v>
                </c:pt>
                <c:pt idx="1">
                  <c:v>Contact Search</c:v>
                </c:pt>
                <c:pt idx="2">
                  <c:v>Podcast play</c:v>
                </c:pt>
              </c:strCache>
            </c:strRef>
          </c:cat>
          <c:val>
            <c:numRef>
              <c:f>'SSW App -Use summary'!$D$9:$F$9</c:f>
              <c:numCache>
                <c:formatCode>_(* #,##0_);_(* \(#,##0\);_(* "-"??_);_(@_)</c:formatCode>
                <c:ptCount val="3"/>
                <c:pt idx="0">
                  <c:v>2714</c:v>
                </c:pt>
                <c:pt idx="1">
                  <c:v>4083</c:v>
                </c:pt>
                <c:pt idx="2">
                  <c:v>137</c:v>
                </c:pt>
              </c:numCache>
            </c:numRef>
          </c:val>
          <c:extLst>
            <c:ext xmlns:c16="http://schemas.microsoft.com/office/drawing/2014/chart" uri="{C3380CC4-5D6E-409C-BE32-E72D297353CC}">
              <c16:uniqueId val="{00000004-4FE6-4656-93CD-93EBF6A81279}"/>
            </c:ext>
          </c:extLst>
        </c:ser>
        <c:ser>
          <c:idx val="5"/>
          <c:order val="5"/>
          <c:tx>
            <c:strRef>
              <c:f>'SSW App -Use summary'!$C$10</c:f>
              <c:strCache>
                <c:ptCount val="1"/>
                <c:pt idx="0">
                  <c:v>July-Sept 2020</c:v>
                </c:pt>
              </c:strCache>
            </c:strRef>
          </c:tx>
          <c:spPr>
            <a:solidFill>
              <a:schemeClr val="accent6"/>
            </a:solidFill>
            <a:ln>
              <a:noFill/>
            </a:ln>
            <a:effectLst/>
          </c:spPr>
          <c:invertIfNegative val="0"/>
          <c:dLbls>
            <c:delete val="1"/>
          </c:dLbls>
          <c:cat>
            <c:strRef>
              <c:f>'SSW App -Use summary'!$D$4:$F$4</c:f>
              <c:strCache>
                <c:ptCount val="3"/>
                <c:pt idx="0">
                  <c:v>Document views</c:v>
                </c:pt>
                <c:pt idx="1">
                  <c:v>Contact Search</c:v>
                </c:pt>
                <c:pt idx="2">
                  <c:v>Podcast play</c:v>
                </c:pt>
              </c:strCache>
            </c:strRef>
          </c:cat>
          <c:val>
            <c:numRef>
              <c:f>'SSW App -Use summary'!$D$10:$F$10</c:f>
              <c:numCache>
                <c:formatCode>_(* #,##0_);_(* \(#,##0\);_(* "-"??_);_(@_)</c:formatCode>
                <c:ptCount val="3"/>
                <c:pt idx="0">
                  <c:v>1732</c:v>
                </c:pt>
                <c:pt idx="1">
                  <c:v>3598</c:v>
                </c:pt>
                <c:pt idx="2">
                  <c:v>102</c:v>
                </c:pt>
              </c:numCache>
            </c:numRef>
          </c:val>
          <c:extLst>
            <c:ext xmlns:c16="http://schemas.microsoft.com/office/drawing/2014/chart" uri="{C3380CC4-5D6E-409C-BE32-E72D297353CC}">
              <c16:uniqueId val="{00000005-4FE6-4656-93CD-93EBF6A81279}"/>
            </c:ext>
          </c:extLst>
        </c:ser>
        <c:dLbls>
          <c:showLegendKey val="0"/>
          <c:showVal val="1"/>
          <c:showCatName val="0"/>
          <c:showSerName val="0"/>
          <c:showPercent val="0"/>
          <c:showBubbleSize val="0"/>
        </c:dLbls>
        <c:gapWidth val="75"/>
        <c:axId val="775821920"/>
        <c:axId val="953069392"/>
      </c:barChart>
      <c:catAx>
        <c:axId val="77582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953069392"/>
        <c:crosses val="autoZero"/>
        <c:auto val="1"/>
        <c:lblAlgn val="ctr"/>
        <c:lblOffset val="100"/>
        <c:noMultiLvlLbl val="0"/>
      </c:catAx>
      <c:valAx>
        <c:axId val="953069392"/>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Number of Times Accessed</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7582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July-October 2019 (169 Cases)</c:v>
                </c:pt>
              </c:strCache>
            </c:strRef>
          </c:tx>
          <c:spPr>
            <a:solidFill>
              <a:srgbClr val="199BAB"/>
            </a:solidFill>
            <a:ln>
              <a:noFill/>
            </a:ln>
            <a:effectLst/>
          </c:spPr>
          <c:invertIfNegative val="0"/>
          <c:dLbls>
            <c:dLbl>
              <c:idx val="0"/>
              <c:layout>
                <c:manualLayout>
                  <c:x val="0"/>
                  <c:y val="1.04808978415746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1F-4ED4-8031-C662B85175E3}"/>
                </c:ext>
              </c:extLst>
            </c:dLbl>
            <c:dLbl>
              <c:idx val="1"/>
              <c:layout>
                <c:manualLayout>
                  <c:x val="7.246376811594026E-3"/>
                  <c:y val="1.57213467623619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1F-4ED4-8031-C662B85175E3}"/>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Sheet1!$C$2:$C$6</c:f>
              <c:strCache>
                <c:ptCount val="5"/>
                <c:pt idx="0">
                  <c:v>Survivor given medical treatment</c:v>
                </c:pt>
                <c:pt idx="1">
                  <c:v>Survivor given PEP</c:v>
                </c:pt>
                <c:pt idx="2">
                  <c:v>Perpetrator tested for HIV</c:v>
                </c:pt>
                <c:pt idx="3">
                  <c:v>Survivor tested for HIV</c:v>
                </c:pt>
                <c:pt idx="4">
                  <c:v>Survivors referred for HIV testing and Medical Care</c:v>
                </c:pt>
              </c:strCache>
            </c:strRef>
          </c:cat>
          <c:val>
            <c:numRef>
              <c:f>Sheet1!$D$2:$D$6</c:f>
              <c:numCache>
                <c:formatCode>0%</c:formatCode>
                <c:ptCount val="5"/>
                <c:pt idx="0">
                  <c:v>0.49</c:v>
                </c:pt>
                <c:pt idx="1">
                  <c:v>0.51</c:v>
                </c:pt>
                <c:pt idx="2">
                  <c:v>0.15</c:v>
                </c:pt>
                <c:pt idx="3">
                  <c:v>0.43</c:v>
                </c:pt>
                <c:pt idx="4">
                  <c:v>0.79</c:v>
                </c:pt>
              </c:numCache>
            </c:numRef>
          </c:val>
          <c:extLst>
            <c:ext xmlns:c16="http://schemas.microsoft.com/office/drawing/2014/chart" uri="{C3380CC4-5D6E-409C-BE32-E72D297353CC}">
              <c16:uniqueId val="{00000000-5119-48DD-8198-167ED5639201}"/>
            </c:ext>
          </c:extLst>
        </c:ser>
        <c:ser>
          <c:idx val="1"/>
          <c:order val="1"/>
          <c:tx>
            <c:strRef>
              <c:f>Sheet1!$E$1</c:f>
              <c:strCache>
                <c:ptCount val="1"/>
                <c:pt idx="0">
                  <c:v>Nov 2018-June 2019 (240 Cases)</c:v>
                </c:pt>
              </c:strCache>
            </c:strRef>
          </c:tx>
          <c:spPr>
            <a:solidFill>
              <a:srgbClr val="F78D37"/>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Sheet1!$C$2:$C$6</c:f>
              <c:strCache>
                <c:ptCount val="5"/>
                <c:pt idx="0">
                  <c:v>Survivor given medical treatment</c:v>
                </c:pt>
                <c:pt idx="1">
                  <c:v>Survivor given PEP</c:v>
                </c:pt>
                <c:pt idx="2">
                  <c:v>Perpetrator tested for HIV</c:v>
                </c:pt>
                <c:pt idx="3">
                  <c:v>Survivor tested for HIV</c:v>
                </c:pt>
                <c:pt idx="4">
                  <c:v>Survivors referred for HIV testing and Medical Care</c:v>
                </c:pt>
              </c:strCache>
            </c:strRef>
          </c:cat>
          <c:val>
            <c:numRef>
              <c:f>Sheet1!$E$2:$E$6</c:f>
              <c:numCache>
                <c:formatCode>0%</c:formatCode>
                <c:ptCount val="5"/>
                <c:pt idx="0">
                  <c:v>0.7</c:v>
                </c:pt>
                <c:pt idx="1">
                  <c:v>0.49</c:v>
                </c:pt>
                <c:pt idx="2">
                  <c:v>0.05</c:v>
                </c:pt>
                <c:pt idx="3">
                  <c:v>0.57999999999999996</c:v>
                </c:pt>
                <c:pt idx="4">
                  <c:v>0.75</c:v>
                </c:pt>
              </c:numCache>
            </c:numRef>
          </c:val>
          <c:extLst>
            <c:ext xmlns:c16="http://schemas.microsoft.com/office/drawing/2014/chart" uri="{C3380CC4-5D6E-409C-BE32-E72D297353CC}">
              <c16:uniqueId val="{00000001-5119-48DD-8198-167ED5639201}"/>
            </c:ext>
          </c:extLst>
        </c:ser>
        <c:ser>
          <c:idx val="2"/>
          <c:order val="2"/>
          <c:tx>
            <c:strRef>
              <c:f>Sheet1!$F$1</c:f>
              <c:strCache>
                <c:ptCount val="1"/>
                <c:pt idx="0">
                  <c:v>Jan-July 2018 (184 Cases)</c:v>
                </c:pt>
              </c:strCache>
            </c:strRef>
          </c:tx>
          <c:spPr>
            <a:solidFill>
              <a:srgbClr val="97CA5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Sheet1!$C$2:$C$6</c:f>
              <c:strCache>
                <c:ptCount val="5"/>
                <c:pt idx="0">
                  <c:v>Survivor given medical treatment</c:v>
                </c:pt>
                <c:pt idx="1">
                  <c:v>Survivor given PEP</c:v>
                </c:pt>
                <c:pt idx="2">
                  <c:v>Perpetrator tested for HIV</c:v>
                </c:pt>
                <c:pt idx="3">
                  <c:v>Survivor tested for HIV</c:v>
                </c:pt>
                <c:pt idx="4">
                  <c:v>Survivors referred for HIV testing and Medical Care</c:v>
                </c:pt>
              </c:strCache>
            </c:strRef>
          </c:cat>
          <c:val>
            <c:numRef>
              <c:f>Sheet1!$F$2:$F$6</c:f>
              <c:numCache>
                <c:formatCode>0%</c:formatCode>
                <c:ptCount val="5"/>
                <c:pt idx="0">
                  <c:v>0.37</c:v>
                </c:pt>
                <c:pt idx="1">
                  <c:v>0.35</c:v>
                </c:pt>
                <c:pt idx="2">
                  <c:v>0.03</c:v>
                </c:pt>
                <c:pt idx="3">
                  <c:v>0.17</c:v>
                </c:pt>
                <c:pt idx="4">
                  <c:v>0.28000000000000003</c:v>
                </c:pt>
              </c:numCache>
            </c:numRef>
          </c:val>
          <c:extLst>
            <c:ext xmlns:c16="http://schemas.microsoft.com/office/drawing/2014/chart" uri="{C3380CC4-5D6E-409C-BE32-E72D297353CC}">
              <c16:uniqueId val="{00000002-5119-48DD-8198-167ED5639201}"/>
            </c:ext>
          </c:extLst>
        </c:ser>
        <c:dLbls>
          <c:dLblPos val="outEnd"/>
          <c:showLegendKey val="0"/>
          <c:showVal val="1"/>
          <c:showCatName val="0"/>
          <c:showSerName val="0"/>
          <c:showPercent val="0"/>
          <c:showBubbleSize val="0"/>
        </c:dLbls>
        <c:gapWidth val="182"/>
        <c:axId val="230329728"/>
        <c:axId val="229711072"/>
      </c:barChart>
      <c:catAx>
        <c:axId val="230329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9711072"/>
        <c:crosses val="autoZero"/>
        <c:auto val="1"/>
        <c:lblAlgn val="ctr"/>
        <c:lblOffset val="100"/>
        <c:noMultiLvlLbl val="0"/>
      </c:catAx>
      <c:valAx>
        <c:axId val="2297110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30329728"/>
        <c:crosses val="autoZero"/>
        <c:crossBetween val="between"/>
      </c:valAx>
      <c:spPr>
        <a:noFill/>
        <a:ln>
          <a:noFill/>
        </a:ln>
        <a:effectLst/>
      </c:spPr>
    </c:plotArea>
    <c:legend>
      <c:legendPos val="b"/>
      <c:layout>
        <c:manualLayout>
          <c:xMode val="edge"/>
          <c:yMode val="edge"/>
          <c:x val="2.5694444444444447E-2"/>
          <c:y val="0.91768235068177439"/>
          <c:w val="0.8999999215051544"/>
          <c:h val="6.156118992002227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600" b="0" dirty="0"/>
              <a:t>Protection Cases Handled by the District SSW September-November</a:t>
            </a:r>
            <a:r>
              <a:rPr lang="en-US" sz="1600" b="0" baseline="0" dirty="0"/>
              <a:t> 2019 </a:t>
            </a:r>
            <a:r>
              <a:rPr lang="en-US" sz="1600" b="0" dirty="0"/>
              <a:t>(n=995)</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'Cases handled'!$D$14</c:f>
              <c:strCache>
                <c:ptCount val="1"/>
                <c:pt idx="0">
                  <c:v>CFPU/SGBV (N=681)</c:v>
                </c:pt>
              </c:strCache>
            </c:strRef>
          </c:tx>
          <c:spPr>
            <a:solidFill>
              <a:srgbClr val="F78D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'Cases handled'!$C$15:$C$20</c:f>
              <c:strCache>
                <c:ptCount val="6"/>
                <c:pt idx="0">
                  <c:v>Child neglect</c:v>
                </c:pt>
                <c:pt idx="1">
                  <c:v>Sexual abuse </c:v>
                </c:pt>
                <c:pt idx="2">
                  <c:v>Physical abuse</c:v>
                </c:pt>
                <c:pt idx="3">
                  <c:v>Child trafficking</c:v>
                </c:pt>
                <c:pt idx="4">
                  <c:v>Child labour </c:v>
                </c:pt>
                <c:pt idx="5">
                  <c:v>Child sacrifice </c:v>
                </c:pt>
              </c:strCache>
            </c:strRef>
          </c:cat>
          <c:val>
            <c:numRef>
              <c:f>'Cases handled'!$D$15:$D$20</c:f>
              <c:numCache>
                <c:formatCode>General</c:formatCode>
                <c:ptCount val="6"/>
                <c:pt idx="0">
                  <c:v>353</c:v>
                </c:pt>
                <c:pt idx="1">
                  <c:v>270</c:v>
                </c:pt>
                <c:pt idx="2">
                  <c:v>34</c:v>
                </c:pt>
                <c:pt idx="3">
                  <c:v>11</c:v>
                </c:pt>
                <c:pt idx="4">
                  <c:v>10</c:v>
                </c:pt>
                <c:pt idx="5">
                  <c:v>3</c:v>
                </c:pt>
              </c:numCache>
            </c:numRef>
          </c:val>
          <c:extLst>
            <c:ext xmlns:c16="http://schemas.microsoft.com/office/drawing/2014/chart" uri="{C3380CC4-5D6E-409C-BE32-E72D297353CC}">
              <c16:uniqueId val="{00000000-EA10-42D1-866C-B453A7012132}"/>
            </c:ext>
          </c:extLst>
        </c:ser>
        <c:ser>
          <c:idx val="1"/>
          <c:order val="1"/>
          <c:tx>
            <c:strRef>
              <c:f>'Cases handled'!$E$14</c:f>
              <c:strCache>
                <c:ptCount val="1"/>
                <c:pt idx="0">
                  <c:v>PSWO (N=314)</c:v>
                </c:pt>
              </c:strCache>
            </c:strRef>
          </c:tx>
          <c:spPr>
            <a:solidFill>
              <a:srgbClr val="199B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'Cases handled'!$C$15:$C$20</c:f>
              <c:strCache>
                <c:ptCount val="6"/>
                <c:pt idx="0">
                  <c:v>Child neglect</c:v>
                </c:pt>
                <c:pt idx="1">
                  <c:v>Sexual abuse </c:v>
                </c:pt>
                <c:pt idx="2">
                  <c:v>Physical abuse</c:v>
                </c:pt>
                <c:pt idx="3">
                  <c:v>Child trafficking</c:v>
                </c:pt>
                <c:pt idx="4">
                  <c:v>Child labour </c:v>
                </c:pt>
                <c:pt idx="5">
                  <c:v>Child sacrifice </c:v>
                </c:pt>
              </c:strCache>
            </c:strRef>
          </c:cat>
          <c:val>
            <c:numRef>
              <c:f>'Cases handled'!$E$15:$E$20</c:f>
              <c:numCache>
                <c:formatCode>General</c:formatCode>
                <c:ptCount val="6"/>
                <c:pt idx="0">
                  <c:v>249</c:v>
                </c:pt>
                <c:pt idx="1">
                  <c:v>31</c:v>
                </c:pt>
                <c:pt idx="2">
                  <c:v>19</c:v>
                </c:pt>
                <c:pt idx="3">
                  <c:v>11</c:v>
                </c:pt>
                <c:pt idx="4">
                  <c:v>2</c:v>
                </c:pt>
                <c:pt idx="5">
                  <c:v>2</c:v>
                </c:pt>
              </c:numCache>
            </c:numRef>
          </c:val>
          <c:extLst>
            <c:ext xmlns:c16="http://schemas.microsoft.com/office/drawing/2014/chart" uri="{C3380CC4-5D6E-409C-BE32-E72D297353CC}">
              <c16:uniqueId val="{00000001-EA10-42D1-866C-B453A7012132}"/>
            </c:ext>
          </c:extLst>
        </c:ser>
        <c:dLbls>
          <c:showLegendKey val="0"/>
          <c:showVal val="0"/>
          <c:showCatName val="0"/>
          <c:showSerName val="0"/>
          <c:showPercent val="0"/>
          <c:showBubbleSize val="0"/>
        </c:dLbls>
        <c:gapWidth val="182"/>
        <c:axId val="2033419743"/>
        <c:axId val="2033388175"/>
      </c:barChart>
      <c:catAx>
        <c:axId val="2033419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33388175"/>
        <c:crosses val="autoZero"/>
        <c:auto val="1"/>
        <c:lblAlgn val="ctr"/>
        <c:lblOffset val="100"/>
        <c:noMultiLvlLbl val="0"/>
      </c:catAx>
      <c:valAx>
        <c:axId val="20333881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No. of Cases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33419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Protection Cases handled by SSW</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'Cases handled (2)'!$D$43</c:f>
              <c:strCache>
                <c:ptCount val="1"/>
                <c:pt idx="0">
                  <c:v>April-June 2020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'Cases handled (2)'!$C$44:$C$50</c:f>
              <c:strCache>
                <c:ptCount val="7"/>
                <c:pt idx="0">
                  <c:v>Child neglect</c:v>
                </c:pt>
                <c:pt idx="1">
                  <c:v>Sexual abuse </c:v>
                </c:pt>
                <c:pt idx="2">
                  <c:v>Physical abuse</c:v>
                </c:pt>
                <c:pt idx="3">
                  <c:v>Child trafficking</c:v>
                </c:pt>
                <c:pt idx="4">
                  <c:v>Child labour </c:v>
                </c:pt>
                <c:pt idx="5">
                  <c:v>Child sacrifice </c:v>
                </c:pt>
                <c:pt idx="6">
                  <c:v>Children in conflict /contact with the law</c:v>
                </c:pt>
              </c:strCache>
            </c:strRef>
          </c:cat>
          <c:val>
            <c:numRef>
              <c:f>'Cases handled (2)'!$D$44:$D$50</c:f>
              <c:numCache>
                <c:formatCode>General</c:formatCode>
                <c:ptCount val="7"/>
                <c:pt idx="0">
                  <c:v>851</c:v>
                </c:pt>
                <c:pt idx="1">
                  <c:v>205</c:v>
                </c:pt>
                <c:pt idx="2">
                  <c:v>774</c:v>
                </c:pt>
                <c:pt idx="3">
                  <c:v>10</c:v>
                </c:pt>
                <c:pt idx="4">
                  <c:v>29</c:v>
                </c:pt>
                <c:pt idx="5">
                  <c:v>4</c:v>
                </c:pt>
                <c:pt idx="6">
                  <c:v>35</c:v>
                </c:pt>
              </c:numCache>
            </c:numRef>
          </c:val>
          <c:extLst>
            <c:ext xmlns:c16="http://schemas.microsoft.com/office/drawing/2014/chart" uri="{C3380CC4-5D6E-409C-BE32-E72D297353CC}">
              <c16:uniqueId val="{00000000-CF7E-4324-99B3-6EE891EE9378}"/>
            </c:ext>
          </c:extLst>
        </c:ser>
        <c:ser>
          <c:idx val="1"/>
          <c:order val="1"/>
          <c:tx>
            <c:strRef>
              <c:f>'Cases handled (2)'!$E$43</c:f>
              <c:strCache>
                <c:ptCount val="1"/>
                <c:pt idx="0">
                  <c:v>Sept-Nov 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'Cases handled (2)'!$C$44:$C$50</c:f>
              <c:strCache>
                <c:ptCount val="7"/>
                <c:pt idx="0">
                  <c:v>Child neglect</c:v>
                </c:pt>
                <c:pt idx="1">
                  <c:v>Sexual abuse </c:v>
                </c:pt>
                <c:pt idx="2">
                  <c:v>Physical abuse</c:v>
                </c:pt>
                <c:pt idx="3">
                  <c:v>Child trafficking</c:v>
                </c:pt>
                <c:pt idx="4">
                  <c:v>Child labour </c:v>
                </c:pt>
                <c:pt idx="5">
                  <c:v>Child sacrifice </c:v>
                </c:pt>
                <c:pt idx="6">
                  <c:v>Children in conflict /contact with the law</c:v>
                </c:pt>
              </c:strCache>
            </c:strRef>
          </c:cat>
          <c:val>
            <c:numRef>
              <c:f>'Cases handled (2)'!$E$44:$E$50</c:f>
              <c:numCache>
                <c:formatCode>General</c:formatCode>
                <c:ptCount val="7"/>
                <c:pt idx="0">
                  <c:v>249</c:v>
                </c:pt>
                <c:pt idx="1">
                  <c:v>31</c:v>
                </c:pt>
                <c:pt idx="2">
                  <c:v>19</c:v>
                </c:pt>
                <c:pt idx="3">
                  <c:v>11</c:v>
                </c:pt>
                <c:pt idx="4">
                  <c:v>2</c:v>
                </c:pt>
                <c:pt idx="5">
                  <c:v>2</c:v>
                </c:pt>
                <c:pt idx="6">
                  <c:v>0</c:v>
                </c:pt>
              </c:numCache>
            </c:numRef>
          </c:val>
          <c:extLst>
            <c:ext xmlns:c16="http://schemas.microsoft.com/office/drawing/2014/chart" uri="{C3380CC4-5D6E-409C-BE32-E72D297353CC}">
              <c16:uniqueId val="{00000001-CF7E-4324-99B3-6EE891EE9378}"/>
            </c:ext>
          </c:extLst>
        </c:ser>
        <c:dLbls>
          <c:showLegendKey val="0"/>
          <c:showVal val="0"/>
          <c:showCatName val="0"/>
          <c:showSerName val="0"/>
          <c:showPercent val="0"/>
          <c:showBubbleSize val="0"/>
        </c:dLbls>
        <c:gapWidth val="182"/>
        <c:axId val="1909389583"/>
        <c:axId val="1806554895"/>
      </c:barChart>
      <c:catAx>
        <c:axId val="1909389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06554895"/>
        <c:crosses val="autoZero"/>
        <c:auto val="1"/>
        <c:lblAlgn val="ctr"/>
        <c:lblOffset val="100"/>
        <c:noMultiLvlLbl val="0"/>
      </c:catAx>
      <c:valAx>
        <c:axId val="180655489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No. of Cases handled</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9389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Frequency of TA from</a:t>
            </a:r>
            <a:r>
              <a:rPr lang="en-US" sz="1600" baseline="0" dirty="0"/>
              <a:t> 4Children</a:t>
            </a:r>
            <a:br>
              <a:rPr lang="en-US" sz="1600" dirty="0"/>
            </a:br>
            <a:r>
              <a:rPr lang="en-US" sz="1600" dirty="0"/>
              <a:t>(April</a:t>
            </a:r>
            <a:r>
              <a:rPr lang="en-US" sz="1600" baseline="0" dirty="0"/>
              <a:t>-July 2020)</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Sheet1!$D$4</c:f>
              <c:strCache>
                <c:ptCount val="1"/>
                <c:pt idx="0">
                  <c:v>Frequency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5D-44D0-B172-9A6224377CBD}"/>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AD5D-44D0-B172-9A6224377C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5D-44D0-B172-9A6224377C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5D-44D0-B172-9A6224377CB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Sheet1!$C$5:$C$8</c:f>
              <c:strCache>
                <c:ptCount val="4"/>
                <c:pt idx="0">
                  <c:v>None</c:v>
                </c:pt>
                <c:pt idx="1">
                  <c:v>1-4 times</c:v>
                </c:pt>
                <c:pt idx="2">
                  <c:v>5-9 times</c:v>
                </c:pt>
                <c:pt idx="3">
                  <c:v>10 and above</c:v>
                </c:pt>
              </c:strCache>
            </c:strRef>
          </c:cat>
          <c:val>
            <c:numRef>
              <c:f>Sheet1!$D$5:$D$8</c:f>
              <c:numCache>
                <c:formatCode>General</c:formatCode>
                <c:ptCount val="4"/>
                <c:pt idx="0">
                  <c:v>2</c:v>
                </c:pt>
                <c:pt idx="1">
                  <c:v>23</c:v>
                </c:pt>
                <c:pt idx="2">
                  <c:v>13</c:v>
                </c:pt>
                <c:pt idx="3">
                  <c:v>16</c:v>
                </c:pt>
              </c:numCache>
            </c:numRef>
          </c:val>
          <c:extLst>
            <c:ext xmlns:c16="http://schemas.microsoft.com/office/drawing/2014/chart" uri="{C3380CC4-5D6E-409C-BE32-E72D297353CC}">
              <c16:uniqueId val="{00000008-AD5D-44D0-B172-9A6224377CB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E883BB-3A2D-4612-8583-1C14C4FAE9C7}" type="datetimeFigureOut">
              <a:rPr lang="en-US" smtClean="0"/>
              <a:t>9/16/2020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F6FC7A-B0AB-4F9B-B625-22394F65AAB5}" type="slidenum">
              <a:rPr lang="en-US" smtClean="0"/>
              <a:t>‹#›</a:t>
            </a:fld>
            <a:endParaRPr lang="en-US"/>
          </a:p>
        </p:txBody>
      </p:sp>
    </p:spTree>
    <p:extLst>
      <p:ext uri="{BB962C8B-B14F-4D97-AF65-F5344CB8AC3E}">
        <p14:creationId xmlns:p14="http://schemas.microsoft.com/office/powerpoint/2010/main" val="129165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6FC7A-B0AB-4F9B-B625-22394F65AAB5}" type="slidenum">
              <a:rPr lang="en-US" smtClean="0"/>
              <a:t>9</a:t>
            </a:fld>
            <a:endParaRPr lang="en-US"/>
          </a:p>
        </p:txBody>
      </p:sp>
    </p:spTree>
    <p:extLst>
      <p:ext uri="{BB962C8B-B14F-4D97-AF65-F5344CB8AC3E}">
        <p14:creationId xmlns:p14="http://schemas.microsoft.com/office/powerpoint/2010/main" val="2203129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6FC7A-B0AB-4F9B-B625-22394F65AAB5}" type="slidenum">
              <a:rPr lang="en-US" smtClean="0"/>
              <a:t>21</a:t>
            </a:fld>
            <a:endParaRPr lang="en-US"/>
          </a:p>
        </p:txBody>
      </p:sp>
    </p:spTree>
    <p:extLst>
      <p:ext uri="{BB962C8B-B14F-4D97-AF65-F5344CB8AC3E}">
        <p14:creationId xmlns:p14="http://schemas.microsoft.com/office/powerpoint/2010/main" val="415622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E8F6FC7A-B0AB-4F9B-B625-22394F65AAB5}" type="slidenum">
              <a:rPr lang="en-US" smtClean="0"/>
              <a:t>22</a:t>
            </a:fld>
            <a:endParaRPr lang="en-US"/>
          </a:p>
        </p:txBody>
      </p:sp>
    </p:spTree>
    <p:extLst>
      <p:ext uri="{BB962C8B-B14F-4D97-AF65-F5344CB8AC3E}">
        <p14:creationId xmlns:p14="http://schemas.microsoft.com/office/powerpoint/2010/main" val="3644493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6FC7A-B0AB-4F9B-B625-22394F65AAB5}" type="slidenum">
              <a:rPr lang="en-US" smtClean="0"/>
              <a:t>23</a:t>
            </a:fld>
            <a:endParaRPr lang="en-US"/>
          </a:p>
        </p:txBody>
      </p:sp>
    </p:spTree>
    <p:extLst>
      <p:ext uri="{BB962C8B-B14F-4D97-AF65-F5344CB8AC3E}">
        <p14:creationId xmlns:p14="http://schemas.microsoft.com/office/powerpoint/2010/main" val="422269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000"/>
              </a:spcAft>
              <a:buFont typeface="Arial" panose="020B0604020202020204" pitchFamily="34" charset="0"/>
              <a:buChar char="•"/>
            </a:pPr>
            <a:r>
              <a:rPr lang="en-US" sz="1200" dirty="0"/>
              <a:t>Policies &amp; Legal Frameworks </a:t>
            </a:r>
          </a:p>
          <a:p>
            <a:pPr marL="285750" indent="-285750">
              <a:spcAft>
                <a:spcPts val="1000"/>
              </a:spcAft>
              <a:buFont typeface="Arial" panose="020B0604020202020204" pitchFamily="34" charset="0"/>
              <a:buChar char="•"/>
            </a:pPr>
            <a:r>
              <a:rPr lang="en-US" sz="1200" dirty="0"/>
              <a:t>National Strategies &amp; Plans </a:t>
            </a:r>
          </a:p>
          <a:p>
            <a:pPr marL="285750" indent="-285750">
              <a:spcAft>
                <a:spcPts val="1000"/>
              </a:spcAft>
              <a:buFont typeface="Arial" panose="020B0604020202020204" pitchFamily="34" charset="0"/>
              <a:buChar char="•"/>
            </a:pPr>
            <a:r>
              <a:rPr lang="en-US" sz="1200" dirty="0"/>
              <a:t>Guidelines for Implementation</a:t>
            </a:r>
          </a:p>
          <a:p>
            <a:pPr marL="285750" indent="-285750">
              <a:spcAft>
                <a:spcPts val="1000"/>
              </a:spcAft>
              <a:buFont typeface="Arial" panose="020B0604020202020204" pitchFamily="34" charset="0"/>
              <a:buChar char="•"/>
            </a:pPr>
            <a:r>
              <a:rPr lang="en-US" sz="1200" dirty="0"/>
              <a:t>Audio Podcasts </a:t>
            </a:r>
          </a:p>
          <a:p>
            <a:pPr marL="285750" indent="-285750">
              <a:spcAft>
                <a:spcPts val="1000"/>
              </a:spcAft>
              <a:buFont typeface="Arial" panose="020B0604020202020204" pitchFamily="34" charset="0"/>
              <a:buChar char="•"/>
            </a:pPr>
            <a:r>
              <a:rPr lang="en-US" sz="1200" dirty="0"/>
              <a:t>Case Management Tools</a:t>
            </a:r>
          </a:p>
          <a:p>
            <a:pPr marL="285750" indent="-285750">
              <a:spcAft>
                <a:spcPts val="1000"/>
              </a:spcAft>
              <a:buFont typeface="Arial" panose="020B0604020202020204" pitchFamily="34" charset="0"/>
              <a:buChar char="•"/>
            </a:pPr>
            <a:r>
              <a:rPr lang="en-US" sz="1200" dirty="0"/>
              <a:t>Link to Reporting</a:t>
            </a:r>
          </a:p>
          <a:p>
            <a:pPr marL="285750" indent="-285750">
              <a:spcAft>
                <a:spcPts val="1000"/>
              </a:spcAft>
              <a:buFont typeface="Arial" panose="020B0604020202020204" pitchFamily="34" charset="0"/>
              <a:buChar char="•"/>
            </a:pPr>
            <a:r>
              <a:rPr lang="en-US" sz="1200" dirty="0"/>
              <a:t>Contacts for public servants, police, courts </a:t>
            </a:r>
          </a:p>
          <a:p>
            <a:pPr marL="285750" indent="-285750">
              <a:spcAft>
                <a:spcPts val="1000"/>
              </a:spcAft>
              <a:buFont typeface="Arial" panose="020B0604020202020204" pitchFamily="34" charset="0"/>
              <a:buChar char="•"/>
            </a:pPr>
            <a:r>
              <a:rPr lang="en-US" sz="1200" i="1" dirty="0">
                <a:solidFill>
                  <a:srgbClr val="DB2431"/>
                </a:solidFill>
              </a:rPr>
              <a:t>Child Protection Dashboards</a:t>
            </a:r>
            <a:endParaRPr lang="en-US" dirty="0"/>
          </a:p>
        </p:txBody>
      </p:sp>
      <p:sp>
        <p:nvSpPr>
          <p:cNvPr id="4" name="Slide Number Placeholder 3"/>
          <p:cNvSpPr>
            <a:spLocks noGrp="1"/>
          </p:cNvSpPr>
          <p:nvPr>
            <p:ph type="sldNum" sz="quarter" idx="5"/>
          </p:nvPr>
        </p:nvSpPr>
        <p:spPr/>
        <p:txBody>
          <a:bodyPr/>
          <a:lstStyle/>
          <a:p>
            <a:fld id="{E8F6FC7A-B0AB-4F9B-B625-22394F65AAB5}" type="slidenum">
              <a:rPr lang="en-US" smtClean="0"/>
              <a:t>10</a:t>
            </a:fld>
            <a:endParaRPr lang="en-US"/>
          </a:p>
        </p:txBody>
      </p:sp>
    </p:spTree>
    <p:extLst>
      <p:ext uri="{BB962C8B-B14F-4D97-AF65-F5344CB8AC3E}">
        <p14:creationId xmlns:p14="http://schemas.microsoft.com/office/powerpoint/2010/main" val="129842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6FC7A-B0AB-4F9B-B625-22394F65AAB5}" type="slidenum">
              <a:rPr lang="en-US" smtClean="0"/>
              <a:t>11</a:t>
            </a:fld>
            <a:endParaRPr lang="en-US"/>
          </a:p>
        </p:txBody>
      </p:sp>
    </p:spTree>
    <p:extLst>
      <p:ext uri="{BB962C8B-B14F-4D97-AF65-F5344CB8AC3E}">
        <p14:creationId xmlns:p14="http://schemas.microsoft.com/office/powerpoint/2010/main" val="54702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6FC7A-B0AB-4F9B-B625-22394F65AAB5}" type="slidenum">
              <a:rPr lang="en-US" smtClean="0"/>
              <a:t>13</a:t>
            </a:fld>
            <a:endParaRPr lang="en-US"/>
          </a:p>
        </p:txBody>
      </p:sp>
    </p:spTree>
    <p:extLst>
      <p:ext uri="{BB962C8B-B14F-4D97-AF65-F5344CB8AC3E}">
        <p14:creationId xmlns:p14="http://schemas.microsoft.com/office/powerpoint/2010/main" val="183003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6FC7A-B0AB-4F9B-B625-22394F65AAB5}" type="slidenum">
              <a:rPr lang="en-US" smtClean="0"/>
              <a:t>15</a:t>
            </a:fld>
            <a:endParaRPr lang="en-US"/>
          </a:p>
        </p:txBody>
      </p:sp>
    </p:spTree>
    <p:extLst>
      <p:ext uri="{BB962C8B-B14F-4D97-AF65-F5344CB8AC3E}">
        <p14:creationId xmlns:p14="http://schemas.microsoft.com/office/powerpoint/2010/main" val="744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6FC7A-B0AB-4F9B-B625-22394F65AAB5}" type="slidenum">
              <a:rPr lang="en-US" smtClean="0"/>
              <a:t>16</a:t>
            </a:fld>
            <a:endParaRPr lang="en-US"/>
          </a:p>
        </p:txBody>
      </p:sp>
    </p:spTree>
    <p:extLst>
      <p:ext uri="{BB962C8B-B14F-4D97-AF65-F5344CB8AC3E}">
        <p14:creationId xmlns:p14="http://schemas.microsoft.com/office/powerpoint/2010/main" val="163158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0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F6FC7A-B0AB-4F9B-B625-22394F65AAB5}" type="slidenum">
              <a:rPr lang="en-US" smtClean="0"/>
              <a:t>18</a:t>
            </a:fld>
            <a:endParaRPr lang="en-US"/>
          </a:p>
        </p:txBody>
      </p:sp>
    </p:spTree>
    <p:extLst>
      <p:ext uri="{BB962C8B-B14F-4D97-AF65-F5344CB8AC3E}">
        <p14:creationId xmlns:p14="http://schemas.microsoft.com/office/powerpoint/2010/main" val="149183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6FC7A-B0AB-4F9B-B625-22394F65AAB5}" type="slidenum">
              <a:rPr lang="en-US" smtClean="0"/>
              <a:t>19</a:t>
            </a:fld>
            <a:endParaRPr lang="en-US"/>
          </a:p>
        </p:txBody>
      </p:sp>
    </p:spTree>
    <p:extLst>
      <p:ext uri="{BB962C8B-B14F-4D97-AF65-F5344CB8AC3E}">
        <p14:creationId xmlns:p14="http://schemas.microsoft.com/office/powerpoint/2010/main" val="152043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6FC7A-B0AB-4F9B-B625-22394F65AAB5}" type="slidenum">
              <a:rPr lang="en-US" smtClean="0"/>
              <a:t>20</a:t>
            </a:fld>
            <a:endParaRPr lang="en-US"/>
          </a:p>
        </p:txBody>
      </p:sp>
    </p:spTree>
    <p:extLst>
      <p:ext uri="{BB962C8B-B14F-4D97-AF65-F5344CB8AC3E}">
        <p14:creationId xmlns:p14="http://schemas.microsoft.com/office/powerpoint/2010/main" val="226781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9D636D-F2B6-4B21-AD33-CC46001EF63D}"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D7AB5-8C8D-4E11-AB37-7A5305346764}" type="slidenum">
              <a:rPr lang="en-US" smtClean="0"/>
              <a:t>‹#›</a:t>
            </a:fld>
            <a:endParaRPr lang="en-US"/>
          </a:p>
        </p:txBody>
      </p:sp>
    </p:spTree>
    <p:extLst>
      <p:ext uri="{BB962C8B-B14F-4D97-AF65-F5344CB8AC3E}">
        <p14:creationId xmlns:p14="http://schemas.microsoft.com/office/powerpoint/2010/main" val="66561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D636D-F2B6-4B21-AD33-CC46001EF63D}"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D7AB5-8C8D-4E11-AB37-7A5305346764}" type="slidenum">
              <a:rPr lang="en-US" smtClean="0"/>
              <a:t>‹#›</a:t>
            </a:fld>
            <a:endParaRPr lang="en-US"/>
          </a:p>
        </p:txBody>
      </p:sp>
    </p:spTree>
    <p:extLst>
      <p:ext uri="{BB962C8B-B14F-4D97-AF65-F5344CB8AC3E}">
        <p14:creationId xmlns:p14="http://schemas.microsoft.com/office/powerpoint/2010/main" val="50650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D636D-F2B6-4B21-AD33-CC46001EF63D}"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D7AB5-8C8D-4E11-AB37-7A5305346764}" type="slidenum">
              <a:rPr lang="en-US" smtClean="0"/>
              <a:t>‹#›</a:t>
            </a:fld>
            <a:endParaRPr lang="en-US"/>
          </a:p>
        </p:txBody>
      </p:sp>
    </p:spTree>
    <p:extLst>
      <p:ext uri="{BB962C8B-B14F-4D97-AF65-F5344CB8AC3E}">
        <p14:creationId xmlns:p14="http://schemas.microsoft.com/office/powerpoint/2010/main" val="3963095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2564438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a:t>
            </a:r>
            <a:r>
              <a:rPr lang="en-US" dirty="0" err="1"/>
              <a:t>Powerpoint</a:t>
            </a:r>
            <a:r>
              <a:rPr lang="en-US" dirty="0"/>
              <a:t> Subtitle</a:t>
            </a:r>
          </a:p>
        </p:txBody>
      </p:sp>
    </p:spTree>
    <p:extLst>
      <p:ext uri="{BB962C8B-B14F-4D97-AF65-F5344CB8AC3E}">
        <p14:creationId xmlns:p14="http://schemas.microsoft.com/office/powerpoint/2010/main" val="18949701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2949766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dirty="0"/>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Section </a:t>
            </a:r>
            <a:r>
              <a:rPr lang="en-US" dirty="0" err="1"/>
              <a:t>Subheader</a:t>
            </a:r>
            <a:endParaRPr lang="en-US" dirty="0"/>
          </a:p>
        </p:txBody>
      </p:sp>
    </p:spTree>
    <p:extLst>
      <p:ext uri="{BB962C8B-B14F-4D97-AF65-F5344CB8AC3E}">
        <p14:creationId xmlns:p14="http://schemas.microsoft.com/office/powerpoint/2010/main" val="45559705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89F6ABF-3F79-41CF-BE9A-03E315A3CA58}"/>
              </a:ext>
            </a:extLst>
          </p:cNvPr>
          <p:cNvSpPr/>
          <p:nvPr userDrawn="1"/>
        </p:nvSpPr>
        <p:spPr>
          <a:xfrm>
            <a:off x="11022496" y="6291470"/>
            <a:ext cx="427382" cy="357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966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dirty="0"/>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Tree>
    <p:extLst>
      <p:ext uri="{BB962C8B-B14F-4D97-AF65-F5344CB8AC3E}">
        <p14:creationId xmlns:p14="http://schemas.microsoft.com/office/powerpoint/2010/main" val="311683399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71901586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30503876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0406"/>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D636D-F2B6-4B21-AD33-CC46001EF63D}"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D7AB5-8C8D-4E11-AB37-7A5305346764}" type="slidenum">
              <a:rPr lang="en-US" smtClean="0"/>
              <a:t>‹#›</a:t>
            </a:fld>
            <a:endParaRPr lang="en-US"/>
          </a:p>
        </p:txBody>
      </p:sp>
    </p:spTree>
    <p:extLst>
      <p:ext uri="{BB962C8B-B14F-4D97-AF65-F5344CB8AC3E}">
        <p14:creationId xmlns:p14="http://schemas.microsoft.com/office/powerpoint/2010/main" val="428046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169164072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Tree>
    <p:extLst>
      <p:ext uri="{BB962C8B-B14F-4D97-AF65-F5344CB8AC3E}">
        <p14:creationId xmlns:p14="http://schemas.microsoft.com/office/powerpoint/2010/main" val="3141845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D636D-F2B6-4B21-AD33-CC46001EF63D}"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D7AB5-8C8D-4E11-AB37-7A5305346764}" type="slidenum">
              <a:rPr lang="en-US" smtClean="0"/>
              <a:t>‹#›</a:t>
            </a:fld>
            <a:endParaRPr lang="en-US"/>
          </a:p>
        </p:txBody>
      </p:sp>
    </p:spTree>
    <p:extLst>
      <p:ext uri="{BB962C8B-B14F-4D97-AF65-F5344CB8AC3E}">
        <p14:creationId xmlns:p14="http://schemas.microsoft.com/office/powerpoint/2010/main" val="378015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9D636D-F2B6-4B21-AD33-CC46001EF63D}"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D7AB5-8C8D-4E11-AB37-7A5305346764}" type="slidenum">
              <a:rPr lang="en-US" smtClean="0"/>
              <a:t>‹#›</a:t>
            </a:fld>
            <a:endParaRPr lang="en-US"/>
          </a:p>
        </p:txBody>
      </p:sp>
    </p:spTree>
    <p:extLst>
      <p:ext uri="{BB962C8B-B14F-4D97-AF65-F5344CB8AC3E}">
        <p14:creationId xmlns:p14="http://schemas.microsoft.com/office/powerpoint/2010/main" val="370769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9D636D-F2B6-4B21-AD33-CC46001EF63D}"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D7AB5-8C8D-4E11-AB37-7A5305346764}" type="slidenum">
              <a:rPr lang="en-US" smtClean="0"/>
              <a:t>‹#›</a:t>
            </a:fld>
            <a:endParaRPr lang="en-US"/>
          </a:p>
        </p:txBody>
      </p:sp>
    </p:spTree>
    <p:extLst>
      <p:ext uri="{BB962C8B-B14F-4D97-AF65-F5344CB8AC3E}">
        <p14:creationId xmlns:p14="http://schemas.microsoft.com/office/powerpoint/2010/main" val="312878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9D636D-F2B6-4B21-AD33-CC46001EF63D}"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D7AB5-8C8D-4E11-AB37-7A5305346764}" type="slidenum">
              <a:rPr lang="en-US" smtClean="0"/>
              <a:t>‹#›</a:t>
            </a:fld>
            <a:endParaRPr lang="en-US"/>
          </a:p>
        </p:txBody>
      </p:sp>
    </p:spTree>
    <p:extLst>
      <p:ext uri="{BB962C8B-B14F-4D97-AF65-F5344CB8AC3E}">
        <p14:creationId xmlns:p14="http://schemas.microsoft.com/office/powerpoint/2010/main" val="3365891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9D636D-F2B6-4B21-AD33-CC46001EF63D}" type="datetimeFigureOut">
              <a:rPr lang="en-US" smtClean="0"/>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D7AB5-8C8D-4E11-AB37-7A5305346764}" type="slidenum">
              <a:rPr lang="en-US" smtClean="0"/>
              <a:t>‹#›</a:t>
            </a:fld>
            <a:endParaRPr lang="en-US"/>
          </a:p>
        </p:txBody>
      </p:sp>
    </p:spTree>
    <p:extLst>
      <p:ext uri="{BB962C8B-B14F-4D97-AF65-F5344CB8AC3E}">
        <p14:creationId xmlns:p14="http://schemas.microsoft.com/office/powerpoint/2010/main" val="61290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D636D-F2B6-4B21-AD33-CC46001EF63D}"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D7AB5-8C8D-4E11-AB37-7A5305346764}" type="slidenum">
              <a:rPr lang="en-US" smtClean="0"/>
              <a:t>‹#›</a:t>
            </a:fld>
            <a:endParaRPr lang="en-US"/>
          </a:p>
        </p:txBody>
      </p:sp>
    </p:spTree>
    <p:extLst>
      <p:ext uri="{BB962C8B-B14F-4D97-AF65-F5344CB8AC3E}">
        <p14:creationId xmlns:p14="http://schemas.microsoft.com/office/powerpoint/2010/main" val="2207340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9D636D-F2B6-4B21-AD33-CC46001EF63D}"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D7AB5-8C8D-4E11-AB37-7A5305346764}" type="slidenum">
              <a:rPr lang="en-US" smtClean="0"/>
              <a:t>‹#›</a:t>
            </a:fld>
            <a:endParaRPr lang="en-US"/>
          </a:p>
        </p:txBody>
      </p:sp>
    </p:spTree>
    <p:extLst>
      <p:ext uri="{BB962C8B-B14F-4D97-AF65-F5344CB8AC3E}">
        <p14:creationId xmlns:p14="http://schemas.microsoft.com/office/powerpoint/2010/main" val="105268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9D636D-F2B6-4B21-AD33-CC46001EF63D}"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D7AB5-8C8D-4E11-AB37-7A5305346764}" type="slidenum">
              <a:rPr lang="en-US" smtClean="0"/>
              <a:t>‹#›</a:t>
            </a:fld>
            <a:endParaRPr lang="en-US"/>
          </a:p>
        </p:txBody>
      </p:sp>
    </p:spTree>
    <p:extLst>
      <p:ext uri="{BB962C8B-B14F-4D97-AF65-F5344CB8AC3E}">
        <p14:creationId xmlns:p14="http://schemas.microsoft.com/office/powerpoint/2010/main" val="63510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636D-F2B6-4B21-AD33-CC46001EF63D}" type="datetimeFigureOut">
              <a:rPr lang="en-US" smtClean="0"/>
              <a:t>9/16/2020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D7AB5-8C8D-4E11-AB37-7A5305346764}" type="slidenum">
              <a:rPr lang="en-US" smtClean="0"/>
              <a:t>‹#›</a:t>
            </a:fld>
            <a:endParaRPr lang="en-US"/>
          </a:p>
        </p:txBody>
      </p:sp>
    </p:spTree>
    <p:extLst>
      <p:ext uri="{BB962C8B-B14F-4D97-AF65-F5344CB8AC3E}">
        <p14:creationId xmlns:p14="http://schemas.microsoft.com/office/powerpoint/2010/main" val="119447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a:t>
            </a:fld>
            <a:endParaRPr lang="en-US" sz="1200" dirty="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2"/>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a:t>
            </a:fld>
            <a:endParaRPr lang="en-US" sz="1200" dirty="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2"/>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3391151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7"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914FB-E570-4831-A96F-7275F15F8A7C}"/>
              </a:ext>
            </a:extLst>
          </p:cNvPr>
          <p:cNvSpPr>
            <a:spLocks noGrp="1"/>
          </p:cNvSpPr>
          <p:nvPr>
            <p:ph type="title"/>
          </p:nvPr>
        </p:nvSpPr>
        <p:spPr>
          <a:xfrm>
            <a:off x="831850" y="1709738"/>
            <a:ext cx="10515600" cy="3026849"/>
          </a:xfrm>
          <a:solidFill>
            <a:srgbClr val="DB2431"/>
          </a:solidFill>
        </p:spPr>
        <p:txBody>
          <a:bodyPr anchor="ctr">
            <a:noAutofit/>
          </a:bodyPr>
          <a:lstStyle/>
          <a:p>
            <a:pPr marL="171450"/>
            <a:r>
              <a:rPr lang="en-US" sz="4800" b="1" dirty="0">
                <a:solidFill>
                  <a:schemeClr val="bg1"/>
                </a:solidFill>
              </a:rPr>
              <a:t>Strengthening the Social Service   Workforce for Vulnerable Children:  </a:t>
            </a:r>
            <a:r>
              <a:rPr lang="en-US" sz="4000" dirty="0">
                <a:solidFill>
                  <a:schemeClr val="bg1"/>
                </a:solidFill>
              </a:rPr>
              <a:t>Highlights from the 4Children Journey in Uganda</a:t>
            </a:r>
            <a:endParaRPr lang="en-US" sz="4800" dirty="0">
              <a:solidFill>
                <a:schemeClr val="bg1"/>
              </a:solidFill>
            </a:endParaRPr>
          </a:p>
        </p:txBody>
      </p:sp>
      <p:sp>
        <p:nvSpPr>
          <p:cNvPr id="5" name="Text Placeholder 4">
            <a:extLst>
              <a:ext uri="{FF2B5EF4-FFF2-40B4-BE49-F238E27FC236}">
                <a16:creationId xmlns:a16="http://schemas.microsoft.com/office/drawing/2014/main" id="{958A2FD9-C87A-40A8-95B0-7974534783ED}"/>
              </a:ext>
            </a:extLst>
          </p:cNvPr>
          <p:cNvSpPr>
            <a:spLocks noGrp="1"/>
          </p:cNvSpPr>
          <p:nvPr>
            <p:ph type="body" idx="1"/>
          </p:nvPr>
        </p:nvSpPr>
        <p:spPr>
          <a:xfrm>
            <a:off x="831850" y="4789713"/>
            <a:ext cx="10515600" cy="521789"/>
          </a:xfrm>
          <a:solidFill>
            <a:srgbClr val="199BAB"/>
          </a:solidFill>
        </p:spPr>
        <p:txBody>
          <a:bodyPr anchor="ctr"/>
          <a:lstStyle/>
          <a:p>
            <a:r>
              <a:rPr lang="en-US" dirty="0">
                <a:solidFill>
                  <a:schemeClr val="bg1"/>
                </a:solidFill>
              </a:rPr>
              <a:t>Webinar: September 16, 2020</a:t>
            </a:r>
          </a:p>
        </p:txBody>
      </p:sp>
      <p:pic>
        <p:nvPicPr>
          <p:cNvPr id="7" name="Picture 6">
            <a:extLst>
              <a:ext uri="{FF2B5EF4-FFF2-40B4-BE49-F238E27FC236}">
                <a16:creationId xmlns:a16="http://schemas.microsoft.com/office/drawing/2014/main" id="{C0D76268-21B8-4C51-9270-DB9A0A9CDD74}"/>
              </a:ext>
            </a:extLst>
          </p:cNvPr>
          <p:cNvPicPr>
            <a:picLocks noChangeAspect="1"/>
          </p:cNvPicPr>
          <p:nvPr/>
        </p:nvPicPr>
        <p:blipFill rotWithShape="1">
          <a:blip r:embed="rId2"/>
          <a:srcRect l="14934"/>
          <a:stretch/>
        </p:blipFill>
        <p:spPr>
          <a:xfrm>
            <a:off x="2391284" y="142240"/>
            <a:ext cx="6949441" cy="1371600"/>
          </a:xfrm>
          <a:prstGeom prst="rect">
            <a:avLst/>
          </a:prstGeom>
          <a:solidFill>
            <a:srgbClr val="DB2431"/>
          </a:solidFill>
        </p:spPr>
      </p:pic>
      <p:grpSp>
        <p:nvGrpSpPr>
          <p:cNvPr id="2" name="Group 1">
            <a:extLst>
              <a:ext uri="{FF2B5EF4-FFF2-40B4-BE49-F238E27FC236}">
                <a16:creationId xmlns:a16="http://schemas.microsoft.com/office/drawing/2014/main" id="{4E638DA8-DD96-411E-8594-CF3A89B185D8}"/>
              </a:ext>
            </a:extLst>
          </p:cNvPr>
          <p:cNvGrpSpPr/>
          <p:nvPr/>
        </p:nvGrpSpPr>
        <p:grpSpPr>
          <a:xfrm>
            <a:off x="1657730" y="5534081"/>
            <a:ext cx="8876540" cy="956424"/>
            <a:chOff x="831850" y="5534081"/>
            <a:chExt cx="8876540" cy="956424"/>
          </a:xfrm>
        </p:grpSpPr>
        <p:pic>
          <p:nvPicPr>
            <p:cNvPr id="8" name="Picture 7">
              <a:extLst>
                <a:ext uri="{FF2B5EF4-FFF2-40B4-BE49-F238E27FC236}">
                  <a16:creationId xmlns:a16="http://schemas.microsoft.com/office/drawing/2014/main" id="{6C77876A-C7AD-402D-B997-1DD6206B3D65}"/>
                </a:ext>
              </a:extLst>
            </p:cNvPr>
            <p:cNvPicPr>
              <a:picLocks noChangeAspect="1"/>
            </p:cNvPicPr>
            <p:nvPr/>
          </p:nvPicPr>
          <p:blipFill rotWithShape="1">
            <a:blip r:embed="rId3"/>
            <a:srcRect l="12810" t="-48"/>
            <a:stretch/>
          </p:blipFill>
          <p:spPr>
            <a:xfrm>
              <a:off x="2023620" y="5575663"/>
              <a:ext cx="7684770" cy="914842"/>
            </a:xfrm>
            <a:prstGeom prst="rect">
              <a:avLst/>
            </a:prstGeom>
          </p:spPr>
        </p:pic>
        <p:pic>
          <p:nvPicPr>
            <p:cNvPr id="10" name="Picture 9" descr="A picture containing food, drawing&#10;&#10;Description automatically generated">
              <a:extLst>
                <a:ext uri="{FF2B5EF4-FFF2-40B4-BE49-F238E27FC236}">
                  <a16:creationId xmlns:a16="http://schemas.microsoft.com/office/drawing/2014/main" id="{37F6D4A0-B194-4652-8308-08C74C317F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50" y="5534081"/>
              <a:ext cx="1191770" cy="874778"/>
            </a:xfrm>
            <a:prstGeom prst="rect">
              <a:avLst/>
            </a:prstGeom>
          </p:spPr>
        </p:pic>
      </p:grpSp>
    </p:spTree>
    <p:extLst>
      <p:ext uri="{BB962C8B-B14F-4D97-AF65-F5344CB8AC3E}">
        <p14:creationId xmlns:p14="http://schemas.microsoft.com/office/powerpoint/2010/main" val="345662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4481896-7D12-4083-BED5-F2CC13D04007}"/>
              </a:ext>
            </a:extLst>
          </p:cNvPr>
          <p:cNvPicPr>
            <a:picLocks noChangeAspect="1"/>
          </p:cNvPicPr>
          <p:nvPr/>
        </p:nvPicPr>
        <p:blipFill rotWithShape="1">
          <a:blip r:embed="rId3">
            <a:extLst>
              <a:ext uri="{28A0092B-C50C-407E-A947-70E740481C1C}">
                <a14:useLocalDpi xmlns:a14="http://schemas.microsoft.com/office/drawing/2010/main"/>
              </a:ext>
            </a:extLst>
          </a:blip>
          <a:srcRect r="-162" b="509"/>
          <a:stretch/>
        </p:blipFill>
        <p:spPr>
          <a:xfrm>
            <a:off x="11339" y="0"/>
            <a:ext cx="12180661" cy="8413618"/>
          </a:xfrm>
          <a:prstGeom prst="rect">
            <a:avLst/>
          </a:prstGeom>
        </p:spPr>
      </p:pic>
      <p:sp>
        <p:nvSpPr>
          <p:cNvPr id="2" name="Title 1">
            <a:extLst>
              <a:ext uri="{FF2B5EF4-FFF2-40B4-BE49-F238E27FC236}">
                <a16:creationId xmlns:a16="http://schemas.microsoft.com/office/drawing/2014/main" id="{A7C8DF6B-80E1-4C73-AC4C-6F8B0E7A248B}"/>
              </a:ext>
            </a:extLst>
          </p:cNvPr>
          <p:cNvSpPr>
            <a:spLocks noGrp="1"/>
          </p:cNvSpPr>
          <p:nvPr>
            <p:ph type="title"/>
          </p:nvPr>
        </p:nvSpPr>
        <p:spPr>
          <a:xfrm>
            <a:off x="544967" y="5338083"/>
            <a:ext cx="10515600" cy="1325563"/>
          </a:xfrm>
        </p:spPr>
        <p:txBody>
          <a:bodyPr/>
          <a:lstStyle/>
          <a:p>
            <a:r>
              <a:rPr lang="en-US" b="1" dirty="0">
                <a:solidFill>
                  <a:schemeClr val="bg1"/>
                </a:solidFill>
                <a:latin typeface="+mn-lt"/>
              </a:rPr>
              <a:t>Social Service Workforce App</a:t>
            </a:r>
          </a:p>
        </p:txBody>
      </p:sp>
      <p:sp>
        <p:nvSpPr>
          <p:cNvPr id="3" name="Content Placeholder 2">
            <a:extLst>
              <a:ext uri="{FF2B5EF4-FFF2-40B4-BE49-F238E27FC236}">
                <a16:creationId xmlns:a16="http://schemas.microsoft.com/office/drawing/2014/main" id="{4ABC4630-405C-4EA6-BDF1-41BAB7680DC9}"/>
              </a:ext>
            </a:extLst>
          </p:cNvPr>
          <p:cNvSpPr>
            <a:spLocks noGrp="1"/>
          </p:cNvSpPr>
          <p:nvPr>
            <p:ph idx="1"/>
          </p:nvPr>
        </p:nvSpPr>
        <p:spPr>
          <a:xfrm>
            <a:off x="8750105" y="0"/>
            <a:ext cx="3441895" cy="6965576"/>
          </a:xfrm>
          <a:solidFill>
            <a:schemeClr val="tx1">
              <a:alpha val="58000"/>
            </a:schemeClr>
          </a:solidFill>
        </p:spPr>
        <p:txBody>
          <a:bodyPr anchor="ctr">
            <a:normAutofit/>
          </a:bodyPr>
          <a:lstStyle/>
          <a:p>
            <a:pPr>
              <a:lnSpc>
                <a:spcPct val="100000"/>
              </a:lnSpc>
              <a:spcAft>
                <a:spcPts val="1000"/>
              </a:spcAft>
              <a:buFontTx/>
              <a:buChar char="-"/>
            </a:pPr>
            <a:r>
              <a:rPr lang="en-US" sz="2400" b="1" i="1" dirty="0">
                <a:solidFill>
                  <a:schemeClr val="bg1"/>
                </a:solidFill>
                <a:cs typeface="Segoe UI" pitchFamily="34" charset="0"/>
              </a:rPr>
              <a:t>Provide electronic copies of key policies, strategies, training materials (121)</a:t>
            </a:r>
          </a:p>
          <a:p>
            <a:pPr>
              <a:lnSpc>
                <a:spcPct val="100000"/>
              </a:lnSpc>
              <a:spcAft>
                <a:spcPts val="1000"/>
              </a:spcAft>
              <a:buFontTx/>
              <a:buChar char="-"/>
            </a:pPr>
            <a:r>
              <a:rPr lang="en-US" sz="2400" b="1" i="1" dirty="0">
                <a:solidFill>
                  <a:schemeClr val="bg1"/>
                </a:solidFill>
                <a:cs typeface="Segoe UI" pitchFamily="34" charset="0"/>
              </a:rPr>
              <a:t>Explain key policy provisions with audio podcasts (17)</a:t>
            </a:r>
          </a:p>
          <a:p>
            <a:pPr>
              <a:lnSpc>
                <a:spcPct val="100000"/>
              </a:lnSpc>
              <a:spcAft>
                <a:spcPts val="1000"/>
              </a:spcAft>
              <a:buFontTx/>
              <a:buChar char="-"/>
            </a:pPr>
            <a:r>
              <a:rPr lang="en-US" sz="2400" b="1" i="1" dirty="0">
                <a:solidFill>
                  <a:schemeClr val="bg1"/>
                </a:solidFill>
                <a:cs typeface="Segoe UI" pitchFamily="34" charset="0"/>
              </a:rPr>
              <a:t>Support e-learning: case management </a:t>
            </a:r>
          </a:p>
          <a:p>
            <a:pPr>
              <a:lnSpc>
                <a:spcPct val="100000"/>
              </a:lnSpc>
              <a:spcAft>
                <a:spcPts val="1000"/>
              </a:spcAft>
              <a:buFontTx/>
              <a:buChar char="-"/>
            </a:pPr>
            <a:r>
              <a:rPr lang="en-US" sz="2400" b="1" i="1" dirty="0">
                <a:solidFill>
                  <a:schemeClr val="bg1"/>
                </a:solidFill>
                <a:cs typeface="Segoe UI" pitchFamily="34" charset="0"/>
              </a:rPr>
              <a:t>Facilitate communication </a:t>
            </a:r>
            <a:br>
              <a:rPr lang="en-US" sz="2400" b="1" i="1" dirty="0">
                <a:solidFill>
                  <a:schemeClr val="bg1"/>
                </a:solidFill>
                <a:cs typeface="Segoe UI" pitchFamily="34" charset="0"/>
              </a:rPr>
            </a:br>
            <a:r>
              <a:rPr lang="en-US" sz="2400" b="1" i="1" dirty="0">
                <a:solidFill>
                  <a:schemeClr val="bg1"/>
                </a:solidFill>
                <a:cs typeface="Segoe UI" pitchFamily="34" charset="0"/>
              </a:rPr>
              <a:t>(500+ contacts) </a:t>
            </a:r>
          </a:p>
          <a:p>
            <a:pPr>
              <a:lnSpc>
                <a:spcPct val="100000"/>
              </a:lnSpc>
              <a:spcAft>
                <a:spcPts val="1000"/>
              </a:spcAft>
              <a:buFontTx/>
              <a:buChar char="-"/>
            </a:pPr>
            <a:r>
              <a:rPr lang="en-US" sz="2400" b="1" i="1" dirty="0">
                <a:solidFill>
                  <a:schemeClr val="bg1"/>
                </a:solidFill>
                <a:cs typeface="Segoe UI" pitchFamily="34" charset="0"/>
              </a:rPr>
              <a:t>Links to OVC MIS</a:t>
            </a:r>
          </a:p>
        </p:txBody>
      </p:sp>
    </p:spTree>
    <p:extLst>
      <p:ext uri="{BB962C8B-B14F-4D97-AF65-F5344CB8AC3E}">
        <p14:creationId xmlns:p14="http://schemas.microsoft.com/office/powerpoint/2010/main" val="3760211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560C-9A22-4F62-950C-C5E5EBB978A3}"/>
              </a:ext>
            </a:extLst>
          </p:cNvPr>
          <p:cNvSpPr>
            <a:spLocks noGrp="1"/>
          </p:cNvSpPr>
          <p:nvPr>
            <p:ph type="title"/>
          </p:nvPr>
        </p:nvSpPr>
        <p:spPr/>
        <p:txBody>
          <a:bodyPr anchor="ctr"/>
          <a:lstStyle/>
          <a:p>
            <a:r>
              <a:rPr lang="en-US" dirty="0"/>
              <a:t>App Usage and Utility</a:t>
            </a:r>
          </a:p>
        </p:txBody>
      </p:sp>
      <p:graphicFrame>
        <p:nvGraphicFramePr>
          <p:cNvPr id="7" name="Chart 6">
            <a:extLst>
              <a:ext uri="{FF2B5EF4-FFF2-40B4-BE49-F238E27FC236}">
                <a16:creationId xmlns:a16="http://schemas.microsoft.com/office/drawing/2014/main" id="{2703106B-B587-445C-B4D4-CF09F891078B}"/>
              </a:ext>
            </a:extLst>
          </p:cNvPr>
          <p:cNvGraphicFramePr/>
          <p:nvPr>
            <p:extLst>
              <p:ext uri="{D42A27DB-BD31-4B8C-83A1-F6EECF244321}">
                <p14:modId xmlns:p14="http://schemas.microsoft.com/office/powerpoint/2010/main" val="4118190287"/>
              </p:ext>
            </p:extLst>
          </p:nvPr>
        </p:nvGraphicFramePr>
        <p:xfrm>
          <a:off x="424541" y="1314450"/>
          <a:ext cx="8625674" cy="528138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A8B268CF-B0B1-41BB-97D1-C389968F41C2}"/>
              </a:ext>
            </a:extLst>
          </p:cNvPr>
          <p:cNvSpPr/>
          <p:nvPr/>
        </p:nvSpPr>
        <p:spPr>
          <a:xfrm>
            <a:off x="7240912" y="262166"/>
            <a:ext cx="4674864" cy="4062184"/>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a:p>
            <a:pPr marL="342900" indent="-342900">
              <a:spcAft>
                <a:spcPts val="1200"/>
              </a:spcAft>
              <a:buFont typeface="Arial" panose="020B0604020202020204" pitchFamily="34" charset="0"/>
              <a:buChar char="•"/>
            </a:pPr>
            <a:r>
              <a:rPr lang="en-US" sz="2400" dirty="0">
                <a:solidFill>
                  <a:schemeClr val="tx1"/>
                </a:solidFill>
              </a:rPr>
              <a:t>93% (n=174) of users surveyed report </a:t>
            </a:r>
            <a:r>
              <a:rPr lang="en-US" sz="2400" b="1" dirty="0">
                <a:solidFill>
                  <a:schemeClr val="tx1"/>
                </a:solidFill>
              </a:rPr>
              <a:t>using the SSW App daily or weekly</a:t>
            </a:r>
            <a:r>
              <a:rPr lang="en-US" sz="2400" dirty="0">
                <a:solidFill>
                  <a:schemeClr val="tx1"/>
                </a:solidFill>
              </a:rPr>
              <a:t>.</a:t>
            </a:r>
          </a:p>
          <a:p>
            <a:pPr marL="342900" indent="-342900">
              <a:spcAft>
                <a:spcPts val="1200"/>
              </a:spcAft>
              <a:buFont typeface="Arial" panose="020B0604020202020204" pitchFamily="34" charset="0"/>
              <a:buChar char="•"/>
            </a:pPr>
            <a:r>
              <a:rPr lang="en-US" sz="2400" b="1" dirty="0">
                <a:solidFill>
                  <a:schemeClr val="tx1"/>
                </a:solidFill>
              </a:rPr>
              <a:t>16,868 documents accessed </a:t>
            </a:r>
            <a:r>
              <a:rPr lang="en-US" dirty="0">
                <a:solidFill>
                  <a:schemeClr val="tx1"/>
                </a:solidFill>
              </a:rPr>
              <a:t>(policies, national strategies, curricula)</a:t>
            </a:r>
          </a:p>
          <a:p>
            <a:pPr marL="342900" indent="-342900">
              <a:spcAft>
                <a:spcPts val="1200"/>
              </a:spcAft>
              <a:buFont typeface="Arial" panose="020B0604020202020204" pitchFamily="34" charset="0"/>
              <a:buChar char="•"/>
            </a:pPr>
            <a:r>
              <a:rPr lang="en-US" sz="2400" b="1" dirty="0">
                <a:solidFill>
                  <a:schemeClr val="tx1"/>
                </a:solidFill>
              </a:rPr>
              <a:t>26,089 contact searches</a:t>
            </a:r>
          </a:p>
          <a:p>
            <a:pPr marL="342900" indent="-342900">
              <a:spcAft>
                <a:spcPts val="1200"/>
              </a:spcAft>
              <a:buFont typeface="Arial" panose="020B0604020202020204" pitchFamily="34" charset="0"/>
              <a:buChar char="•"/>
            </a:pPr>
            <a:r>
              <a:rPr lang="en-US" sz="2400" b="1" dirty="0">
                <a:solidFill>
                  <a:schemeClr val="tx1"/>
                </a:solidFill>
              </a:rPr>
              <a:t>1,504 podcast listens</a:t>
            </a:r>
          </a:p>
          <a:p>
            <a:endParaRPr lang="en-US" sz="2000" dirty="0">
              <a:solidFill>
                <a:schemeClr val="tx1"/>
              </a:solidFill>
            </a:endParaRPr>
          </a:p>
        </p:txBody>
      </p:sp>
    </p:spTree>
    <p:extLst>
      <p:ext uri="{BB962C8B-B14F-4D97-AF65-F5344CB8AC3E}">
        <p14:creationId xmlns:p14="http://schemas.microsoft.com/office/powerpoint/2010/main" val="1878797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A93EBE-27CE-4665-BB36-9707B03BB10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54296" y="0"/>
            <a:ext cx="10085295" cy="6857999"/>
          </a:xfrm>
          <a:prstGeom prst="rect">
            <a:avLst/>
          </a:prstGeom>
        </p:spPr>
      </p:pic>
      <p:sp>
        <p:nvSpPr>
          <p:cNvPr id="6" name="Content Placeholder 2">
            <a:extLst>
              <a:ext uri="{FF2B5EF4-FFF2-40B4-BE49-F238E27FC236}">
                <a16:creationId xmlns:a16="http://schemas.microsoft.com/office/drawing/2014/main" id="{3F73CC06-65AC-4E8B-8990-00B2A3C4405F}"/>
              </a:ext>
            </a:extLst>
          </p:cNvPr>
          <p:cNvSpPr txBox="1">
            <a:spLocks/>
          </p:cNvSpPr>
          <p:nvPr/>
        </p:nvSpPr>
        <p:spPr>
          <a:xfrm>
            <a:off x="0" y="0"/>
            <a:ext cx="6623823" cy="6857999"/>
          </a:xfrm>
          <a:prstGeom prst="rect">
            <a:avLst/>
          </a:prstGeom>
          <a:solidFill>
            <a:srgbClr val="40404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0">
              <a:buNone/>
            </a:pPr>
            <a:endParaRPr lang="en-US" sz="2000" i="1" dirty="0">
              <a:solidFill>
                <a:schemeClr val="bg1"/>
              </a:solidFill>
            </a:endParaRPr>
          </a:p>
        </p:txBody>
      </p:sp>
      <p:sp>
        <p:nvSpPr>
          <p:cNvPr id="2" name="Rectangle 1">
            <a:extLst>
              <a:ext uri="{FF2B5EF4-FFF2-40B4-BE49-F238E27FC236}">
                <a16:creationId xmlns:a16="http://schemas.microsoft.com/office/drawing/2014/main" id="{E08C9B87-E72A-4212-87BE-710534088F9B}"/>
              </a:ext>
            </a:extLst>
          </p:cNvPr>
          <p:cNvSpPr/>
          <p:nvPr/>
        </p:nvSpPr>
        <p:spPr>
          <a:xfrm>
            <a:off x="568711" y="628649"/>
            <a:ext cx="5486400" cy="5600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0">
              <a:buNone/>
            </a:pPr>
            <a:r>
              <a:rPr lang="en-US" i="1" dirty="0">
                <a:solidFill>
                  <a:schemeClr val="bg1"/>
                </a:solidFill>
              </a:rPr>
              <a:t>Quotes from Workforce about the App:</a:t>
            </a:r>
          </a:p>
          <a:p>
            <a:pPr lvl="0"/>
            <a:endParaRPr lang="en-US" sz="1600" i="1" dirty="0">
              <a:solidFill>
                <a:schemeClr val="bg1"/>
              </a:solidFill>
            </a:endParaRPr>
          </a:p>
          <a:p>
            <a:pPr marL="290513" lvl="0" indent="0">
              <a:buNone/>
            </a:pPr>
            <a:r>
              <a:rPr lang="en-US" i="1" dirty="0">
                <a:solidFill>
                  <a:schemeClr val="bg1"/>
                </a:solidFill>
              </a:rPr>
              <a:t>“</a:t>
            </a:r>
            <a:r>
              <a:rPr lang="en-US" b="1" i="1" dirty="0">
                <a:solidFill>
                  <a:schemeClr val="accent5">
                    <a:lumMod val="60000"/>
                    <a:lumOff val="40000"/>
                  </a:schemeClr>
                </a:solidFill>
              </a:rPr>
              <a:t>During the court session </a:t>
            </a:r>
            <a:r>
              <a:rPr lang="en-US" i="1" dirty="0">
                <a:solidFill>
                  <a:schemeClr val="bg1"/>
                </a:solidFill>
              </a:rPr>
              <a:t>involving a juvenile, the Magistrate was still using the old Children’s Act, which I challenged.  I referred to my tablet with the information on the Amended Children’s Act, the case was resolved.”</a:t>
            </a:r>
          </a:p>
          <a:p>
            <a:pPr marL="290513" indent="0">
              <a:buFont typeface="Arial" panose="020B0604020202020204" pitchFamily="34" charset="0"/>
              <a:buNone/>
            </a:pPr>
            <a:endParaRPr lang="en-US" i="1" dirty="0">
              <a:solidFill>
                <a:schemeClr val="bg1"/>
              </a:solidFill>
            </a:endParaRPr>
          </a:p>
          <a:p>
            <a:pPr marL="290513" indent="0">
              <a:buNone/>
            </a:pPr>
            <a:r>
              <a:rPr lang="en-US" i="1" dirty="0">
                <a:solidFill>
                  <a:schemeClr val="bg1"/>
                </a:solidFill>
              </a:rPr>
              <a:t>“When I want to </a:t>
            </a:r>
            <a:r>
              <a:rPr lang="en-US" b="1" i="1" dirty="0">
                <a:solidFill>
                  <a:schemeClr val="accent5">
                    <a:lumMod val="60000"/>
                    <a:lumOff val="40000"/>
                  </a:schemeClr>
                </a:solidFill>
              </a:rPr>
              <a:t>refer a survivor </a:t>
            </a:r>
            <a:r>
              <a:rPr lang="en-US" i="1" dirty="0">
                <a:solidFill>
                  <a:schemeClr val="bg1"/>
                </a:solidFill>
              </a:rPr>
              <a:t>to another district, I use the App to find the contact and also for follow up to find out whether the survivor reached [the service point]”</a:t>
            </a:r>
          </a:p>
          <a:p>
            <a:pPr marL="290513" indent="0">
              <a:buFont typeface="Arial" panose="020B0604020202020204" pitchFamily="34" charset="0"/>
              <a:buNone/>
            </a:pPr>
            <a:endParaRPr lang="en-US" i="1" dirty="0">
              <a:solidFill>
                <a:schemeClr val="bg1"/>
              </a:solidFill>
            </a:endParaRPr>
          </a:p>
          <a:p>
            <a:pPr marL="290513" indent="0">
              <a:buFont typeface="Arial" panose="020B0604020202020204" pitchFamily="34" charset="0"/>
              <a:buNone/>
            </a:pPr>
            <a:r>
              <a:rPr lang="en-US" i="1" dirty="0">
                <a:solidFill>
                  <a:schemeClr val="bg1"/>
                </a:solidFill>
              </a:rPr>
              <a:t>“In one meeting, we were discussing some </a:t>
            </a:r>
            <a:r>
              <a:rPr lang="en-US" b="1" i="1" dirty="0">
                <a:solidFill>
                  <a:schemeClr val="accent5">
                    <a:lumMod val="60000"/>
                    <a:lumOff val="40000"/>
                  </a:schemeClr>
                </a:solidFill>
              </a:rPr>
              <a:t>policy issues </a:t>
            </a:r>
            <a:r>
              <a:rPr lang="en-US" i="1" dirty="0">
                <a:solidFill>
                  <a:schemeClr val="bg1"/>
                </a:solidFill>
              </a:rPr>
              <a:t>and I accessed my tablet for the information. I looked more relevant in the meeting since I had all the information I needed.” </a:t>
            </a:r>
          </a:p>
          <a:p>
            <a:pPr algn="ctr"/>
            <a:endParaRPr lang="en-US" dirty="0"/>
          </a:p>
        </p:txBody>
      </p:sp>
    </p:spTree>
    <p:extLst>
      <p:ext uri="{BB962C8B-B14F-4D97-AF65-F5344CB8AC3E}">
        <p14:creationId xmlns:p14="http://schemas.microsoft.com/office/powerpoint/2010/main" val="129306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10F099-FF11-4453-BB2E-6625781FE8A4}"/>
              </a:ext>
            </a:extLst>
          </p:cNvPr>
          <p:cNvSpPr>
            <a:spLocks noGrp="1"/>
          </p:cNvSpPr>
          <p:nvPr>
            <p:ph idx="1"/>
          </p:nvPr>
        </p:nvSpPr>
        <p:spPr>
          <a:xfrm>
            <a:off x="806027" y="1824231"/>
            <a:ext cx="10515600" cy="4692292"/>
          </a:xfrm>
        </p:spPr>
        <p:txBody>
          <a:bodyPr>
            <a:normAutofit/>
          </a:bodyPr>
          <a:lstStyle/>
          <a:p>
            <a:pPr marL="0" lvl="0" indent="0">
              <a:lnSpc>
                <a:spcPct val="100000"/>
              </a:lnSpc>
              <a:spcBef>
                <a:spcPts val="0"/>
              </a:spcBef>
              <a:spcAft>
                <a:spcPts val="600"/>
              </a:spcAft>
              <a:buNone/>
            </a:pPr>
            <a:r>
              <a:rPr lang="en-US" sz="2000" dirty="0"/>
              <a:t>Over </a:t>
            </a:r>
            <a:r>
              <a:rPr lang="en-US" sz="2000" b="1" dirty="0">
                <a:solidFill>
                  <a:srgbClr val="199BAB"/>
                </a:solidFill>
              </a:rPr>
              <a:t>30 agencies engaged </a:t>
            </a:r>
            <a:r>
              <a:rPr lang="en-US" sz="2000" dirty="0"/>
              <a:t>in process:</a:t>
            </a:r>
          </a:p>
          <a:p>
            <a:pPr lvl="0">
              <a:lnSpc>
                <a:spcPct val="100000"/>
              </a:lnSpc>
              <a:spcBef>
                <a:spcPts val="0"/>
              </a:spcBef>
              <a:spcAft>
                <a:spcPts val="600"/>
              </a:spcAft>
            </a:pPr>
            <a:r>
              <a:rPr lang="en-US" sz="2000" dirty="0"/>
              <a:t>Desk Review &amp; Tools Assessment </a:t>
            </a:r>
          </a:p>
          <a:p>
            <a:pPr lvl="0">
              <a:lnSpc>
                <a:spcPct val="100000"/>
              </a:lnSpc>
              <a:spcBef>
                <a:spcPts val="0"/>
              </a:spcBef>
              <a:spcAft>
                <a:spcPts val="600"/>
              </a:spcAft>
            </a:pPr>
            <a:r>
              <a:rPr lang="en-US" sz="2000" dirty="0"/>
              <a:t>Workforce Consultations</a:t>
            </a:r>
          </a:p>
          <a:p>
            <a:pPr lvl="0">
              <a:lnSpc>
                <a:spcPct val="100000"/>
              </a:lnSpc>
              <a:spcBef>
                <a:spcPts val="0"/>
              </a:spcBef>
              <a:spcAft>
                <a:spcPts val="600"/>
              </a:spcAft>
            </a:pPr>
            <a:r>
              <a:rPr lang="en-US" sz="2000" dirty="0"/>
              <a:t>Technical Working Group Meetings</a:t>
            </a:r>
          </a:p>
          <a:p>
            <a:pPr lvl="0">
              <a:lnSpc>
                <a:spcPct val="100000"/>
              </a:lnSpc>
              <a:spcBef>
                <a:spcPts val="0"/>
              </a:spcBef>
              <a:spcAft>
                <a:spcPts val="600"/>
              </a:spcAft>
            </a:pPr>
            <a:r>
              <a:rPr lang="en-US" sz="2000" dirty="0"/>
              <a:t>Tools Review/Standardization</a:t>
            </a:r>
          </a:p>
          <a:p>
            <a:pPr lvl="0">
              <a:lnSpc>
                <a:spcPct val="100000"/>
              </a:lnSpc>
              <a:spcBef>
                <a:spcPts val="0"/>
              </a:spcBef>
              <a:spcAft>
                <a:spcPts val="600"/>
              </a:spcAft>
            </a:pPr>
            <a:r>
              <a:rPr lang="en-US" sz="2000" dirty="0"/>
              <a:t>Pretest</a:t>
            </a:r>
          </a:p>
          <a:p>
            <a:pPr lvl="0">
              <a:lnSpc>
                <a:spcPct val="100000"/>
              </a:lnSpc>
              <a:spcBef>
                <a:spcPts val="0"/>
              </a:spcBef>
              <a:spcAft>
                <a:spcPts val="600"/>
              </a:spcAft>
            </a:pPr>
            <a:r>
              <a:rPr lang="en-US" sz="2000" dirty="0"/>
              <a:t>Final Review &amp; Validation</a:t>
            </a:r>
          </a:p>
        </p:txBody>
      </p:sp>
      <p:sp>
        <p:nvSpPr>
          <p:cNvPr id="2" name="Title 1">
            <a:extLst>
              <a:ext uri="{FF2B5EF4-FFF2-40B4-BE49-F238E27FC236}">
                <a16:creationId xmlns:a16="http://schemas.microsoft.com/office/drawing/2014/main" id="{DD44560C-9A22-4F62-950C-C5E5EBB978A3}"/>
              </a:ext>
            </a:extLst>
          </p:cNvPr>
          <p:cNvSpPr>
            <a:spLocks noGrp="1"/>
          </p:cNvSpPr>
          <p:nvPr>
            <p:ph type="title"/>
          </p:nvPr>
        </p:nvSpPr>
        <p:spPr>
          <a:xfrm>
            <a:off x="839788" y="365126"/>
            <a:ext cx="7768997" cy="1237986"/>
          </a:xfrm>
        </p:spPr>
        <p:txBody>
          <a:bodyPr>
            <a:normAutofit/>
          </a:bodyPr>
          <a:lstStyle/>
          <a:p>
            <a:r>
              <a:rPr lang="en-US" dirty="0">
                <a:latin typeface="Times" panose="02020603050405020304" pitchFamily="18" charset="0"/>
                <a:cs typeface="Times" panose="02020603050405020304" pitchFamily="18" charset="0"/>
              </a:rPr>
              <a:t>Harmonized Case Management Approach &amp; Package</a:t>
            </a:r>
          </a:p>
        </p:txBody>
      </p:sp>
      <p:sp>
        <p:nvSpPr>
          <p:cNvPr id="4" name="Rectangle 3">
            <a:extLst>
              <a:ext uri="{FF2B5EF4-FFF2-40B4-BE49-F238E27FC236}">
                <a16:creationId xmlns:a16="http://schemas.microsoft.com/office/drawing/2014/main" id="{F5C7A1DF-8279-4E7E-A18A-CF8D5197DE52}"/>
              </a:ext>
            </a:extLst>
          </p:cNvPr>
          <p:cNvSpPr/>
          <p:nvPr/>
        </p:nvSpPr>
        <p:spPr>
          <a:xfrm>
            <a:off x="8770708" y="0"/>
            <a:ext cx="3450771"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spcAft>
                <a:spcPts val="2000"/>
              </a:spcAft>
            </a:pPr>
            <a:r>
              <a:rPr lang="en-US" sz="2400" b="1" i="1" dirty="0">
                <a:solidFill>
                  <a:schemeClr val="accent5">
                    <a:lumMod val="60000"/>
                    <a:lumOff val="40000"/>
                  </a:schemeClr>
                </a:solidFill>
              </a:rPr>
              <a:t>4C Contribution to Strengthening the SSW:</a:t>
            </a:r>
          </a:p>
          <a:p>
            <a:pPr marL="174625">
              <a:spcAft>
                <a:spcPts val="2000"/>
              </a:spcAft>
            </a:pPr>
            <a:r>
              <a:rPr lang="en-US" sz="2400" i="1" dirty="0">
                <a:solidFill>
                  <a:schemeClr val="bg1"/>
                </a:solidFill>
              </a:rPr>
              <a:t>Support collaboration between government and civil society to deliver family-focused, child-sensitive case management.</a:t>
            </a:r>
            <a:endParaRPr lang="en-US" sz="2400" i="1" dirty="0">
              <a:solidFill>
                <a:srgbClr val="199BAB"/>
              </a:solidFill>
            </a:endParaRPr>
          </a:p>
          <a:p>
            <a:pPr>
              <a:spcAft>
                <a:spcPts val="2000"/>
              </a:spcAft>
            </a:pPr>
            <a:endParaRPr lang="en-US" dirty="0"/>
          </a:p>
        </p:txBody>
      </p:sp>
      <p:sp>
        <p:nvSpPr>
          <p:cNvPr id="36" name="Content Placeholder 4">
            <a:extLst>
              <a:ext uri="{FF2B5EF4-FFF2-40B4-BE49-F238E27FC236}">
                <a16:creationId xmlns:a16="http://schemas.microsoft.com/office/drawing/2014/main" id="{E972C455-9EEF-499A-9E0A-D1447AC23258}"/>
              </a:ext>
            </a:extLst>
          </p:cNvPr>
          <p:cNvSpPr txBox="1">
            <a:spLocks/>
          </p:cNvSpPr>
          <p:nvPr/>
        </p:nvSpPr>
        <p:spPr>
          <a:xfrm>
            <a:off x="282283" y="5091775"/>
            <a:ext cx="8587926" cy="1684942"/>
          </a:xfrm>
          <a:prstGeom prst="rect">
            <a:avLst/>
          </a:prstGeom>
          <a:ln>
            <a:noFill/>
          </a:ln>
        </p:spPr>
        <p:txBody>
          <a:bodyPr vert="horz" lIns="91440" tIns="45720" rIns="91440" bIns="45720" numCol="3"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n-US" sz="1100" b="1" dirty="0">
                <a:solidFill>
                  <a:srgbClr val="F78D37"/>
                </a:solidFill>
              </a:rPr>
              <a:t>Ministry of Local Government </a:t>
            </a:r>
          </a:p>
          <a:p>
            <a:pPr marL="0" indent="0">
              <a:spcBef>
                <a:spcPts val="0"/>
              </a:spcBef>
              <a:buNone/>
              <a:defRPr/>
            </a:pPr>
            <a:r>
              <a:rPr lang="en-US" sz="1100" b="1" dirty="0">
                <a:solidFill>
                  <a:srgbClr val="F78D37"/>
                </a:solidFill>
              </a:rPr>
              <a:t>National Association of Social Workers of Uganda (NASWU)</a:t>
            </a:r>
          </a:p>
          <a:p>
            <a:pPr marL="0" indent="0">
              <a:spcBef>
                <a:spcPts val="0"/>
              </a:spcBef>
              <a:buNone/>
              <a:defRPr/>
            </a:pPr>
            <a:r>
              <a:rPr lang="en-US" sz="1100" b="1" dirty="0">
                <a:solidFill>
                  <a:srgbClr val="F78D37"/>
                </a:solidFill>
              </a:rPr>
              <a:t>Association of Volunteers in International Service (AVSI) Foundation</a:t>
            </a:r>
          </a:p>
          <a:p>
            <a:pPr marL="0" indent="0">
              <a:spcBef>
                <a:spcPts val="0"/>
              </a:spcBef>
              <a:buNone/>
              <a:defRPr/>
            </a:pPr>
            <a:r>
              <a:rPr lang="en-US" sz="1100" b="1" dirty="0">
                <a:solidFill>
                  <a:srgbClr val="F78D37"/>
                </a:solidFill>
              </a:rPr>
              <a:t>Catholic Relief Services</a:t>
            </a:r>
          </a:p>
          <a:p>
            <a:pPr marL="0" indent="0">
              <a:spcBef>
                <a:spcPts val="0"/>
              </a:spcBef>
              <a:buNone/>
              <a:defRPr/>
            </a:pPr>
            <a:r>
              <a:rPr lang="en-US" sz="1100" b="1" dirty="0">
                <a:solidFill>
                  <a:srgbClr val="F78D37"/>
                </a:solidFill>
              </a:rPr>
              <a:t>Child Helpline</a:t>
            </a:r>
          </a:p>
          <a:p>
            <a:pPr marL="0" indent="0">
              <a:spcBef>
                <a:spcPts val="0"/>
              </a:spcBef>
              <a:buNone/>
              <a:defRPr/>
            </a:pPr>
            <a:r>
              <a:rPr lang="en-US" sz="1100" b="1" dirty="0">
                <a:solidFill>
                  <a:srgbClr val="F78D37"/>
                </a:solidFill>
              </a:rPr>
              <a:t>Probation and Social Welfare Officers (PSWOs)</a:t>
            </a:r>
          </a:p>
          <a:p>
            <a:pPr marL="0" indent="0">
              <a:spcBef>
                <a:spcPts val="0"/>
              </a:spcBef>
              <a:buNone/>
              <a:defRPr/>
            </a:pPr>
            <a:r>
              <a:rPr lang="en-US" sz="1100" b="1" dirty="0">
                <a:solidFill>
                  <a:srgbClr val="F78D37"/>
                </a:solidFill>
              </a:rPr>
              <a:t>Community Development Officers (CDOs)</a:t>
            </a:r>
          </a:p>
          <a:p>
            <a:pPr marL="0" indent="0">
              <a:spcBef>
                <a:spcPts val="0"/>
              </a:spcBef>
              <a:buNone/>
              <a:defRPr/>
            </a:pPr>
            <a:r>
              <a:rPr lang="en-US" sz="1100" b="1" dirty="0">
                <a:solidFill>
                  <a:srgbClr val="F78D37"/>
                </a:solidFill>
              </a:rPr>
              <a:t>Parasocial Workers (PSWs)</a:t>
            </a:r>
          </a:p>
          <a:p>
            <a:pPr marL="0" indent="0">
              <a:spcBef>
                <a:spcPts val="0"/>
              </a:spcBef>
              <a:buNone/>
              <a:defRPr/>
            </a:pPr>
            <a:r>
              <a:rPr lang="en-US" sz="1100" b="1" dirty="0">
                <a:solidFill>
                  <a:srgbClr val="F78D37"/>
                </a:solidFill>
              </a:rPr>
              <a:t>Baylor College of Medicine Children’s Foundation (Baylor Uganda)</a:t>
            </a:r>
          </a:p>
          <a:p>
            <a:pPr marL="0" indent="0">
              <a:spcBef>
                <a:spcPts val="0"/>
              </a:spcBef>
              <a:buNone/>
              <a:defRPr/>
            </a:pPr>
            <a:r>
              <a:rPr lang="en-US" sz="1100" b="1" dirty="0">
                <a:solidFill>
                  <a:srgbClr val="F78D37"/>
                </a:solidFill>
              </a:rPr>
              <a:t>Children’s AIDS Fund (CAF)</a:t>
            </a:r>
          </a:p>
          <a:p>
            <a:pPr marL="0" indent="0">
              <a:spcBef>
                <a:spcPts val="0"/>
              </a:spcBef>
              <a:buNone/>
              <a:defRPr/>
            </a:pPr>
            <a:r>
              <a:rPr lang="en-GB" sz="1100" b="1" dirty="0">
                <a:solidFill>
                  <a:srgbClr val="F78D37"/>
                </a:solidFill>
              </a:rPr>
              <a:t>Children at Risk Action Network</a:t>
            </a:r>
            <a:endParaRPr lang="en-US" sz="1100" b="1" dirty="0">
              <a:solidFill>
                <a:srgbClr val="F78D37"/>
              </a:solidFill>
            </a:endParaRPr>
          </a:p>
          <a:p>
            <a:pPr marL="0" indent="0">
              <a:spcBef>
                <a:spcPts val="0"/>
              </a:spcBef>
              <a:buNone/>
              <a:defRPr/>
            </a:pPr>
            <a:r>
              <a:rPr lang="en-US" sz="1100" b="1" dirty="0">
                <a:solidFill>
                  <a:srgbClr val="F78D37"/>
                </a:solidFill>
              </a:rPr>
              <a:t>Infectious Diseases Institute (IDI)</a:t>
            </a:r>
          </a:p>
          <a:p>
            <a:pPr marL="0" indent="0">
              <a:spcBef>
                <a:spcPts val="0"/>
              </a:spcBef>
              <a:buNone/>
              <a:defRPr/>
            </a:pPr>
            <a:r>
              <a:rPr lang="en-US" sz="1100" b="1" dirty="0" err="1">
                <a:solidFill>
                  <a:srgbClr val="F78D37"/>
                </a:solidFill>
              </a:rPr>
              <a:t>IntraHealth</a:t>
            </a:r>
            <a:r>
              <a:rPr lang="en-US" sz="1100" b="1" dirty="0">
                <a:solidFill>
                  <a:srgbClr val="F78D37"/>
                </a:solidFill>
              </a:rPr>
              <a:t> </a:t>
            </a:r>
          </a:p>
          <a:p>
            <a:pPr marL="0" indent="0">
              <a:spcBef>
                <a:spcPts val="0"/>
              </a:spcBef>
              <a:buNone/>
              <a:defRPr/>
            </a:pPr>
            <a:r>
              <a:rPr lang="en-US" sz="1100" b="1" dirty="0">
                <a:solidFill>
                  <a:srgbClr val="F78D37"/>
                </a:solidFill>
              </a:rPr>
              <a:t>Kalangala </a:t>
            </a:r>
            <a:r>
              <a:rPr lang="en-GB" sz="1100" b="1" dirty="0">
                <a:solidFill>
                  <a:srgbClr val="F78D37"/>
                </a:solidFill>
              </a:rPr>
              <a:t>Comprehensive Health Services Project</a:t>
            </a:r>
          </a:p>
          <a:p>
            <a:pPr marL="0" indent="0">
              <a:spcBef>
                <a:spcPts val="0"/>
              </a:spcBef>
              <a:buNone/>
              <a:defRPr/>
            </a:pPr>
            <a:r>
              <a:rPr lang="en-GB" sz="1100" b="1" dirty="0">
                <a:solidFill>
                  <a:srgbClr val="F78D37"/>
                </a:solidFill>
              </a:rPr>
              <a:t>Maestral International</a:t>
            </a:r>
            <a:endParaRPr lang="en-US" sz="1100" b="1" dirty="0">
              <a:solidFill>
                <a:srgbClr val="F78D37"/>
              </a:solidFill>
            </a:endParaRPr>
          </a:p>
          <a:p>
            <a:pPr marL="0" indent="0">
              <a:spcBef>
                <a:spcPts val="0"/>
              </a:spcBef>
              <a:buNone/>
              <a:defRPr/>
            </a:pPr>
            <a:r>
              <a:rPr lang="en-US" sz="1100" b="1" dirty="0">
                <a:solidFill>
                  <a:srgbClr val="F78D37"/>
                </a:solidFill>
              </a:rPr>
              <a:t>Makerere University School of Public Health (MUSPH) </a:t>
            </a:r>
          </a:p>
          <a:p>
            <a:pPr marL="0" indent="0">
              <a:spcBef>
                <a:spcPts val="0"/>
              </a:spcBef>
              <a:buNone/>
              <a:defRPr/>
            </a:pPr>
            <a:r>
              <a:rPr lang="en-US" sz="1100" b="1" dirty="0">
                <a:solidFill>
                  <a:srgbClr val="F78D37"/>
                </a:solidFill>
              </a:rPr>
              <a:t>MEASURE Evaluation</a:t>
            </a:r>
          </a:p>
          <a:p>
            <a:pPr marL="0" indent="0">
              <a:spcBef>
                <a:spcPts val="0"/>
              </a:spcBef>
              <a:buNone/>
              <a:defRPr/>
            </a:pPr>
            <a:r>
              <a:rPr lang="en-US" sz="1100" b="1" dirty="0" err="1">
                <a:solidFill>
                  <a:srgbClr val="F78D37"/>
                </a:solidFill>
              </a:rPr>
              <a:t>Mildmay</a:t>
            </a:r>
            <a:endParaRPr lang="en-US" sz="1100" b="1" dirty="0">
              <a:solidFill>
                <a:srgbClr val="F78D37"/>
              </a:solidFill>
            </a:endParaRPr>
          </a:p>
          <a:p>
            <a:pPr marL="0" indent="0">
              <a:spcBef>
                <a:spcPts val="0"/>
              </a:spcBef>
              <a:buNone/>
              <a:defRPr/>
            </a:pPr>
            <a:r>
              <a:rPr lang="en-US" sz="1100" b="1" dirty="0">
                <a:solidFill>
                  <a:srgbClr val="F78D37"/>
                </a:solidFill>
              </a:rPr>
              <a:t>Makerere University Joint AIDS Program (MJAP)</a:t>
            </a:r>
          </a:p>
          <a:p>
            <a:pPr marL="0" indent="0">
              <a:spcBef>
                <a:spcPts val="0"/>
              </a:spcBef>
              <a:buNone/>
              <a:defRPr/>
            </a:pPr>
            <a:r>
              <a:rPr lang="en-US" sz="1100" b="1" dirty="0">
                <a:solidFill>
                  <a:srgbClr val="F78D37"/>
                </a:solidFill>
              </a:rPr>
              <a:t>Makerere University Walter Reed Project (MUWRP)</a:t>
            </a:r>
          </a:p>
          <a:p>
            <a:pPr marL="0" indent="0">
              <a:spcBef>
                <a:spcPts val="0"/>
              </a:spcBef>
              <a:buNone/>
              <a:defRPr/>
            </a:pPr>
            <a:r>
              <a:rPr lang="en-US" sz="1100" b="1" dirty="0">
                <a:solidFill>
                  <a:srgbClr val="F78D37"/>
                </a:solidFill>
              </a:rPr>
              <a:t>Makerere (SWASA)</a:t>
            </a:r>
          </a:p>
          <a:p>
            <a:pPr marL="0" indent="0">
              <a:spcBef>
                <a:spcPts val="0"/>
              </a:spcBef>
              <a:buNone/>
              <a:defRPr/>
            </a:pPr>
            <a:r>
              <a:rPr lang="en-US" sz="1100" b="1" dirty="0">
                <a:solidFill>
                  <a:srgbClr val="F78D37"/>
                </a:solidFill>
              </a:rPr>
              <a:t>Reach Out Mbuya</a:t>
            </a:r>
          </a:p>
          <a:p>
            <a:pPr marL="0" indent="0">
              <a:spcBef>
                <a:spcPts val="0"/>
              </a:spcBef>
              <a:buNone/>
              <a:defRPr/>
            </a:pPr>
            <a:r>
              <a:rPr lang="en-US" sz="1100" b="1" dirty="0" err="1">
                <a:solidFill>
                  <a:srgbClr val="F78D37"/>
                </a:solidFill>
              </a:rPr>
              <a:t>Retrak</a:t>
            </a:r>
            <a:endParaRPr lang="en-US" sz="1100" b="1" dirty="0">
              <a:solidFill>
                <a:srgbClr val="F78D37"/>
              </a:solidFill>
            </a:endParaRPr>
          </a:p>
          <a:p>
            <a:pPr marL="0" indent="0">
              <a:spcBef>
                <a:spcPts val="0"/>
              </a:spcBef>
              <a:buNone/>
              <a:defRPr/>
            </a:pPr>
            <a:r>
              <a:rPr lang="en-US" sz="1100" b="1" dirty="0">
                <a:solidFill>
                  <a:srgbClr val="F78D37"/>
                </a:solidFill>
              </a:rPr>
              <a:t>Rakai Health Sciences Program</a:t>
            </a:r>
          </a:p>
          <a:p>
            <a:pPr marL="0" indent="0">
              <a:spcBef>
                <a:spcPts val="0"/>
              </a:spcBef>
              <a:buNone/>
              <a:defRPr/>
            </a:pPr>
            <a:r>
              <a:rPr lang="en-US" sz="1100" b="1" dirty="0">
                <a:solidFill>
                  <a:srgbClr val="F78D37"/>
                </a:solidFill>
              </a:rPr>
              <a:t>Save the Children in Uganda </a:t>
            </a:r>
          </a:p>
          <a:p>
            <a:pPr marL="0" indent="0">
              <a:spcBef>
                <a:spcPts val="0"/>
              </a:spcBef>
              <a:buNone/>
              <a:defRPr/>
            </a:pPr>
            <a:r>
              <a:rPr lang="en-US" sz="1100" b="1" dirty="0">
                <a:solidFill>
                  <a:srgbClr val="F78D37"/>
                </a:solidFill>
              </a:rPr>
              <a:t>Strategic Information Technical Support (SITES)</a:t>
            </a:r>
          </a:p>
          <a:p>
            <a:pPr marL="0" indent="0">
              <a:spcBef>
                <a:spcPts val="0"/>
              </a:spcBef>
              <a:buNone/>
              <a:defRPr/>
            </a:pPr>
            <a:r>
              <a:rPr lang="en-US" sz="1100" b="1" dirty="0">
                <a:solidFill>
                  <a:srgbClr val="F78D37"/>
                </a:solidFill>
              </a:rPr>
              <a:t>The AIDS Support Organization (TASO)</a:t>
            </a:r>
          </a:p>
          <a:p>
            <a:pPr marL="0" indent="0">
              <a:spcBef>
                <a:spcPts val="0"/>
              </a:spcBef>
              <a:buNone/>
              <a:defRPr/>
            </a:pPr>
            <a:r>
              <a:rPr lang="en-US" sz="1100" b="1" dirty="0">
                <a:solidFill>
                  <a:srgbClr val="F78D37"/>
                </a:solidFill>
              </a:rPr>
              <a:t>Uganda Catholic Medical Bureau (UCMB)</a:t>
            </a:r>
          </a:p>
          <a:p>
            <a:pPr marL="0" indent="0">
              <a:spcBef>
                <a:spcPts val="0"/>
              </a:spcBef>
              <a:buNone/>
              <a:defRPr/>
            </a:pPr>
            <a:r>
              <a:rPr lang="en-US" sz="1100" b="1" dirty="0">
                <a:solidFill>
                  <a:srgbClr val="F78D37"/>
                </a:solidFill>
              </a:rPr>
              <a:t>Uganda Private Health Support Program (UPHS)</a:t>
            </a:r>
          </a:p>
          <a:p>
            <a:pPr marL="0" indent="0">
              <a:spcBef>
                <a:spcPts val="0"/>
              </a:spcBef>
              <a:buNone/>
              <a:defRPr/>
            </a:pPr>
            <a:r>
              <a:rPr lang="en-US" sz="1100" b="1" dirty="0">
                <a:solidFill>
                  <a:srgbClr val="F78D37"/>
                </a:solidFill>
              </a:rPr>
              <a:t>United Nation Children’s Fund (UNICEF)</a:t>
            </a:r>
          </a:p>
          <a:p>
            <a:pPr marL="0" indent="0">
              <a:spcBef>
                <a:spcPts val="0"/>
              </a:spcBef>
              <a:buNone/>
              <a:defRPr/>
            </a:pPr>
            <a:r>
              <a:rPr lang="en-US" sz="1100" b="1" dirty="0">
                <a:solidFill>
                  <a:srgbClr val="F78D37"/>
                </a:solidFill>
              </a:rPr>
              <a:t>United Nations High Commissioner for Refugees (UNHCR)</a:t>
            </a:r>
          </a:p>
          <a:p>
            <a:pPr marL="0" indent="0">
              <a:spcBef>
                <a:spcPts val="0"/>
              </a:spcBef>
              <a:buNone/>
              <a:defRPr/>
            </a:pPr>
            <a:r>
              <a:rPr lang="en-US" sz="1100" b="1" dirty="0">
                <a:solidFill>
                  <a:srgbClr val="F78D37"/>
                </a:solidFill>
              </a:rPr>
              <a:t>World Education/</a:t>
            </a:r>
            <a:r>
              <a:rPr lang="en-US" sz="1100" b="1" dirty="0" err="1">
                <a:solidFill>
                  <a:srgbClr val="F78D37"/>
                </a:solidFill>
              </a:rPr>
              <a:t>Bantwana</a:t>
            </a:r>
            <a:endParaRPr lang="en-US" sz="1100" b="1" dirty="0">
              <a:solidFill>
                <a:srgbClr val="F78D37"/>
              </a:solidFill>
            </a:endParaRPr>
          </a:p>
          <a:p>
            <a:pPr marL="0" indent="0">
              <a:spcBef>
                <a:spcPts val="0"/>
              </a:spcBef>
              <a:buNone/>
              <a:defRPr/>
            </a:pPr>
            <a:r>
              <a:rPr lang="en-US" sz="1100" b="1" dirty="0">
                <a:solidFill>
                  <a:srgbClr val="F78D37"/>
                </a:solidFill>
              </a:rPr>
              <a:t>World Vision</a:t>
            </a:r>
          </a:p>
        </p:txBody>
      </p:sp>
      <p:grpSp>
        <p:nvGrpSpPr>
          <p:cNvPr id="54" name="Group 53">
            <a:extLst>
              <a:ext uri="{FF2B5EF4-FFF2-40B4-BE49-F238E27FC236}">
                <a16:creationId xmlns:a16="http://schemas.microsoft.com/office/drawing/2014/main" id="{40C3AE70-4315-460C-9BB0-BC18DC543966}"/>
              </a:ext>
            </a:extLst>
          </p:cNvPr>
          <p:cNvGrpSpPr>
            <a:grpSpLocks noChangeAspect="1"/>
          </p:cNvGrpSpPr>
          <p:nvPr/>
        </p:nvGrpSpPr>
        <p:grpSpPr>
          <a:xfrm>
            <a:off x="7537576" y="4594364"/>
            <a:ext cx="4498517" cy="2309646"/>
            <a:chOff x="-3710973" y="314839"/>
            <a:chExt cx="14715806" cy="7555434"/>
          </a:xfrm>
        </p:grpSpPr>
        <p:grpSp>
          <p:nvGrpSpPr>
            <p:cNvPr id="55" name="Group 54">
              <a:extLst>
                <a:ext uri="{FF2B5EF4-FFF2-40B4-BE49-F238E27FC236}">
                  <a16:creationId xmlns:a16="http://schemas.microsoft.com/office/drawing/2014/main" id="{B08B41DD-DD2F-4F12-98B0-07EADC00A3BB}"/>
                </a:ext>
              </a:extLst>
            </p:cNvPr>
            <p:cNvGrpSpPr/>
            <p:nvPr/>
          </p:nvGrpSpPr>
          <p:grpSpPr>
            <a:xfrm>
              <a:off x="8465681" y="314839"/>
              <a:ext cx="1347463" cy="1348536"/>
              <a:chOff x="8465681" y="314839"/>
              <a:chExt cx="1347463" cy="1348536"/>
            </a:xfrm>
          </p:grpSpPr>
          <p:sp>
            <p:nvSpPr>
              <p:cNvPr id="69" name="Teardrop 68">
                <a:extLst>
                  <a:ext uri="{FF2B5EF4-FFF2-40B4-BE49-F238E27FC236}">
                    <a16:creationId xmlns:a16="http://schemas.microsoft.com/office/drawing/2014/main" id="{7C76334A-DDAF-4DAB-A92D-ABA45D4C60CB}"/>
                  </a:ext>
                </a:extLst>
              </p:cNvPr>
              <p:cNvSpPr>
                <a:spLocks noChangeAspect="1"/>
              </p:cNvSpPr>
              <p:nvPr/>
            </p:nvSpPr>
            <p:spPr>
              <a:xfrm rot="8013898">
                <a:off x="8465145" y="315375"/>
                <a:ext cx="1348536" cy="1347463"/>
              </a:xfrm>
              <a:prstGeom prst="teardrop">
                <a:avLst/>
              </a:prstGeom>
              <a:solidFill>
                <a:srgbClr val="F7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B7C1487-52E2-4A6B-91C1-45C19E8D33D8}"/>
                  </a:ext>
                </a:extLst>
              </p:cNvPr>
              <p:cNvSpPr/>
              <p:nvPr/>
            </p:nvSpPr>
            <p:spPr>
              <a:xfrm>
                <a:off x="8784099" y="630103"/>
                <a:ext cx="731522" cy="7315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DB2431"/>
                  </a:solidFill>
                </a:endParaRPr>
              </a:p>
            </p:txBody>
          </p:sp>
        </p:grpSp>
        <p:grpSp>
          <p:nvGrpSpPr>
            <p:cNvPr id="56" name="Group 55">
              <a:extLst>
                <a:ext uri="{FF2B5EF4-FFF2-40B4-BE49-F238E27FC236}">
                  <a16:creationId xmlns:a16="http://schemas.microsoft.com/office/drawing/2014/main" id="{E90DD3B6-0CDD-4A34-82EB-E4826B81C454}"/>
                </a:ext>
              </a:extLst>
            </p:cNvPr>
            <p:cNvGrpSpPr/>
            <p:nvPr/>
          </p:nvGrpSpPr>
          <p:grpSpPr>
            <a:xfrm>
              <a:off x="-3710973" y="2216080"/>
              <a:ext cx="14715806" cy="5654193"/>
              <a:chOff x="-3860141" y="2146569"/>
              <a:chExt cx="14715806" cy="5654193"/>
            </a:xfrm>
          </p:grpSpPr>
          <p:grpSp>
            <p:nvGrpSpPr>
              <p:cNvPr id="57" name="Group 56">
                <a:extLst>
                  <a:ext uri="{FF2B5EF4-FFF2-40B4-BE49-F238E27FC236}">
                    <a16:creationId xmlns:a16="http://schemas.microsoft.com/office/drawing/2014/main" id="{A1501552-6014-4596-86B7-E5357DF06756}"/>
                  </a:ext>
                </a:extLst>
              </p:cNvPr>
              <p:cNvGrpSpPr/>
              <p:nvPr/>
            </p:nvGrpSpPr>
            <p:grpSpPr>
              <a:xfrm>
                <a:off x="-3860141" y="2146569"/>
                <a:ext cx="14715806" cy="5654193"/>
                <a:chOff x="-3860141" y="2146569"/>
                <a:chExt cx="14715806" cy="5654193"/>
              </a:xfrm>
            </p:grpSpPr>
            <p:sp>
              <p:nvSpPr>
                <p:cNvPr id="59" name="Flowchart: Manual Operation 58">
                  <a:extLst>
                    <a:ext uri="{FF2B5EF4-FFF2-40B4-BE49-F238E27FC236}">
                      <a16:creationId xmlns:a16="http://schemas.microsoft.com/office/drawing/2014/main" id="{96D4AE02-76CD-4702-98B7-FCC4F8583411}"/>
                    </a:ext>
                  </a:extLst>
                </p:cNvPr>
                <p:cNvSpPr/>
                <p:nvPr/>
              </p:nvSpPr>
              <p:spPr>
                <a:xfrm rot="14984108">
                  <a:off x="-1568895" y="4244380"/>
                  <a:ext cx="1265136" cy="5847628"/>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3577586-9E6A-45BF-87A8-5997D8037D03}"/>
                    </a:ext>
                  </a:extLst>
                </p:cNvPr>
                <p:cNvGrpSpPr/>
                <p:nvPr/>
              </p:nvGrpSpPr>
              <p:grpSpPr>
                <a:xfrm>
                  <a:off x="2101155" y="2146569"/>
                  <a:ext cx="8754510" cy="4700230"/>
                  <a:chOff x="2858370" y="2015529"/>
                  <a:chExt cx="8754510" cy="4700230"/>
                </a:xfrm>
              </p:grpSpPr>
              <p:sp>
                <p:nvSpPr>
                  <p:cNvPr id="61" name="Flowchart: Manual Operation 60">
                    <a:extLst>
                      <a:ext uri="{FF2B5EF4-FFF2-40B4-BE49-F238E27FC236}">
                        <a16:creationId xmlns:a16="http://schemas.microsoft.com/office/drawing/2014/main" id="{62E29A34-6E86-448E-8A7C-4DED5E904338}"/>
                      </a:ext>
                    </a:extLst>
                  </p:cNvPr>
                  <p:cNvSpPr/>
                  <p:nvPr/>
                </p:nvSpPr>
                <p:spPr>
                  <a:xfrm rot="6679753">
                    <a:off x="8473477" y="2142610"/>
                    <a:ext cx="426720" cy="3357004"/>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Operation 61">
                    <a:extLst>
                      <a:ext uri="{FF2B5EF4-FFF2-40B4-BE49-F238E27FC236}">
                        <a16:creationId xmlns:a16="http://schemas.microsoft.com/office/drawing/2014/main" id="{84B65295-D04B-4B97-8ED9-BC6C04B0D9B6}"/>
                      </a:ext>
                    </a:extLst>
                  </p:cNvPr>
                  <p:cNvSpPr/>
                  <p:nvPr/>
                </p:nvSpPr>
                <p:spPr>
                  <a:xfrm rot="14759000">
                    <a:off x="8297156" y="3489939"/>
                    <a:ext cx="835865" cy="3792804"/>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5D03B88-9B0E-4715-B01F-95BED8F13E1D}"/>
                      </a:ext>
                    </a:extLst>
                  </p:cNvPr>
                  <p:cNvSpPr/>
                  <p:nvPr/>
                </p:nvSpPr>
                <p:spPr>
                  <a:xfrm>
                    <a:off x="9711690" y="4196080"/>
                    <a:ext cx="1901190" cy="759777"/>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Operation 63">
                    <a:extLst>
                      <a:ext uri="{FF2B5EF4-FFF2-40B4-BE49-F238E27FC236}">
                        <a16:creationId xmlns:a16="http://schemas.microsoft.com/office/drawing/2014/main" id="{28F75180-1B0A-4C3E-BDAA-A417C607C127}"/>
                      </a:ext>
                    </a:extLst>
                  </p:cNvPr>
                  <p:cNvSpPr/>
                  <p:nvPr/>
                </p:nvSpPr>
                <p:spPr>
                  <a:xfrm rot="15280299">
                    <a:off x="7941014" y="1136943"/>
                    <a:ext cx="426720" cy="3216715"/>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DB0A1173-2E89-40B4-AC79-06CD0138FAA3}"/>
                      </a:ext>
                    </a:extLst>
                  </p:cNvPr>
                  <p:cNvSpPr/>
                  <p:nvPr/>
                </p:nvSpPr>
                <p:spPr>
                  <a:xfrm>
                    <a:off x="9426151" y="2015529"/>
                    <a:ext cx="1209040" cy="467360"/>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23F7E23B-B17A-44E4-B1A4-542E3389098B}"/>
                      </a:ext>
                    </a:extLst>
                  </p:cNvPr>
                  <p:cNvSpPr/>
                  <p:nvPr/>
                </p:nvSpPr>
                <p:spPr>
                  <a:xfrm>
                    <a:off x="6074101" y="2597323"/>
                    <a:ext cx="1786628" cy="816003"/>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Manual Operation 66">
                    <a:extLst>
                      <a:ext uri="{FF2B5EF4-FFF2-40B4-BE49-F238E27FC236}">
                        <a16:creationId xmlns:a16="http://schemas.microsoft.com/office/drawing/2014/main" id="{7C2EEE3F-8DDD-400E-8955-C01096C79E2F}"/>
                      </a:ext>
                    </a:extLst>
                  </p:cNvPr>
                  <p:cNvSpPr/>
                  <p:nvPr/>
                </p:nvSpPr>
                <p:spPr>
                  <a:xfrm rot="16200000">
                    <a:off x="4391019" y="4206103"/>
                    <a:ext cx="889095" cy="3954393"/>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EF1A634-2EFC-4956-B449-AE4C13E2A569}"/>
                      </a:ext>
                    </a:extLst>
                  </p:cNvPr>
                  <p:cNvSpPr/>
                  <p:nvPr/>
                </p:nvSpPr>
                <p:spPr>
                  <a:xfrm>
                    <a:off x="5627368" y="5720078"/>
                    <a:ext cx="2571751" cy="995681"/>
                  </a:xfrm>
                  <a:prstGeom prst="ellipse">
                    <a:avLst/>
                  </a:prstGeom>
                  <a:solidFill>
                    <a:srgbClr val="F78D37"/>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Oval 57">
                <a:extLst>
                  <a:ext uri="{FF2B5EF4-FFF2-40B4-BE49-F238E27FC236}">
                    <a16:creationId xmlns:a16="http://schemas.microsoft.com/office/drawing/2014/main" id="{B03C9CAA-B168-46EC-A2EF-AF5F307294C7}"/>
                  </a:ext>
                </a:extLst>
              </p:cNvPr>
              <p:cNvSpPr/>
              <p:nvPr/>
            </p:nvSpPr>
            <p:spPr>
              <a:xfrm>
                <a:off x="652652" y="5798795"/>
                <a:ext cx="2571750" cy="1021187"/>
              </a:xfrm>
              <a:prstGeom prst="ellipse">
                <a:avLst/>
              </a:prstGeom>
              <a:solidFill>
                <a:srgbClr val="199BAB"/>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 name="Picture 4">
            <a:extLst>
              <a:ext uri="{FF2B5EF4-FFF2-40B4-BE49-F238E27FC236}">
                <a16:creationId xmlns:a16="http://schemas.microsoft.com/office/drawing/2014/main" id="{AA291F2F-9275-408F-AC01-180950B441AA}"/>
              </a:ext>
            </a:extLst>
          </p:cNvPr>
          <p:cNvPicPr>
            <a:picLocks noChangeAspect="1"/>
          </p:cNvPicPr>
          <p:nvPr/>
        </p:nvPicPr>
        <p:blipFill rotWithShape="1">
          <a:blip r:embed="rId3"/>
          <a:srcRect t="3889" b="20092"/>
          <a:stretch/>
        </p:blipFill>
        <p:spPr>
          <a:xfrm>
            <a:off x="5277870" y="1802935"/>
            <a:ext cx="1682300" cy="2273563"/>
          </a:xfrm>
          <a:prstGeom prst="rect">
            <a:avLst/>
          </a:prstGeom>
          <a:ln>
            <a:solidFill>
              <a:srgbClr val="F78D37"/>
            </a:solidFill>
          </a:ln>
        </p:spPr>
      </p:pic>
      <p:pic>
        <p:nvPicPr>
          <p:cNvPr id="6" name="Picture 5">
            <a:extLst>
              <a:ext uri="{FF2B5EF4-FFF2-40B4-BE49-F238E27FC236}">
                <a16:creationId xmlns:a16="http://schemas.microsoft.com/office/drawing/2014/main" id="{38A7C973-8B9F-41FE-8604-3DA9F182BCB1}"/>
              </a:ext>
            </a:extLst>
          </p:cNvPr>
          <p:cNvPicPr>
            <a:picLocks noChangeAspect="1"/>
          </p:cNvPicPr>
          <p:nvPr/>
        </p:nvPicPr>
        <p:blipFill>
          <a:blip r:embed="rId4"/>
          <a:stretch>
            <a:fillRect/>
          </a:stretch>
        </p:blipFill>
        <p:spPr>
          <a:xfrm rot="790395">
            <a:off x="6432452" y="2612017"/>
            <a:ext cx="1670499" cy="2231095"/>
          </a:xfrm>
          <a:prstGeom prst="rect">
            <a:avLst/>
          </a:prstGeom>
          <a:ln>
            <a:solidFill>
              <a:srgbClr val="F78D37"/>
            </a:solidFill>
          </a:ln>
        </p:spPr>
      </p:pic>
    </p:spTree>
    <p:extLst>
      <p:ext uri="{BB962C8B-B14F-4D97-AF65-F5344CB8AC3E}">
        <p14:creationId xmlns:p14="http://schemas.microsoft.com/office/powerpoint/2010/main" val="2079839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6DA1FC-4961-452C-B457-D856EB949C60}"/>
              </a:ext>
            </a:extLst>
          </p:cNvPr>
          <p:cNvSpPr>
            <a:spLocks noGrp="1"/>
          </p:cNvSpPr>
          <p:nvPr>
            <p:ph idx="1"/>
          </p:nvPr>
        </p:nvSpPr>
        <p:spPr>
          <a:xfrm>
            <a:off x="839789" y="1643743"/>
            <a:ext cx="6494461" cy="4623494"/>
          </a:xfrm>
        </p:spPr>
        <p:txBody>
          <a:bodyPr anchor="ctr"/>
          <a:lstStyle/>
          <a:p>
            <a:pPr>
              <a:lnSpc>
                <a:spcPct val="100000"/>
              </a:lnSpc>
              <a:spcBef>
                <a:spcPts val="0"/>
              </a:spcBef>
              <a:spcAft>
                <a:spcPts val="1000"/>
              </a:spcAft>
            </a:pPr>
            <a:r>
              <a:rPr lang="en-US" sz="2000" b="1" dirty="0">
                <a:solidFill>
                  <a:srgbClr val="199BAB"/>
                </a:solidFill>
              </a:rPr>
              <a:t>TOT package </a:t>
            </a:r>
            <a:r>
              <a:rPr lang="en-US" sz="2000" dirty="0"/>
              <a:t>developed</a:t>
            </a:r>
          </a:p>
          <a:p>
            <a:pPr>
              <a:lnSpc>
                <a:spcPct val="100000"/>
              </a:lnSpc>
              <a:spcBef>
                <a:spcPts val="0"/>
              </a:spcBef>
              <a:spcAft>
                <a:spcPts val="1000"/>
              </a:spcAft>
            </a:pPr>
            <a:r>
              <a:rPr lang="en-US" sz="2000" dirty="0"/>
              <a:t>Trained </a:t>
            </a:r>
            <a:r>
              <a:rPr lang="en-US" sz="2000" b="1" dirty="0">
                <a:solidFill>
                  <a:srgbClr val="199BAB"/>
                </a:solidFill>
              </a:rPr>
              <a:t>65 core trainers </a:t>
            </a:r>
            <a:r>
              <a:rPr lang="en-US" sz="2000" dirty="0"/>
              <a:t>(GoU &amp; CSO)</a:t>
            </a:r>
          </a:p>
          <a:p>
            <a:pPr>
              <a:lnSpc>
                <a:spcPct val="100000"/>
              </a:lnSpc>
              <a:spcBef>
                <a:spcPts val="0"/>
              </a:spcBef>
              <a:spcAft>
                <a:spcPts val="1000"/>
              </a:spcAft>
            </a:pPr>
            <a:r>
              <a:rPr lang="en-US" sz="2000" dirty="0"/>
              <a:t>Development of </a:t>
            </a:r>
            <a:r>
              <a:rPr lang="en-US" sz="2000" b="1" dirty="0">
                <a:solidFill>
                  <a:srgbClr val="199BAB"/>
                </a:solidFill>
              </a:rPr>
              <a:t>E-learning modules</a:t>
            </a:r>
            <a:r>
              <a:rPr lang="en-US" sz="2000" b="1" dirty="0"/>
              <a:t>; </a:t>
            </a:r>
            <a:br>
              <a:rPr lang="en-US" sz="2000" b="1" dirty="0"/>
            </a:br>
            <a:r>
              <a:rPr lang="en-US" sz="2000" b="1" dirty="0">
                <a:solidFill>
                  <a:srgbClr val="199BAB"/>
                </a:solidFill>
              </a:rPr>
              <a:t>587 enrolled</a:t>
            </a:r>
            <a:r>
              <a:rPr lang="en-US" sz="2000" dirty="0"/>
              <a:t>, and </a:t>
            </a:r>
            <a:r>
              <a:rPr lang="en-US" sz="2000" b="1" dirty="0">
                <a:solidFill>
                  <a:srgbClr val="199BAB"/>
                </a:solidFill>
              </a:rPr>
              <a:t>373 completed</a:t>
            </a:r>
            <a:endParaRPr lang="en-US" sz="2000" b="1" dirty="0"/>
          </a:p>
          <a:p>
            <a:pPr>
              <a:lnSpc>
                <a:spcPct val="100000"/>
              </a:lnSpc>
              <a:spcBef>
                <a:spcPts val="0"/>
              </a:spcBef>
              <a:spcAft>
                <a:spcPts val="1000"/>
              </a:spcAft>
            </a:pPr>
            <a:r>
              <a:rPr lang="en-US" sz="2000" b="1" dirty="0">
                <a:solidFill>
                  <a:srgbClr val="199BAB"/>
                </a:solidFill>
              </a:rPr>
              <a:t>Printed 3,200 copies</a:t>
            </a:r>
            <a:r>
              <a:rPr lang="en-US" sz="2000" b="1" dirty="0"/>
              <a:t>; </a:t>
            </a:r>
            <a:r>
              <a:rPr lang="en-US" sz="2000" dirty="0"/>
              <a:t>e</a:t>
            </a:r>
            <a:r>
              <a:rPr lang="en-US" altLang="en-US" sz="2000" dirty="0"/>
              <a:t>lectronic distribution: </a:t>
            </a:r>
            <a:r>
              <a:rPr lang="en-US" altLang="en-US" sz="2000" b="1" dirty="0">
                <a:solidFill>
                  <a:srgbClr val="199BAB"/>
                </a:solidFill>
              </a:rPr>
              <a:t>SSW App </a:t>
            </a:r>
            <a:br>
              <a:rPr lang="en-US" altLang="en-US" sz="2000" b="1" dirty="0">
                <a:solidFill>
                  <a:srgbClr val="199BAB"/>
                </a:solidFill>
              </a:rPr>
            </a:br>
            <a:r>
              <a:rPr lang="en-US" altLang="en-US" sz="2000" dirty="0"/>
              <a:t>and </a:t>
            </a:r>
            <a:r>
              <a:rPr lang="en-US" altLang="en-US" sz="2000" b="1" dirty="0">
                <a:solidFill>
                  <a:srgbClr val="199BAB"/>
                </a:solidFill>
              </a:rPr>
              <a:t>1500 USBs</a:t>
            </a:r>
            <a:endParaRPr lang="en-US" altLang="en-US" sz="2000" b="1" dirty="0"/>
          </a:p>
          <a:p>
            <a:pPr>
              <a:lnSpc>
                <a:spcPct val="100000"/>
              </a:lnSpc>
              <a:spcBef>
                <a:spcPts val="0"/>
              </a:spcBef>
              <a:spcAft>
                <a:spcPts val="1000"/>
              </a:spcAft>
            </a:pPr>
            <a:r>
              <a:rPr lang="en-US" altLang="en-US" sz="2000" dirty="0"/>
              <a:t>Updated and printed 1,800 copies of the </a:t>
            </a:r>
            <a:r>
              <a:rPr lang="en-US" altLang="en-US" sz="2000" b="1" dirty="0">
                <a:solidFill>
                  <a:srgbClr val="199BAB"/>
                </a:solidFill>
              </a:rPr>
              <a:t>PSW Training Manual </a:t>
            </a:r>
            <a:r>
              <a:rPr lang="en-US" altLang="en-US" sz="2000" dirty="0"/>
              <a:t>and </a:t>
            </a:r>
            <a:r>
              <a:rPr lang="en-US" altLang="en-US" sz="2000" b="1" dirty="0">
                <a:solidFill>
                  <a:srgbClr val="199BAB"/>
                </a:solidFill>
              </a:rPr>
              <a:t>PSWO Handbook </a:t>
            </a:r>
          </a:p>
          <a:p>
            <a:pPr>
              <a:lnSpc>
                <a:spcPct val="100000"/>
              </a:lnSpc>
              <a:spcBef>
                <a:spcPts val="0"/>
              </a:spcBef>
              <a:spcAft>
                <a:spcPts val="1000"/>
              </a:spcAft>
            </a:pPr>
            <a:r>
              <a:rPr lang="en-US" sz="2000" dirty="0"/>
              <a:t>USAID/SITES </a:t>
            </a:r>
            <a:r>
              <a:rPr lang="en-US" sz="2000" b="1" dirty="0">
                <a:solidFill>
                  <a:srgbClr val="199BAB"/>
                </a:solidFill>
              </a:rPr>
              <a:t>digitized the CM Tools </a:t>
            </a:r>
            <a:r>
              <a:rPr lang="en-US" sz="2000" dirty="0"/>
              <a:t>and supported regional trainings for </a:t>
            </a:r>
            <a:r>
              <a:rPr lang="en-US" sz="2000" b="1" dirty="0">
                <a:solidFill>
                  <a:srgbClr val="199BAB"/>
                </a:solidFill>
              </a:rPr>
              <a:t>379 district and Implementing Partner staff from 73 districts.</a:t>
            </a:r>
          </a:p>
        </p:txBody>
      </p:sp>
      <p:sp>
        <p:nvSpPr>
          <p:cNvPr id="3" name="Title 2">
            <a:extLst>
              <a:ext uri="{FF2B5EF4-FFF2-40B4-BE49-F238E27FC236}">
                <a16:creationId xmlns:a16="http://schemas.microsoft.com/office/drawing/2014/main" id="{CEE36472-628C-4B50-B698-A89D261241CA}"/>
              </a:ext>
            </a:extLst>
          </p:cNvPr>
          <p:cNvSpPr>
            <a:spLocks noGrp="1"/>
          </p:cNvSpPr>
          <p:nvPr>
            <p:ph type="title"/>
          </p:nvPr>
        </p:nvSpPr>
        <p:spPr/>
        <p:txBody>
          <a:bodyPr/>
          <a:lstStyle/>
          <a:p>
            <a:r>
              <a:rPr lang="en-US" dirty="0"/>
              <a:t>Coordinated Roll-out of the New Guidance</a:t>
            </a:r>
          </a:p>
        </p:txBody>
      </p:sp>
      <p:sp>
        <p:nvSpPr>
          <p:cNvPr id="8" name="Rectangle 7">
            <a:extLst>
              <a:ext uri="{FF2B5EF4-FFF2-40B4-BE49-F238E27FC236}">
                <a16:creationId xmlns:a16="http://schemas.microsoft.com/office/drawing/2014/main" id="{B5322805-6254-4581-9AE4-CE4EC1CD2ADD}"/>
              </a:ext>
            </a:extLst>
          </p:cNvPr>
          <p:cNvSpPr/>
          <p:nvPr/>
        </p:nvSpPr>
        <p:spPr>
          <a:xfrm>
            <a:off x="7769633" y="1800665"/>
            <a:ext cx="3582578" cy="3766771"/>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6725" indent="-342900">
              <a:spcAft>
                <a:spcPts val="1200"/>
              </a:spcAft>
              <a:buFont typeface="Arial" panose="020B0604020202020204" pitchFamily="34" charset="0"/>
              <a:buChar char="•"/>
            </a:pPr>
            <a:r>
              <a:rPr lang="en-US" sz="2000" i="1" dirty="0">
                <a:solidFill>
                  <a:schemeClr val="tx1"/>
                </a:solidFill>
              </a:rPr>
              <a:t>Within 6 months of validation, 71 IPs were oriented, covering 73 districts.</a:t>
            </a:r>
          </a:p>
          <a:p>
            <a:pPr marL="466725" indent="-342900">
              <a:spcAft>
                <a:spcPts val="1200"/>
              </a:spcAft>
              <a:buFont typeface="Arial" panose="020B0604020202020204" pitchFamily="34" charset="0"/>
              <a:buChar char="•"/>
            </a:pPr>
            <a:r>
              <a:rPr lang="en-US" sz="2000" i="1" dirty="0">
                <a:solidFill>
                  <a:schemeClr val="tx1"/>
                </a:solidFill>
              </a:rPr>
              <a:t>81% of those surveyed (n=94) observed positive changes in the quality of case management as a result of using the updated package. </a:t>
            </a:r>
          </a:p>
        </p:txBody>
      </p:sp>
    </p:spTree>
    <p:extLst>
      <p:ext uri="{BB962C8B-B14F-4D97-AF65-F5344CB8AC3E}">
        <p14:creationId xmlns:p14="http://schemas.microsoft.com/office/powerpoint/2010/main" val="243112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13BDA3C-B5F4-4445-9326-D8984F822C86}"/>
              </a:ext>
            </a:extLst>
          </p:cNvPr>
          <p:cNvPicPr/>
          <p:nvPr/>
        </p:nvPicPr>
        <p:blipFill rotWithShape="1">
          <a:blip r:embed="rId3" cstate="print">
            <a:extLst>
              <a:ext uri="{28A0092B-C50C-407E-A947-70E740481C1C}">
                <a14:useLocalDpi xmlns:a14="http://schemas.microsoft.com/office/drawing/2010/main" val="0"/>
              </a:ext>
            </a:extLst>
          </a:blip>
          <a:srcRect l="15332" t="20083" r="13098"/>
          <a:stretch/>
        </p:blipFill>
        <p:spPr bwMode="auto">
          <a:xfrm>
            <a:off x="996606" y="1733778"/>
            <a:ext cx="7018619" cy="4976860"/>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F5C7A1DF-8279-4E7E-A18A-CF8D5197DE52}"/>
              </a:ext>
            </a:extLst>
          </p:cNvPr>
          <p:cNvSpPr/>
          <p:nvPr/>
        </p:nvSpPr>
        <p:spPr>
          <a:xfrm>
            <a:off x="8741229" y="7970"/>
            <a:ext cx="3450771"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0"/>
              </a:spcAft>
            </a:pPr>
            <a:endParaRPr lang="en-US" i="1" dirty="0"/>
          </a:p>
          <a:p>
            <a:pPr marL="285750" indent="-285750">
              <a:spcAft>
                <a:spcPts val="2000"/>
              </a:spcAft>
              <a:buFont typeface="Arial" panose="020B0604020202020204" pitchFamily="34" charset="0"/>
              <a:buChar char="•"/>
            </a:pPr>
            <a:endParaRPr lang="en-US" dirty="0"/>
          </a:p>
        </p:txBody>
      </p:sp>
      <p:sp>
        <p:nvSpPr>
          <p:cNvPr id="14" name="Rectangle 13">
            <a:extLst>
              <a:ext uri="{FF2B5EF4-FFF2-40B4-BE49-F238E27FC236}">
                <a16:creationId xmlns:a16="http://schemas.microsoft.com/office/drawing/2014/main" id="{9706095F-C586-4860-81E4-6F454D412854}"/>
              </a:ext>
            </a:extLst>
          </p:cNvPr>
          <p:cNvSpPr/>
          <p:nvPr/>
        </p:nvSpPr>
        <p:spPr>
          <a:xfrm>
            <a:off x="-1863557" y="6196338"/>
            <a:ext cx="2372469" cy="338554"/>
          </a:xfrm>
          <a:prstGeom prst="rect">
            <a:avLst/>
          </a:prstGeom>
        </p:spPr>
        <p:txBody>
          <a:bodyPr wrap="square">
            <a:spAutoFit/>
          </a:bodyPr>
          <a:lstStyle/>
          <a:p>
            <a:pPr algn="ctr"/>
            <a:endParaRPr lang="en-US" sz="1600" b="1" dirty="0">
              <a:solidFill>
                <a:srgbClr val="008FAC"/>
              </a:solidFill>
            </a:endParaRPr>
          </a:p>
        </p:txBody>
      </p:sp>
      <p:sp>
        <p:nvSpPr>
          <p:cNvPr id="2" name="Title 1">
            <a:extLst>
              <a:ext uri="{FF2B5EF4-FFF2-40B4-BE49-F238E27FC236}">
                <a16:creationId xmlns:a16="http://schemas.microsoft.com/office/drawing/2014/main" id="{DD44560C-9A22-4F62-950C-C5E5EBB978A3}"/>
              </a:ext>
            </a:extLst>
          </p:cNvPr>
          <p:cNvSpPr>
            <a:spLocks noGrp="1"/>
          </p:cNvSpPr>
          <p:nvPr>
            <p:ph type="title"/>
          </p:nvPr>
        </p:nvSpPr>
        <p:spPr>
          <a:xfrm>
            <a:off x="839788" y="365126"/>
            <a:ext cx="7595085" cy="1388212"/>
          </a:xfrm>
          <a:noFill/>
        </p:spPr>
        <p:txBody>
          <a:bodyPr anchor="ctr">
            <a:normAutofit/>
          </a:bodyPr>
          <a:lstStyle/>
          <a:p>
            <a:r>
              <a:rPr lang="en-US" dirty="0"/>
              <a:t>Setting Standards for Social Work Training</a:t>
            </a:r>
          </a:p>
        </p:txBody>
      </p:sp>
      <p:sp>
        <p:nvSpPr>
          <p:cNvPr id="7" name="Rectangle 6">
            <a:extLst>
              <a:ext uri="{FF2B5EF4-FFF2-40B4-BE49-F238E27FC236}">
                <a16:creationId xmlns:a16="http://schemas.microsoft.com/office/drawing/2014/main" id="{BE0EFE04-6A18-440C-88FC-F6185B2BE8A9}"/>
              </a:ext>
            </a:extLst>
          </p:cNvPr>
          <p:cNvSpPr/>
          <p:nvPr/>
        </p:nvSpPr>
        <p:spPr>
          <a:xfrm>
            <a:off x="8754480" y="1634362"/>
            <a:ext cx="3450771" cy="2195473"/>
          </a:xfrm>
          <a:prstGeom prst="rect">
            <a:avLst/>
          </a:prstGeom>
        </p:spPr>
        <p:txBody>
          <a:bodyPr wrap="square">
            <a:spAutoFit/>
          </a:bodyPr>
          <a:lstStyle/>
          <a:p>
            <a:pPr marL="174625">
              <a:spcAft>
                <a:spcPts val="2000"/>
              </a:spcAft>
            </a:pPr>
            <a:r>
              <a:rPr lang="en-US" sz="2400" b="1" i="1" dirty="0">
                <a:solidFill>
                  <a:schemeClr val="accent5">
                    <a:lumMod val="60000"/>
                    <a:lumOff val="40000"/>
                  </a:schemeClr>
                </a:solidFill>
              </a:rPr>
              <a:t>4C Contribution to Strengthening the SSW:</a:t>
            </a:r>
          </a:p>
          <a:p>
            <a:pPr marL="174625">
              <a:spcAft>
                <a:spcPts val="2000"/>
              </a:spcAft>
            </a:pPr>
            <a:r>
              <a:rPr lang="en-US" sz="2400" i="1" dirty="0">
                <a:solidFill>
                  <a:schemeClr val="bg1"/>
                </a:solidFill>
              </a:rPr>
              <a:t>Strengthening the quality of social work graduates</a:t>
            </a:r>
            <a:endParaRPr lang="en-US" sz="2400" i="1" dirty="0">
              <a:solidFill>
                <a:srgbClr val="199BAB"/>
              </a:solidFill>
            </a:endParaRPr>
          </a:p>
        </p:txBody>
      </p:sp>
      <p:grpSp>
        <p:nvGrpSpPr>
          <p:cNvPr id="48" name="Group 47">
            <a:extLst>
              <a:ext uri="{FF2B5EF4-FFF2-40B4-BE49-F238E27FC236}">
                <a16:creationId xmlns:a16="http://schemas.microsoft.com/office/drawing/2014/main" id="{F30A3CB6-6AC6-4314-91D5-43979D922E9F}"/>
              </a:ext>
            </a:extLst>
          </p:cNvPr>
          <p:cNvGrpSpPr>
            <a:grpSpLocks noChangeAspect="1"/>
          </p:cNvGrpSpPr>
          <p:nvPr/>
        </p:nvGrpSpPr>
        <p:grpSpPr>
          <a:xfrm>
            <a:off x="7537576" y="4594364"/>
            <a:ext cx="4498517" cy="2309646"/>
            <a:chOff x="-3710973" y="314839"/>
            <a:chExt cx="14715806" cy="7555434"/>
          </a:xfrm>
        </p:grpSpPr>
        <p:grpSp>
          <p:nvGrpSpPr>
            <p:cNvPr id="49" name="Group 48">
              <a:extLst>
                <a:ext uri="{FF2B5EF4-FFF2-40B4-BE49-F238E27FC236}">
                  <a16:creationId xmlns:a16="http://schemas.microsoft.com/office/drawing/2014/main" id="{6E8B0763-A304-4942-BFE0-F3BD0AE9F85B}"/>
                </a:ext>
              </a:extLst>
            </p:cNvPr>
            <p:cNvGrpSpPr/>
            <p:nvPr/>
          </p:nvGrpSpPr>
          <p:grpSpPr>
            <a:xfrm>
              <a:off x="8465681" y="314839"/>
              <a:ext cx="1347463" cy="1348536"/>
              <a:chOff x="8465681" y="314839"/>
              <a:chExt cx="1347463" cy="1348536"/>
            </a:xfrm>
          </p:grpSpPr>
          <p:sp>
            <p:nvSpPr>
              <p:cNvPr id="63" name="Teardrop 62">
                <a:extLst>
                  <a:ext uri="{FF2B5EF4-FFF2-40B4-BE49-F238E27FC236}">
                    <a16:creationId xmlns:a16="http://schemas.microsoft.com/office/drawing/2014/main" id="{37836FEF-B341-4C73-899D-28E991697142}"/>
                  </a:ext>
                </a:extLst>
              </p:cNvPr>
              <p:cNvSpPr>
                <a:spLocks noChangeAspect="1"/>
              </p:cNvSpPr>
              <p:nvPr/>
            </p:nvSpPr>
            <p:spPr>
              <a:xfrm rot="8013898">
                <a:off x="8465145" y="315375"/>
                <a:ext cx="1348536" cy="1347463"/>
              </a:xfrm>
              <a:prstGeom prst="teardrop">
                <a:avLst/>
              </a:prstGeom>
              <a:solidFill>
                <a:srgbClr val="F7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53A884E-FBAD-4EF7-B1CD-390F80F14F38}"/>
                  </a:ext>
                </a:extLst>
              </p:cNvPr>
              <p:cNvSpPr/>
              <p:nvPr/>
            </p:nvSpPr>
            <p:spPr>
              <a:xfrm>
                <a:off x="8784099" y="630103"/>
                <a:ext cx="731522" cy="7315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DB2431"/>
                  </a:solidFill>
                </a:endParaRPr>
              </a:p>
            </p:txBody>
          </p:sp>
        </p:grpSp>
        <p:grpSp>
          <p:nvGrpSpPr>
            <p:cNvPr id="50" name="Group 49">
              <a:extLst>
                <a:ext uri="{FF2B5EF4-FFF2-40B4-BE49-F238E27FC236}">
                  <a16:creationId xmlns:a16="http://schemas.microsoft.com/office/drawing/2014/main" id="{FE13ABCB-8B50-47DC-935C-5F1248F16EFA}"/>
                </a:ext>
              </a:extLst>
            </p:cNvPr>
            <p:cNvGrpSpPr/>
            <p:nvPr/>
          </p:nvGrpSpPr>
          <p:grpSpPr>
            <a:xfrm>
              <a:off x="-3710973" y="2216080"/>
              <a:ext cx="14715806" cy="5654193"/>
              <a:chOff x="-3860141" y="2146569"/>
              <a:chExt cx="14715806" cy="5654193"/>
            </a:xfrm>
          </p:grpSpPr>
          <p:grpSp>
            <p:nvGrpSpPr>
              <p:cNvPr id="51" name="Group 50">
                <a:extLst>
                  <a:ext uri="{FF2B5EF4-FFF2-40B4-BE49-F238E27FC236}">
                    <a16:creationId xmlns:a16="http://schemas.microsoft.com/office/drawing/2014/main" id="{3EA85F95-4581-4F29-B570-219D9B130AFA}"/>
                  </a:ext>
                </a:extLst>
              </p:cNvPr>
              <p:cNvGrpSpPr/>
              <p:nvPr/>
            </p:nvGrpSpPr>
            <p:grpSpPr>
              <a:xfrm>
                <a:off x="-3860141" y="2146569"/>
                <a:ext cx="14715806" cy="5654193"/>
                <a:chOff x="-3860141" y="2146569"/>
                <a:chExt cx="14715806" cy="5654193"/>
              </a:xfrm>
            </p:grpSpPr>
            <p:sp>
              <p:nvSpPr>
                <p:cNvPr id="53" name="Flowchart: Manual Operation 52">
                  <a:extLst>
                    <a:ext uri="{FF2B5EF4-FFF2-40B4-BE49-F238E27FC236}">
                      <a16:creationId xmlns:a16="http://schemas.microsoft.com/office/drawing/2014/main" id="{A366C203-C001-4A3C-AC50-A04564585388}"/>
                    </a:ext>
                  </a:extLst>
                </p:cNvPr>
                <p:cNvSpPr/>
                <p:nvPr/>
              </p:nvSpPr>
              <p:spPr>
                <a:xfrm rot="14984108">
                  <a:off x="-1568895" y="4244380"/>
                  <a:ext cx="1265136" cy="5847628"/>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0D850F2B-6B4E-412F-BD5C-9512D772A4C3}"/>
                    </a:ext>
                  </a:extLst>
                </p:cNvPr>
                <p:cNvGrpSpPr/>
                <p:nvPr/>
              </p:nvGrpSpPr>
              <p:grpSpPr>
                <a:xfrm>
                  <a:off x="2101155" y="2146569"/>
                  <a:ext cx="8754510" cy="4700232"/>
                  <a:chOff x="2858370" y="2015529"/>
                  <a:chExt cx="8754510" cy="4700232"/>
                </a:xfrm>
              </p:grpSpPr>
              <p:sp>
                <p:nvSpPr>
                  <p:cNvPr id="55" name="Flowchart: Manual Operation 54">
                    <a:extLst>
                      <a:ext uri="{FF2B5EF4-FFF2-40B4-BE49-F238E27FC236}">
                        <a16:creationId xmlns:a16="http://schemas.microsoft.com/office/drawing/2014/main" id="{CBE907F7-7CCB-40AD-BC1B-2EF8B5339D6A}"/>
                      </a:ext>
                    </a:extLst>
                  </p:cNvPr>
                  <p:cNvSpPr/>
                  <p:nvPr/>
                </p:nvSpPr>
                <p:spPr>
                  <a:xfrm rot="6679753">
                    <a:off x="8473477" y="2142610"/>
                    <a:ext cx="426720" cy="3357004"/>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anual Operation 55">
                    <a:extLst>
                      <a:ext uri="{FF2B5EF4-FFF2-40B4-BE49-F238E27FC236}">
                        <a16:creationId xmlns:a16="http://schemas.microsoft.com/office/drawing/2014/main" id="{F1D0F041-9FED-4AEE-9D1D-B688DE7885B4}"/>
                      </a:ext>
                    </a:extLst>
                  </p:cNvPr>
                  <p:cNvSpPr/>
                  <p:nvPr/>
                </p:nvSpPr>
                <p:spPr>
                  <a:xfrm rot="14759000">
                    <a:off x="8297156" y="3489939"/>
                    <a:ext cx="835865" cy="3792804"/>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88950E9-E9A3-4CC0-95DB-639ED45B856E}"/>
                      </a:ext>
                    </a:extLst>
                  </p:cNvPr>
                  <p:cNvSpPr/>
                  <p:nvPr/>
                </p:nvSpPr>
                <p:spPr>
                  <a:xfrm>
                    <a:off x="9711690" y="4196080"/>
                    <a:ext cx="1901190" cy="759777"/>
                  </a:xfrm>
                  <a:prstGeom prst="ellipse">
                    <a:avLst/>
                  </a:prstGeom>
                  <a:solidFill>
                    <a:srgbClr val="F78D37"/>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nual Operation 57">
                    <a:extLst>
                      <a:ext uri="{FF2B5EF4-FFF2-40B4-BE49-F238E27FC236}">
                        <a16:creationId xmlns:a16="http://schemas.microsoft.com/office/drawing/2014/main" id="{DDB0FA4A-CCA5-49B4-9EB3-C22351C1A6B2}"/>
                      </a:ext>
                    </a:extLst>
                  </p:cNvPr>
                  <p:cNvSpPr/>
                  <p:nvPr/>
                </p:nvSpPr>
                <p:spPr>
                  <a:xfrm rot="15280299">
                    <a:off x="7941014" y="1136943"/>
                    <a:ext cx="426720" cy="3216715"/>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3008A0C-E505-4417-AE8A-EDD63852B5E4}"/>
                      </a:ext>
                    </a:extLst>
                  </p:cNvPr>
                  <p:cNvSpPr/>
                  <p:nvPr/>
                </p:nvSpPr>
                <p:spPr>
                  <a:xfrm>
                    <a:off x="9426151" y="2015529"/>
                    <a:ext cx="1209040" cy="467360"/>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223E12E-1C89-4CE5-B18C-EBB5FEBEBDE1}"/>
                      </a:ext>
                    </a:extLst>
                  </p:cNvPr>
                  <p:cNvSpPr/>
                  <p:nvPr/>
                </p:nvSpPr>
                <p:spPr>
                  <a:xfrm>
                    <a:off x="6074101" y="2597323"/>
                    <a:ext cx="1786628" cy="816003"/>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a:extLst>
                      <a:ext uri="{FF2B5EF4-FFF2-40B4-BE49-F238E27FC236}">
                        <a16:creationId xmlns:a16="http://schemas.microsoft.com/office/drawing/2014/main" id="{DC04A703-895E-498E-8D96-EC1787744C9D}"/>
                      </a:ext>
                    </a:extLst>
                  </p:cNvPr>
                  <p:cNvSpPr/>
                  <p:nvPr/>
                </p:nvSpPr>
                <p:spPr>
                  <a:xfrm rot="16200000">
                    <a:off x="4391019" y="4206103"/>
                    <a:ext cx="889095" cy="3954393"/>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A29E6CCC-670C-4FAC-AD60-85F4B758375E}"/>
                      </a:ext>
                    </a:extLst>
                  </p:cNvPr>
                  <p:cNvSpPr/>
                  <p:nvPr/>
                </p:nvSpPr>
                <p:spPr>
                  <a:xfrm>
                    <a:off x="5627370" y="5720081"/>
                    <a:ext cx="2571750" cy="995680"/>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AB9CDC86-CC50-4371-BA6F-5F41B816BCFE}"/>
                  </a:ext>
                </a:extLst>
              </p:cNvPr>
              <p:cNvSpPr/>
              <p:nvPr/>
            </p:nvSpPr>
            <p:spPr>
              <a:xfrm>
                <a:off x="652652" y="5798795"/>
                <a:ext cx="2571750" cy="1021187"/>
              </a:xfrm>
              <a:prstGeom prst="ellipse">
                <a:avLst/>
              </a:prstGeom>
              <a:solidFill>
                <a:srgbClr val="199BAB"/>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3304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95C3C1EA-7C75-46B2-9EB5-8EE11F0B3F93}"/>
              </a:ext>
            </a:extLst>
          </p:cNvPr>
          <p:cNvPicPr>
            <a:picLocks noChangeAspect="1"/>
          </p:cNvPicPr>
          <p:nvPr/>
        </p:nvPicPr>
        <p:blipFill rotWithShape="1">
          <a:blip r:embed="rId3"/>
          <a:srcRect l="11955" t="4512" r="2408" b="14599"/>
          <a:stretch/>
        </p:blipFill>
        <p:spPr>
          <a:xfrm>
            <a:off x="532448" y="1396182"/>
            <a:ext cx="11127104" cy="4386944"/>
          </a:xfrm>
          <a:prstGeom prst="rect">
            <a:avLst/>
          </a:prstGeom>
        </p:spPr>
      </p:pic>
      <p:sp>
        <p:nvSpPr>
          <p:cNvPr id="2" name="Title 1">
            <a:extLst>
              <a:ext uri="{FF2B5EF4-FFF2-40B4-BE49-F238E27FC236}">
                <a16:creationId xmlns:a16="http://schemas.microsoft.com/office/drawing/2014/main" id="{DD44560C-9A22-4F62-950C-C5E5EBB978A3}"/>
              </a:ext>
            </a:extLst>
          </p:cNvPr>
          <p:cNvSpPr>
            <a:spLocks noGrp="1"/>
          </p:cNvSpPr>
          <p:nvPr>
            <p:ph type="title"/>
          </p:nvPr>
        </p:nvSpPr>
        <p:spPr/>
        <p:txBody>
          <a:bodyPr anchor="ctr"/>
          <a:lstStyle/>
          <a:p>
            <a:r>
              <a:rPr lang="en-US" dirty="0"/>
              <a:t>Strengthening Social Work Training</a:t>
            </a:r>
          </a:p>
        </p:txBody>
      </p:sp>
      <p:sp>
        <p:nvSpPr>
          <p:cNvPr id="14" name="Rectangle 13">
            <a:extLst>
              <a:ext uri="{FF2B5EF4-FFF2-40B4-BE49-F238E27FC236}">
                <a16:creationId xmlns:a16="http://schemas.microsoft.com/office/drawing/2014/main" id="{9706095F-C586-4860-81E4-6F454D412854}"/>
              </a:ext>
            </a:extLst>
          </p:cNvPr>
          <p:cNvSpPr/>
          <p:nvPr/>
        </p:nvSpPr>
        <p:spPr>
          <a:xfrm>
            <a:off x="-1863557" y="6196338"/>
            <a:ext cx="2372469" cy="338554"/>
          </a:xfrm>
          <a:prstGeom prst="rect">
            <a:avLst/>
          </a:prstGeom>
        </p:spPr>
        <p:txBody>
          <a:bodyPr wrap="square">
            <a:spAutoFit/>
          </a:bodyPr>
          <a:lstStyle/>
          <a:p>
            <a:pPr algn="ctr"/>
            <a:endParaRPr lang="en-US" sz="1600" b="1" dirty="0">
              <a:solidFill>
                <a:srgbClr val="008FAC"/>
              </a:solidFill>
            </a:endParaRPr>
          </a:p>
        </p:txBody>
      </p:sp>
      <p:grpSp>
        <p:nvGrpSpPr>
          <p:cNvPr id="3" name="Group 2">
            <a:extLst>
              <a:ext uri="{FF2B5EF4-FFF2-40B4-BE49-F238E27FC236}">
                <a16:creationId xmlns:a16="http://schemas.microsoft.com/office/drawing/2014/main" id="{6F4A96F2-9039-4011-9B63-A6F0F9EC86D2}"/>
              </a:ext>
            </a:extLst>
          </p:cNvPr>
          <p:cNvGrpSpPr/>
          <p:nvPr/>
        </p:nvGrpSpPr>
        <p:grpSpPr>
          <a:xfrm>
            <a:off x="532448" y="2749427"/>
            <a:ext cx="11042576" cy="3291840"/>
            <a:chOff x="532448" y="2749427"/>
            <a:chExt cx="11042576" cy="3291840"/>
          </a:xfrm>
        </p:grpSpPr>
        <p:sp>
          <p:nvSpPr>
            <p:cNvPr id="6" name="Rectangle 5">
              <a:extLst>
                <a:ext uri="{FF2B5EF4-FFF2-40B4-BE49-F238E27FC236}">
                  <a16:creationId xmlns:a16="http://schemas.microsoft.com/office/drawing/2014/main" id="{B7C2160B-FCBA-4B59-A51C-524CCC021732}"/>
                </a:ext>
              </a:extLst>
            </p:cNvPr>
            <p:cNvSpPr/>
            <p:nvPr/>
          </p:nvSpPr>
          <p:spPr>
            <a:xfrm rot="5400000">
              <a:off x="9819286" y="4285528"/>
              <a:ext cx="3291840" cy="219637"/>
            </a:xfrm>
            <a:prstGeom prst="rect">
              <a:avLst/>
            </a:prstGeom>
            <a:solidFill>
              <a:srgbClr val="F78D37"/>
            </a:solidFill>
            <a:ln>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endParaRPr>
            </a:p>
          </p:txBody>
        </p:sp>
        <p:sp>
          <p:nvSpPr>
            <p:cNvPr id="5" name="Rectangle 4">
              <a:extLst>
                <a:ext uri="{FF2B5EF4-FFF2-40B4-BE49-F238E27FC236}">
                  <a16:creationId xmlns:a16="http://schemas.microsoft.com/office/drawing/2014/main" id="{E61C6D14-61C7-46A4-807E-03BDBDADCC34}"/>
                </a:ext>
              </a:extLst>
            </p:cNvPr>
            <p:cNvSpPr/>
            <p:nvPr/>
          </p:nvSpPr>
          <p:spPr>
            <a:xfrm>
              <a:off x="532448" y="5821626"/>
              <a:ext cx="10972800" cy="219637"/>
            </a:xfrm>
            <a:prstGeom prst="rect">
              <a:avLst/>
            </a:prstGeom>
            <a:solidFill>
              <a:srgbClr val="F78D37"/>
            </a:solidFill>
            <a:ln>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APRIL 2018									            JUNE 2019</a:t>
              </a:r>
            </a:p>
          </p:txBody>
        </p:sp>
      </p:grpSp>
    </p:spTree>
    <p:extLst>
      <p:ext uri="{BB962C8B-B14F-4D97-AF65-F5344CB8AC3E}">
        <p14:creationId xmlns:p14="http://schemas.microsoft.com/office/powerpoint/2010/main" val="339373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83880283-CCF3-411E-9BE5-528A1AA5DBDD}"/>
              </a:ext>
            </a:extLst>
          </p:cNvPr>
          <p:cNvCxnSpPr>
            <a:stCxn id="4" idx="3"/>
          </p:cNvCxnSpPr>
          <p:nvPr/>
        </p:nvCxnSpPr>
        <p:spPr>
          <a:xfrm flipV="1">
            <a:off x="2681461" y="3479532"/>
            <a:ext cx="2949318" cy="1"/>
          </a:xfrm>
          <a:prstGeom prst="straightConnector1">
            <a:avLst/>
          </a:prstGeom>
          <a:ln>
            <a:solidFill>
              <a:srgbClr val="199BAB"/>
            </a:solidFill>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A35F0E37-3158-40C5-AE81-509B7F2DFEB0}"/>
              </a:ext>
            </a:extLst>
          </p:cNvPr>
          <p:cNvSpPr>
            <a:spLocks noGrp="1"/>
          </p:cNvSpPr>
          <p:nvPr>
            <p:ph idx="1"/>
          </p:nvPr>
        </p:nvSpPr>
        <p:spPr>
          <a:xfrm>
            <a:off x="2897203" y="1771048"/>
            <a:ext cx="2117559" cy="3913847"/>
          </a:xfrm>
          <a:solidFill>
            <a:srgbClr val="F78D37"/>
          </a:solidFill>
        </p:spPr>
        <p:txBody>
          <a:bodyPr anchor="ctr"/>
          <a:lstStyle/>
          <a:p>
            <a:pPr>
              <a:lnSpc>
                <a:spcPct val="100000"/>
              </a:lnSpc>
              <a:spcAft>
                <a:spcPts val="1000"/>
              </a:spcAft>
            </a:pPr>
            <a:r>
              <a:rPr lang="en-US" sz="2400" dirty="0">
                <a:solidFill>
                  <a:schemeClr val="bg1"/>
                </a:solidFill>
              </a:rPr>
              <a:t>18 Universities</a:t>
            </a:r>
          </a:p>
          <a:p>
            <a:pPr>
              <a:lnSpc>
                <a:spcPct val="100000"/>
              </a:lnSpc>
              <a:spcAft>
                <a:spcPts val="1000"/>
              </a:spcAft>
            </a:pPr>
            <a:r>
              <a:rPr lang="en-US" sz="2400" dirty="0">
                <a:solidFill>
                  <a:schemeClr val="bg1"/>
                </a:solidFill>
              </a:rPr>
              <a:t>13 Social Work Agencies</a:t>
            </a:r>
          </a:p>
          <a:p>
            <a:pPr>
              <a:lnSpc>
                <a:spcPct val="100000"/>
              </a:lnSpc>
              <a:spcAft>
                <a:spcPts val="1000"/>
              </a:spcAft>
            </a:pPr>
            <a:r>
              <a:rPr lang="en-US" sz="2400" dirty="0">
                <a:solidFill>
                  <a:schemeClr val="bg1"/>
                </a:solidFill>
              </a:rPr>
              <a:t>3 Policy Makers</a:t>
            </a:r>
          </a:p>
          <a:p>
            <a:pPr>
              <a:lnSpc>
                <a:spcPct val="100000"/>
              </a:lnSpc>
              <a:spcAft>
                <a:spcPts val="1000"/>
              </a:spcAft>
            </a:pPr>
            <a:r>
              <a:rPr lang="en-US" sz="2400" dirty="0">
                <a:solidFill>
                  <a:schemeClr val="bg1"/>
                </a:solidFill>
              </a:rPr>
              <a:t>280 Students</a:t>
            </a:r>
          </a:p>
        </p:txBody>
      </p:sp>
      <p:sp>
        <p:nvSpPr>
          <p:cNvPr id="3" name="Title 2">
            <a:extLst>
              <a:ext uri="{FF2B5EF4-FFF2-40B4-BE49-F238E27FC236}">
                <a16:creationId xmlns:a16="http://schemas.microsoft.com/office/drawing/2014/main" id="{C6A0296E-0099-4B1C-9734-646200E3FC25}"/>
              </a:ext>
            </a:extLst>
          </p:cNvPr>
          <p:cNvSpPr>
            <a:spLocks noGrp="1"/>
          </p:cNvSpPr>
          <p:nvPr>
            <p:ph type="title"/>
          </p:nvPr>
        </p:nvSpPr>
        <p:spPr/>
        <p:txBody>
          <a:bodyPr/>
          <a:lstStyle/>
          <a:p>
            <a:r>
              <a:rPr lang="en-US" dirty="0"/>
              <a:t>Informed by Research</a:t>
            </a:r>
          </a:p>
        </p:txBody>
      </p:sp>
      <p:pic>
        <p:nvPicPr>
          <p:cNvPr id="4" name="Picture 3">
            <a:extLst>
              <a:ext uri="{FF2B5EF4-FFF2-40B4-BE49-F238E27FC236}">
                <a16:creationId xmlns:a16="http://schemas.microsoft.com/office/drawing/2014/main" id="{439B1B10-36B2-41F7-BFD8-8AE85B4E24E6}"/>
              </a:ext>
            </a:extLst>
          </p:cNvPr>
          <p:cNvPicPr>
            <a:picLocks noChangeAspect="1"/>
          </p:cNvPicPr>
          <p:nvPr/>
        </p:nvPicPr>
        <p:blipFill rotWithShape="1">
          <a:blip r:embed="rId2"/>
          <a:srcRect l="5694" t="1919" r="4207" b="9597"/>
          <a:stretch/>
        </p:blipFill>
        <p:spPr>
          <a:xfrm>
            <a:off x="272264" y="1953928"/>
            <a:ext cx="2409197" cy="3051209"/>
          </a:xfrm>
          <a:prstGeom prst="rect">
            <a:avLst/>
          </a:prstGeom>
          <a:solidFill>
            <a:srgbClr val="199BAB"/>
          </a:solidFill>
          <a:ln>
            <a:solidFill>
              <a:srgbClr val="199BAB"/>
            </a:solidFill>
          </a:ln>
        </p:spPr>
      </p:pic>
      <p:sp>
        <p:nvSpPr>
          <p:cNvPr id="7" name="Rectangle 6">
            <a:extLst>
              <a:ext uri="{FF2B5EF4-FFF2-40B4-BE49-F238E27FC236}">
                <a16:creationId xmlns:a16="http://schemas.microsoft.com/office/drawing/2014/main" id="{3D25E2F1-DD40-4D33-8437-45E28CDA9754}"/>
              </a:ext>
            </a:extLst>
          </p:cNvPr>
          <p:cNvSpPr/>
          <p:nvPr/>
        </p:nvSpPr>
        <p:spPr>
          <a:xfrm>
            <a:off x="5230504" y="1458816"/>
            <a:ext cx="6339063" cy="4826482"/>
          </a:xfrm>
          <a:prstGeom prst="rect">
            <a:avLst/>
          </a:prstGeom>
          <a:solidFill>
            <a:schemeClr val="bg1"/>
          </a:solidFill>
          <a:ln>
            <a:solidFill>
              <a:srgbClr val="199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1200"/>
              </a:spcAft>
              <a:buFont typeface="Arial" panose="020B0604020202020204" pitchFamily="34" charset="0"/>
              <a:buChar char="•"/>
            </a:pPr>
            <a:r>
              <a:rPr lang="en-GB" sz="2400" dirty="0">
                <a:solidFill>
                  <a:schemeClr val="tx1"/>
                </a:solidFill>
              </a:rPr>
              <a:t>Lack of a standardized graduation course load across all institutions.</a:t>
            </a:r>
          </a:p>
          <a:p>
            <a:pPr marL="285750" lvl="0" indent="-285750">
              <a:spcAft>
                <a:spcPts val="1200"/>
              </a:spcAft>
              <a:buFont typeface="Arial" panose="020B0604020202020204" pitchFamily="34" charset="0"/>
              <a:buChar char="•"/>
            </a:pPr>
            <a:r>
              <a:rPr lang="en-GB" sz="2400" dirty="0">
                <a:solidFill>
                  <a:schemeClr val="tx1"/>
                </a:solidFill>
              </a:rPr>
              <a:t>Low dosage of social work knowledge base in some institutions.</a:t>
            </a:r>
          </a:p>
          <a:p>
            <a:pPr marL="285750" lvl="0" indent="-285750">
              <a:spcAft>
                <a:spcPts val="1200"/>
              </a:spcAft>
              <a:buFont typeface="Arial" panose="020B0604020202020204" pitchFamily="34" charset="0"/>
              <a:buChar char="•"/>
            </a:pPr>
            <a:r>
              <a:rPr lang="en-GB" sz="2400" dirty="0">
                <a:solidFill>
                  <a:schemeClr val="tx1"/>
                </a:solidFill>
              </a:rPr>
              <a:t>Discrepancies in field work and research requirements.</a:t>
            </a:r>
          </a:p>
          <a:p>
            <a:pPr marL="285750" lvl="0" indent="-285750">
              <a:spcAft>
                <a:spcPts val="1200"/>
              </a:spcAft>
              <a:buFont typeface="Arial" panose="020B0604020202020204" pitchFamily="34" charset="0"/>
              <a:buChar char="•"/>
            </a:pPr>
            <a:r>
              <a:rPr lang="en-GB" sz="2400" dirty="0">
                <a:solidFill>
                  <a:schemeClr val="tx1"/>
                </a:solidFill>
              </a:rPr>
              <a:t>Limited teaching and reference materials available for lecturers.</a:t>
            </a:r>
          </a:p>
          <a:p>
            <a:pPr marL="285750" lvl="0" indent="-285750">
              <a:spcAft>
                <a:spcPts val="1200"/>
              </a:spcAft>
              <a:buFont typeface="Arial" panose="020B0604020202020204" pitchFamily="34" charset="0"/>
              <a:buChar char="•"/>
            </a:pPr>
            <a:r>
              <a:rPr lang="en-GB" sz="2400" dirty="0">
                <a:solidFill>
                  <a:schemeClr val="tx1"/>
                </a:solidFill>
              </a:rPr>
              <a:t>Lack of standard benchmarks for graduation.</a:t>
            </a:r>
          </a:p>
          <a:p>
            <a:pPr marL="285750" indent="-285750">
              <a:spcAft>
                <a:spcPts val="1200"/>
              </a:spcAft>
              <a:buFont typeface="Arial" panose="020B0604020202020204" pitchFamily="34" charset="0"/>
              <a:buChar char="•"/>
            </a:pPr>
            <a:r>
              <a:rPr lang="en-GB" sz="2400" dirty="0">
                <a:solidFill>
                  <a:schemeClr val="tx1"/>
                </a:solidFill>
              </a:rPr>
              <a:t>Under-qualified educators in some institutions.</a:t>
            </a:r>
          </a:p>
        </p:txBody>
      </p:sp>
    </p:spTree>
    <p:extLst>
      <p:ext uri="{BB962C8B-B14F-4D97-AF65-F5344CB8AC3E}">
        <p14:creationId xmlns:p14="http://schemas.microsoft.com/office/powerpoint/2010/main" val="430153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BC4630-405C-4EA6-BDF1-41BAB7680DC9}"/>
              </a:ext>
            </a:extLst>
          </p:cNvPr>
          <p:cNvSpPr>
            <a:spLocks noGrp="1"/>
          </p:cNvSpPr>
          <p:nvPr>
            <p:ph idx="1"/>
          </p:nvPr>
        </p:nvSpPr>
        <p:spPr>
          <a:xfrm>
            <a:off x="645192" y="3446013"/>
            <a:ext cx="10228802" cy="3102345"/>
          </a:xfrm>
          <a:solidFill>
            <a:srgbClr val="199BAB"/>
          </a:solidFill>
        </p:spPr>
        <p:txBody>
          <a:bodyPr anchor="ctr">
            <a:normAutofit/>
          </a:bodyPr>
          <a:lstStyle/>
          <a:p>
            <a:pPr marL="0" indent="0">
              <a:lnSpc>
                <a:spcPct val="100000"/>
              </a:lnSpc>
              <a:spcBef>
                <a:spcPts val="0"/>
              </a:spcBef>
              <a:buNone/>
            </a:pPr>
            <a:r>
              <a:rPr lang="en-US" sz="2400" b="1" dirty="0">
                <a:solidFill>
                  <a:schemeClr val="bg1"/>
                </a:solidFill>
              </a:rPr>
              <a:t>Under the guidance of the National Council for Higher Education, the Social Work Steering Committee: </a:t>
            </a:r>
          </a:p>
          <a:p>
            <a:pPr marL="285750" indent="-285750">
              <a:lnSpc>
                <a:spcPct val="100000"/>
              </a:lnSpc>
              <a:spcBef>
                <a:spcPts val="0"/>
              </a:spcBef>
              <a:spcAft>
                <a:spcPts val="300"/>
              </a:spcAft>
            </a:pPr>
            <a:r>
              <a:rPr lang="en-US" sz="2400" dirty="0">
                <a:solidFill>
                  <a:schemeClr val="bg1"/>
                </a:solidFill>
              </a:rPr>
              <a:t>Established teaching qualifications for Social Work Training.</a:t>
            </a:r>
          </a:p>
          <a:p>
            <a:pPr marL="285750" indent="-285750">
              <a:lnSpc>
                <a:spcPct val="100000"/>
              </a:lnSpc>
              <a:spcBef>
                <a:spcPts val="0"/>
              </a:spcBef>
              <a:spcAft>
                <a:spcPts val="300"/>
              </a:spcAft>
            </a:pPr>
            <a:r>
              <a:rPr lang="en-GB" sz="2400" dirty="0">
                <a:solidFill>
                  <a:schemeClr val="bg1"/>
                </a:solidFill>
              </a:rPr>
              <a:t>Standardized course load with core courses.</a:t>
            </a:r>
          </a:p>
          <a:p>
            <a:pPr marL="285750" indent="-285750">
              <a:lnSpc>
                <a:spcPct val="100000"/>
              </a:lnSpc>
              <a:spcBef>
                <a:spcPts val="0"/>
              </a:spcBef>
              <a:spcAft>
                <a:spcPts val="300"/>
              </a:spcAft>
            </a:pPr>
            <a:r>
              <a:rPr lang="en-GB" sz="2400" dirty="0">
                <a:solidFill>
                  <a:schemeClr val="bg1"/>
                </a:solidFill>
              </a:rPr>
              <a:t>Agreed on the required knowledge base for Social Work Programs.</a:t>
            </a:r>
          </a:p>
          <a:p>
            <a:pPr marL="285750" indent="-285750">
              <a:lnSpc>
                <a:spcPct val="100000"/>
              </a:lnSpc>
              <a:spcBef>
                <a:spcPts val="0"/>
              </a:spcBef>
              <a:spcAft>
                <a:spcPts val="300"/>
              </a:spcAft>
            </a:pPr>
            <a:r>
              <a:rPr lang="en-GB" sz="2400" dirty="0">
                <a:solidFill>
                  <a:schemeClr val="bg1"/>
                </a:solidFill>
              </a:rPr>
              <a:t>Agree on field work and research requirements</a:t>
            </a:r>
          </a:p>
          <a:p>
            <a:pPr marL="285750" indent="-285750">
              <a:lnSpc>
                <a:spcPct val="100000"/>
              </a:lnSpc>
              <a:spcBef>
                <a:spcPts val="0"/>
              </a:spcBef>
              <a:spcAft>
                <a:spcPts val="300"/>
              </a:spcAft>
            </a:pPr>
            <a:r>
              <a:rPr lang="en-GB" sz="2400" dirty="0">
                <a:solidFill>
                  <a:schemeClr val="bg1"/>
                </a:solidFill>
              </a:rPr>
              <a:t>Set standard benchmarks for graduation.</a:t>
            </a:r>
          </a:p>
        </p:txBody>
      </p:sp>
      <p:sp>
        <p:nvSpPr>
          <p:cNvPr id="2" name="Title 1">
            <a:extLst>
              <a:ext uri="{FF2B5EF4-FFF2-40B4-BE49-F238E27FC236}">
                <a16:creationId xmlns:a16="http://schemas.microsoft.com/office/drawing/2014/main" id="{A7C8DF6B-80E1-4C73-AC4C-6F8B0E7A248B}"/>
              </a:ext>
            </a:extLst>
          </p:cNvPr>
          <p:cNvSpPr>
            <a:spLocks noGrp="1"/>
          </p:cNvSpPr>
          <p:nvPr>
            <p:ph type="title"/>
          </p:nvPr>
        </p:nvSpPr>
        <p:spPr/>
        <p:txBody>
          <a:bodyPr/>
          <a:lstStyle/>
          <a:p>
            <a:r>
              <a:rPr lang="en-US" dirty="0"/>
              <a:t>Core</a:t>
            </a:r>
            <a:r>
              <a:rPr lang="en-US" dirty="0">
                <a:solidFill>
                  <a:srgbClr val="199BAB"/>
                </a:solidFill>
              </a:rPr>
              <a:t> </a:t>
            </a:r>
            <a:r>
              <a:rPr lang="en-US" dirty="0"/>
              <a:t>Competencies &amp; Minimum Standards</a:t>
            </a:r>
          </a:p>
        </p:txBody>
      </p:sp>
      <p:grpSp>
        <p:nvGrpSpPr>
          <p:cNvPr id="22" name="Group 21">
            <a:extLst>
              <a:ext uri="{FF2B5EF4-FFF2-40B4-BE49-F238E27FC236}">
                <a16:creationId xmlns:a16="http://schemas.microsoft.com/office/drawing/2014/main" id="{D3E4AE7A-E857-4A17-A6E1-893E4530C064}"/>
              </a:ext>
            </a:extLst>
          </p:cNvPr>
          <p:cNvGrpSpPr/>
          <p:nvPr/>
        </p:nvGrpSpPr>
        <p:grpSpPr>
          <a:xfrm>
            <a:off x="6819164" y="1559799"/>
            <a:ext cx="3972543" cy="1895960"/>
            <a:chOff x="332397" y="4150035"/>
            <a:chExt cx="3972543" cy="1895960"/>
          </a:xfrm>
        </p:grpSpPr>
        <p:pic>
          <p:nvPicPr>
            <p:cNvPr id="8" name="Picture 7">
              <a:extLst>
                <a:ext uri="{FF2B5EF4-FFF2-40B4-BE49-F238E27FC236}">
                  <a16:creationId xmlns:a16="http://schemas.microsoft.com/office/drawing/2014/main" id="{351FAD22-6294-4373-A0F0-AE6130234696}"/>
                </a:ext>
              </a:extLst>
            </p:cNvPr>
            <p:cNvPicPr>
              <a:picLocks noChangeAspect="1"/>
            </p:cNvPicPr>
            <p:nvPr/>
          </p:nvPicPr>
          <p:blipFill>
            <a:blip r:embed="rId3"/>
            <a:stretch>
              <a:fillRect/>
            </a:stretch>
          </p:blipFill>
          <p:spPr>
            <a:xfrm>
              <a:off x="502392" y="4460266"/>
              <a:ext cx="1567543" cy="1280160"/>
            </a:xfrm>
            <a:prstGeom prst="rect">
              <a:avLst/>
            </a:prstGeom>
            <a:ln>
              <a:noFill/>
            </a:ln>
          </p:spPr>
        </p:pic>
        <p:pic>
          <p:nvPicPr>
            <p:cNvPr id="10" name="Picture 9">
              <a:extLst>
                <a:ext uri="{FF2B5EF4-FFF2-40B4-BE49-F238E27FC236}">
                  <a16:creationId xmlns:a16="http://schemas.microsoft.com/office/drawing/2014/main" id="{A6BB1DA2-FCED-4A66-AC4D-D49B0F639564}"/>
                </a:ext>
              </a:extLst>
            </p:cNvPr>
            <p:cNvPicPr>
              <a:picLocks noChangeAspect="1"/>
            </p:cNvPicPr>
            <p:nvPr/>
          </p:nvPicPr>
          <p:blipFill>
            <a:blip r:embed="rId4"/>
            <a:stretch>
              <a:fillRect/>
            </a:stretch>
          </p:blipFill>
          <p:spPr>
            <a:xfrm>
              <a:off x="2588865" y="4370608"/>
              <a:ext cx="1675387" cy="1675387"/>
            </a:xfrm>
            <a:prstGeom prst="rect">
              <a:avLst/>
            </a:prstGeom>
            <a:ln>
              <a:noFill/>
            </a:ln>
          </p:spPr>
        </p:pic>
        <p:sp>
          <p:nvSpPr>
            <p:cNvPr id="12" name="Rectangle 11">
              <a:extLst>
                <a:ext uri="{FF2B5EF4-FFF2-40B4-BE49-F238E27FC236}">
                  <a16:creationId xmlns:a16="http://schemas.microsoft.com/office/drawing/2014/main" id="{02A1B374-7DA6-419A-851E-A87D01DDD303}"/>
                </a:ext>
              </a:extLst>
            </p:cNvPr>
            <p:cNvSpPr/>
            <p:nvPr/>
          </p:nvSpPr>
          <p:spPr>
            <a:xfrm>
              <a:off x="332397" y="4150035"/>
              <a:ext cx="1907534" cy="1745292"/>
            </a:xfrm>
            <a:prstGeom prst="rect">
              <a:avLst/>
            </a:prstGeom>
            <a:noFill/>
            <a:ln w="57150">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1566FE-699F-47A5-85D6-B478ADCBE31A}"/>
                </a:ext>
              </a:extLst>
            </p:cNvPr>
            <p:cNvSpPr/>
            <p:nvPr/>
          </p:nvSpPr>
          <p:spPr>
            <a:xfrm>
              <a:off x="2397406" y="4150035"/>
              <a:ext cx="1907534" cy="1745292"/>
            </a:xfrm>
            <a:prstGeom prst="rect">
              <a:avLst/>
            </a:prstGeom>
            <a:noFill/>
            <a:ln w="57150">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CD1B2A4-EFD9-4C91-A36E-E80F328A5E14}"/>
                </a:ext>
              </a:extLst>
            </p:cNvPr>
            <p:cNvSpPr/>
            <p:nvPr/>
          </p:nvSpPr>
          <p:spPr>
            <a:xfrm>
              <a:off x="374477" y="4160976"/>
              <a:ext cx="1203617"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1"/>
                  </a:solidFill>
                </a:rPr>
                <a:t>SKILLS</a:t>
              </a:r>
            </a:p>
          </p:txBody>
        </p:sp>
        <p:sp>
          <p:nvSpPr>
            <p:cNvPr id="17" name="Rectangle 16">
              <a:extLst>
                <a:ext uri="{FF2B5EF4-FFF2-40B4-BE49-F238E27FC236}">
                  <a16:creationId xmlns:a16="http://schemas.microsoft.com/office/drawing/2014/main" id="{FE313132-AAF5-4D2B-8B8B-7F23DEF76B1E}"/>
                </a:ext>
              </a:extLst>
            </p:cNvPr>
            <p:cNvSpPr/>
            <p:nvPr/>
          </p:nvSpPr>
          <p:spPr>
            <a:xfrm>
              <a:off x="2467542" y="4177818"/>
              <a:ext cx="1180730" cy="341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1"/>
                  </a:solidFill>
                </a:rPr>
                <a:t>ATTITUDE</a:t>
              </a:r>
            </a:p>
          </p:txBody>
        </p:sp>
      </p:grpSp>
      <p:grpSp>
        <p:nvGrpSpPr>
          <p:cNvPr id="4" name="Group 3">
            <a:extLst>
              <a:ext uri="{FF2B5EF4-FFF2-40B4-BE49-F238E27FC236}">
                <a16:creationId xmlns:a16="http://schemas.microsoft.com/office/drawing/2014/main" id="{00ED7262-7BF4-45AF-80DE-C0FC5103C556}"/>
              </a:ext>
            </a:extLst>
          </p:cNvPr>
          <p:cNvGrpSpPr/>
          <p:nvPr/>
        </p:nvGrpSpPr>
        <p:grpSpPr>
          <a:xfrm>
            <a:off x="645192" y="1559799"/>
            <a:ext cx="6041371" cy="1778458"/>
            <a:chOff x="310111" y="2180765"/>
            <a:chExt cx="6041371" cy="1778458"/>
          </a:xfrm>
        </p:grpSpPr>
        <p:pic>
          <p:nvPicPr>
            <p:cNvPr id="6" name="Picture 5">
              <a:extLst>
                <a:ext uri="{FF2B5EF4-FFF2-40B4-BE49-F238E27FC236}">
                  <a16:creationId xmlns:a16="http://schemas.microsoft.com/office/drawing/2014/main" id="{5FB88E25-337A-4D8C-AB21-277C660F8754}"/>
                </a:ext>
              </a:extLst>
            </p:cNvPr>
            <p:cNvPicPr>
              <a:picLocks noChangeAspect="1"/>
            </p:cNvPicPr>
            <p:nvPr/>
          </p:nvPicPr>
          <p:blipFill>
            <a:blip r:embed="rId5"/>
            <a:stretch>
              <a:fillRect/>
            </a:stretch>
          </p:blipFill>
          <p:spPr>
            <a:xfrm>
              <a:off x="3120662" y="2372892"/>
              <a:ext cx="1077263" cy="1463040"/>
            </a:xfrm>
            <a:prstGeom prst="rect">
              <a:avLst/>
            </a:prstGeom>
            <a:ln>
              <a:noFill/>
            </a:ln>
          </p:spPr>
        </p:pic>
        <p:pic>
          <p:nvPicPr>
            <p:cNvPr id="7" name="Graphic 6" descr="Classroom">
              <a:extLst>
                <a:ext uri="{FF2B5EF4-FFF2-40B4-BE49-F238E27FC236}">
                  <a16:creationId xmlns:a16="http://schemas.microsoft.com/office/drawing/2014/main" id="{96B76C2D-5B7C-4A5A-9A2E-3798019CBC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7577" y="2404743"/>
              <a:ext cx="1554480" cy="1554480"/>
            </a:xfrm>
            <a:prstGeom prst="rect">
              <a:avLst/>
            </a:prstGeom>
          </p:spPr>
        </p:pic>
        <p:pic>
          <p:nvPicPr>
            <p:cNvPr id="9" name="Picture 8">
              <a:extLst>
                <a:ext uri="{FF2B5EF4-FFF2-40B4-BE49-F238E27FC236}">
                  <a16:creationId xmlns:a16="http://schemas.microsoft.com/office/drawing/2014/main" id="{4D464ABE-656D-4A6A-8CA9-566D186BADBC}"/>
                </a:ext>
              </a:extLst>
            </p:cNvPr>
            <p:cNvPicPr>
              <a:picLocks noChangeAspect="1"/>
            </p:cNvPicPr>
            <p:nvPr/>
          </p:nvPicPr>
          <p:blipFill>
            <a:blip r:embed="rId8"/>
            <a:stretch>
              <a:fillRect/>
            </a:stretch>
          </p:blipFill>
          <p:spPr>
            <a:xfrm>
              <a:off x="4914796" y="2513856"/>
              <a:ext cx="1315387" cy="1234440"/>
            </a:xfrm>
            <a:prstGeom prst="rect">
              <a:avLst/>
            </a:prstGeom>
            <a:ln>
              <a:noFill/>
            </a:ln>
          </p:spPr>
        </p:pic>
        <p:sp>
          <p:nvSpPr>
            <p:cNvPr id="11" name="Rectangle 10">
              <a:extLst>
                <a:ext uri="{FF2B5EF4-FFF2-40B4-BE49-F238E27FC236}">
                  <a16:creationId xmlns:a16="http://schemas.microsoft.com/office/drawing/2014/main" id="{43EA11D2-A2E4-4525-9381-7C36DFD33E5C}"/>
                </a:ext>
              </a:extLst>
            </p:cNvPr>
            <p:cNvSpPr/>
            <p:nvPr/>
          </p:nvSpPr>
          <p:spPr>
            <a:xfrm>
              <a:off x="346530" y="2200929"/>
              <a:ext cx="1907534" cy="1745292"/>
            </a:xfrm>
            <a:prstGeom prst="rect">
              <a:avLst/>
            </a:prstGeom>
            <a:noFill/>
            <a:ln w="57150">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88F93A9-415C-4768-9A8E-74CAC036E1BA}"/>
                </a:ext>
              </a:extLst>
            </p:cNvPr>
            <p:cNvSpPr/>
            <p:nvPr/>
          </p:nvSpPr>
          <p:spPr>
            <a:xfrm>
              <a:off x="2403813" y="2191598"/>
              <a:ext cx="1907534" cy="1745292"/>
            </a:xfrm>
            <a:prstGeom prst="rect">
              <a:avLst/>
            </a:prstGeom>
            <a:noFill/>
            <a:ln w="57150">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610126-AF22-4755-90B6-1DDAB48D6C1B}"/>
                </a:ext>
              </a:extLst>
            </p:cNvPr>
            <p:cNvSpPr/>
            <p:nvPr/>
          </p:nvSpPr>
          <p:spPr>
            <a:xfrm>
              <a:off x="310111" y="2236661"/>
              <a:ext cx="1393466" cy="341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KNOWLEDGE</a:t>
              </a:r>
            </a:p>
          </p:txBody>
        </p:sp>
        <p:sp>
          <p:nvSpPr>
            <p:cNvPr id="18" name="Rectangle 17">
              <a:extLst>
                <a:ext uri="{FF2B5EF4-FFF2-40B4-BE49-F238E27FC236}">
                  <a16:creationId xmlns:a16="http://schemas.microsoft.com/office/drawing/2014/main" id="{DDB5B82D-BA73-4694-9D2D-BB5BF93C28ED}"/>
                </a:ext>
              </a:extLst>
            </p:cNvPr>
            <p:cNvSpPr/>
            <p:nvPr/>
          </p:nvSpPr>
          <p:spPr>
            <a:xfrm>
              <a:off x="4479326" y="2234109"/>
              <a:ext cx="1393466" cy="341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BEHAVIOURS</a:t>
              </a:r>
            </a:p>
          </p:txBody>
        </p:sp>
        <p:sp>
          <p:nvSpPr>
            <p:cNvPr id="19" name="Rectangle 18">
              <a:extLst>
                <a:ext uri="{FF2B5EF4-FFF2-40B4-BE49-F238E27FC236}">
                  <a16:creationId xmlns:a16="http://schemas.microsoft.com/office/drawing/2014/main" id="{991955B8-3778-4B8E-8315-56FB16C8B8D9}"/>
                </a:ext>
              </a:extLst>
            </p:cNvPr>
            <p:cNvSpPr/>
            <p:nvPr/>
          </p:nvSpPr>
          <p:spPr>
            <a:xfrm>
              <a:off x="4443948" y="2180765"/>
              <a:ext cx="1907534" cy="1745292"/>
            </a:xfrm>
            <a:prstGeom prst="rect">
              <a:avLst/>
            </a:prstGeom>
            <a:noFill/>
            <a:ln w="57150">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39DC1D-5A6C-4B8B-9072-00E31C12709F}"/>
                </a:ext>
              </a:extLst>
            </p:cNvPr>
            <p:cNvSpPr/>
            <p:nvPr/>
          </p:nvSpPr>
          <p:spPr>
            <a:xfrm>
              <a:off x="2403813" y="2236662"/>
              <a:ext cx="1180730" cy="341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1"/>
                  </a:solidFill>
                </a:rPr>
                <a:t>VALUES</a:t>
              </a:r>
            </a:p>
          </p:txBody>
        </p:sp>
      </p:grpSp>
    </p:spTree>
    <p:extLst>
      <p:ext uri="{BB962C8B-B14F-4D97-AF65-F5344CB8AC3E}">
        <p14:creationId xmlns:p14="http://schemas.microsoft.com/office/powerpoint/2010/main" val="921359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6A56BE-3D07-4A4A-9A25-B9C64FFF4106}"/>
              </a:ext>
            </a:extLst>
          </p:cNvPr>
          <p:cNvSpPr/>
          <p:nvPr/>
        </p:nvSpPr>
        <p:spPr>
          <a:xfrm>
            <a:off x="0" y="4799501"/>
            <a:ext cx="12192000" cy="2058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a:r>
              <a:rPr lang="en-US" sz="2800" dirty="0"/>
              <a:t>In less than one year, 8 of 18 Uganda Universities have revised </a:t>
            </a:r>
            <a:br>
              <a:rPr lang="en-US" sz="2800" dirty="0"/>
            </a:br>
            <a:r>
              <a:rPr lang="en-US" sz="2800" dirty="0"/>
              <a:t>their curriculum and submitted for re-accreditation.</a:t>
            </a:r>
          </a:p>
        </p:txBody>
      </p:sp>
      <p:sp>
        <p:nvSpPr>
          <p:cNvPr id="10" name="Rectangle 9">
            <a:extLst>
              <a:ext uri="{FF2B5EF4-FFF2-40B4-BE49-F238E27FC236}">
                <a16:creationId xmlns:a16="http://schemas.microsoft.com/office/drawing/2014/main" id="{2362D02F-2DDB-4A28-B7D5-449A264F34A4}"/>
              </a:ext>
            </a:extLst>
          </p:cNvPr>
          <p:cNvSpPr/>
          <p:nvPr/>
        </p:nvSpPr>
        <p:spPr>
          <a:xfrm>
            <a:off x="5814422" y="364563"/>
            <a:ext cx="5727338" cy="3590598"/>
          </a:xfrm>
          <a:prstGeom prst="rect">
            <a:avLst/>
          </a:prstGeom>
        </p:spPr>
        <p:txBody>
          <a:bodyPr wrap="square">
            <a:spAutoFit/>
          </a:bodyPr>
          <a:lstStyle/>
          <a:p>
            <a:pPr>
              <a:lnSpc>
                <a:spcPct val="107000"/>
              </a:lnSpc>
              <a:spcAft>
                <a:spcPts val="1200"/>
              </a:spcAft>
            </a:pPr>
            <a:r>
              <a:rPr lang="en-US" sz="2400" b="1" i="1" dirty="0">
                <a:latin typeface="Trebuchet MS" panose="020B0603020202020204" pitchFamily="34" charset="0"/>
                <a:ea typeface="Calibri" panose="020F0502020204030204" pitchFamily="34" charset="0"/>
                <a:cs typeface="Times New Roman" panose="02020603050405020304" pitchFamily="18" charset="0"/>
              </a:rPr>
              <a:t>“These minimum standards speak to the contemporary demands of the world of work and should therefore help to produce graduates who will be relevant and can contribute to development.” </a:t>
            </a:r>
            <a:endParaRPr lang="en-US" sz="2400" dirty="0">
              <a:latin typeface="Trebuchet MS" panose="020B0603020202020204" pitchFamily="34" charset="0"/>
              <a:ea typeface="Calibri" panose="020F0502020204030204" pitchFamily="34" charset="0"/>
              <a:cs typeface="Times New Roman" panose="02020603050405020304" pitchFamily="18" charset="0"/>
            </a:endParaRPr>
          </a:p>
          <a:p>
            <a:pPr algn="r">
              <a:lnSpc>
                <a:spcPct val="107000"/>
              </a:lnSpc>
              <a:spcAft>
                <a:spcPts val="1200"/>
              </a:spcAft>
            </a:pPr>
            <a:r>
              <a:rPr lang="en-US" sz="2000" dirty="0">
                <a:latin typeface="Calibri" panose="020F0502020204030204" pitchFamily="34" charset="0"/>
                <a:ea typeface="Calibri" panose="020F0502020204030204" pitchFamily="34" charset="0"/>
                <a:cs typeface="Times New Roman" panose="02020603050405020304" pitchFamily="18" charset="0"/>
              </a:rPr>
              <a:t>Dr. Eli </a:t>
            </a:r>
            <a:r>
              <a:rPr lang="en-US" sz="2000" dirty="0" err="1">
                <a:latin typeface="Calibri" panose="020F0502020204030204" pitchFamily="34" charset="0"/>
                <a:ea typeface="Calibri" panose="020F0502020204030204" pitchFamily="34" charset="0"/>
                <a:cs typeface="Times New Roman" panose="02020603050405020304" pitchFamily="18" charset="0"/>
              </a:rPr>
              <a:t>Katunguka</a:t>
            </a:r>
            <a:r>
              <a:rPr lang="en-US" sz="2000" dirty="0">
                <a:latin typeface="Calibri" panose="020F0502020204030204" pitchFamily="34" charset="0"/>
                <a:ea typeface="Calibri" panose="020F0502020204030204" pitchFamily="34" charset="0"/>
                <a:cs typeface="Times New Roman" panose="02020603050405020304" pitchFamily="18" charset="0"/>
              </a:rPr>
              <a:t>, Chairman of the National Council for Higher Education and Vice Chancellor of Kyambogo University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65F68F8A-E2ED-4230-9E5A-C8F80BA849FA}"/>
              </a:ext>
            </a:extLst>
          </p:cNvPr>
          <p:cNvPicPr>
            <a:picLocks noChangeAspect="1"/>
          </p:cNvPicPr>
          <p:nvPr/>
        </p:nvPicPr>
        <p:blipFill>
          <a:blip r:embed="rId3"/>
          <a:stretch>
            <a:fillRect/>
          </a:stretch>
        </p:blipFill>
        <p:spPr>
          <a:xfrm>
            <a:off x="0" y="-1"/>
            <a:ext cx="5313965" cy="4799501"/>
          </a:xfrm>
          <a:prstGeom prst="rect">
            <a:avLst/>
          </a:prstGeom>
        </p:spPr>
      </p:pic>
      <p:pic>
        <p:nvPicPr>
          <p:cNvPr id="13" name="Picture 12">
            <a:extLst>
              <a:ext uri="{FF2B5EF4-FFF2-40B4-BE49-F238E27FC236}">
                <a16:creationId xmlns:a16="http://schemas.microsoft.com/office/drawing/2014/main" id="{17907AA4-87E1-4ABE-BE94-7425B1D42AA5}"/>
              </a:ext>
            </a:extLst>
          </p:cNvPr>
          <p:cNvPicPr>
            <a:picLocks noChangeAspect="1"/>
          </p:cNvPicPr>
          <p:nvPr/>
        </p:nvPicPr>
        <p:blipFill rotWithShape="1">
          <a:blip r:embed="rId4"/>
          <a:srcRect l="3624"/>
          <a:stretch/>
        </p:blipFill>
        <p:spPr>
          <a:xfrm>
            <a:off x="9807869" y="3955161"/>
            <a:ext cx="1916045" cy="2636366"/>
          </a:xfrm>
          <a:prstGeom prst="rect">
            <a:avLst/>
          </a:prstGeom>
          <a:ln w="12700">
            <a:noFill/>
          </a:ln>
        </p:spPr>
      </p:pic>
    </p:spTree>
    <p:extLst>
      <p:ext uri="{BB962C8B-B14F-4D97-AF65-F5344CB8AC3E}">
        <p14:creationId xmlns:p14="http://schemas.microsoft.com/office/powerpoint/2010/main" val="195457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CA220843-5C6B-4483-B311-582DF134310C}"/>
              </a:ext>
            </a:extLst>
          </p:cNvPr>
          <p:cNvGraphicFramePr>
            <a:graphicFrameLocks noGrp="1"/>
          </p:cNvGraphicFramePr>
          <p:nvPr>
            <p:ph idx="1"/>
            <p:extLst>
              <p:ext uri="{D42A27DB-BD31-4B8C-83A1-F6EECF244321}">
                <p14:modId xmlns:p14="http://schemas.microsoft.com/office/powerpoint/2010/main" val="4131211874"/>
              </p:ext>
            </p:extLst>
          </p:nvPr>
        </p:nvGraphicFramePr>
        <p:xfrm>
          <a:off x="838199" y="1551854"/>
          <a:ext cx="10515601" cy="4754880"/>
        </p:xfrm>
        <a:graphic>
          <a:graphicData uri="http://schemas.openxmlformats.org/drawingml/2006/table">
            <a:tbl>
              <a:tblPr firstRow="1" firstCol="1" bandRow="1">
                <a:tableStyleId>{2D5ABB26-0587-4C30-8999-92F81FD0307C}</a:tableStyleId>
              </a:tblPr>
              <a:tblGrid>
                <a:gridCol w="10515601">
                  <a:extLst>
                    <a:ext uri="{9D8B030D-6E8A-4147-A177-3AD203B41FA5}">
                      <a16:colId xmlns:a16="http://schemas.microsoft.com/office/drawing/2014/main" val="706258786"/>
                    </a:ext>
                  </a:extLst>
                </a:gridCol>
              </a:tblGrid>
              <a:tr h="4607746">
                <a:tc>
                  <a:txBody>
                    <a:bodyPr/>
                    <a:lstStyle/>
                    <a:p>
                      <a:pPr marL="342900" marR="0" indent="-342900">
                        <a:lnSpc>
                          <a:spcPct val="100000"/>
                        </a:lnSpc>
                        <a:spcBef>
                          <a:spcPts val="0"/>
                        </a:spcBef>
                        <a:spcAft>
                          <a:spcPts val="1200"/>
                        </a:spcAft>
                        <a:buFont typeface="Arial" panose="020B0604020202020204" pitchFamily="34" charset="0"/>
                        <a:buChar char="•"/>
                      </a:pPr>
                      <a:r>
                        <a:rPr lang="en-US" sz="2200" dirty="0">
                          <a:effectLst/>
                        </a:rPr>
                        <a:t>Welcome Remarks from </a:t>
                      </a:r>
                      <a:r>
                        <a:rPr lang="en-US" sz="2200" b="1" dirty="0">
                          <a:effectLst/>
                        </a:rPr>
                        <a:t>Tom Fenn</a:t>
                      </a:r>
                      <a:r>
                        <a:rPr lang="en-US" sz="2200" dirty="0">
                          <a:effectLst/>
                        </a:rPr>
                        <a:t>, Chief of Party 4Children (CRS)</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0000"/>
                        </a:lnSpc>
                        <a:spcBef>
                          <a:spcPts val="0"/>
                        </a:spcBef>
                        <a:spcAft>
                          <a:spcPts val="1200"/>
                        </a:spcAft>
                        <a:buFont typeface="Arial" panose="020B0604020202020204" pitchFamily="34" charset="0"/>
                        <a:buChar char="•"/>
                      </a:pPr>
                      <a:r>
                        <a:rPr lang="en-US" sz="2200" dirty="0">
                          <a:effectLst/>
                        </a:rPr>
                        <a:t>Remarks from </a:t>
                      </a:r>
                      <a:r>
                        <a:rPr lang="en-US" sz="2200" b="1" dirty="0">
                          <a:effectLst/>
                        </a:rPr>
                        <a:t>Julie Grier-</a:t>
                      </a:r>
                      <a:r>
                        <a:rPr lang="en-US" sz="2200" b="1" dirty="0" err="1">
                          <a:effectLst/>
                        </a:rPr>
                        <a:t>Villatte</a:t>
                      </a:r>
                      <a:r>
                        <a:rPr lang="en-US" sz="2200" b="1" dirty="0">
                          <a:effectLst/>
                        </a:rPr>
                        <a:t>, </a:t>
                      </a:r>
                      <a:r>
                        <a:rPr lang="en-US" sz="2200" b="0" dirty="0">
                          <a:effectLst/>
                        </a:rPr>
                        <a:t>EYCD Office Director, </a:t>
                      </a:r>
                      <a:r>
                        <a:rPr lang="en-US" sz="2200" dirty="0">
                          <a:effectLst/>
                        </a:rPr>
                        <a:t>USAID Uganda Mission Director (USAID)</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dirty="0">
                          <a:effectLst/>
                        </a:rPr>
                        <a:t>Presentation from </a:t>
                      </a:r>
                      <a:r>
                        <a:rPr lang="en-US" sz="2200" b="1" u="none" dirty="0">
                          <a:effectLst/>
                        </a:rPr>
                        <a:t>Michelle Ell</a:t>
                      </a:r>
                      <a:r>
                        <a:rPr lang="en-US" sz="2200" u="none" dirty="0">
                          <a:effectLst/>
                        </a:rPr>
                        <a:t>, 4Children Uganda Project Director (CRS)</a:t>
                      </a:r>
                    </a:p>
                    <a:p>
                      <a:pPr marL="342900" marR="0" indent="-342900">
                        <a:lnSpc>
                          <a:spcPct val="100000"/>
                        </a:lnSpc>
                        <a:spcBef>
                          <a:spcPts val="0"/>
                        </a:spcBef>
                        <a:spcAft>
                          <a:spcPts val="1200"/>
                        </a:spcAft>
                        <a:buFont typeface="Arial" panose="020B0604020202020204" pitchFamily="34" charset="0"/>
                        <a:buChar char="•"/>
                      </a:pPr>
                      <a:r>
                        <a:rPr lang="en-US" sz="2200" dirty="0">
                          <a:effectLst/>
                        </a:rPr>
                        <a:t>Presentation from </a:t>
                      </a:r>
                      <a:r>
                        <a:rPr lang="en-US" sz="2200" b="1" u="none" dirty="0">
                          <a:effectLst/>
                        </a:rPr>
                        <a:t>Dr. Eddy Walakira</a:t>
                      </a:r>
                      <a:r>
                        <a:rPr lang="en-US" sz="2200" u="none" dirty="0">
                          <a:effectLst/>
                        </a:rPr>
                        <a:t>, Makerere University, Department of Social Work and Social Administration</a:t>
                      </a:r>
                      <a:endParaRPr lang="en-US" sz="2200" dirty="0">
                        <a:effectLst/>
                      </a:endParaRPr>
                    </a:p>
                    <a:p>
                      <a:pPr marL="342900" marR="0" indent="-342900">
                        <a:lnSpc>
                          <a:spcPct val="100000"/>
                        </a:lnSpc>
                        <a:spcBef>
                          <a:spcPts val="0"/>
                        </a:spcBef>
                        <a:spcAft>
                          <a:spcPts val="1200"/>
                        </a:spcAft>
                        <a:buFont typeface="Arial" panose="020B0604020202020204" pitchFamily="34" charset="0"/>
                        <a:buChar char="•"/>
                      </a:pPr>
                      <a:r>
                        <a:rPr lang="en-US" sz="2200" dirty="0">
                          <a:effectLst/>
                        </a:rPr>
                        <a:t>Remarks from </a:t>
                      </a:r>
                      <a:r>
                        <a:rPr lang="en-US" sz="2200" b="1" dirty="0">
                          <a:effectLst/>
                        </a:rPr>
                        <a:t>Michael </a:t>
                      </a:r>
                      <a:r>
                        <a:rPr lang="en-US" sz="2200" b="1" dirty="0" err="1">
                          <a:effectLst/>
                        </a:rPr>
                        <a:t>Byamukama</a:t>
                      </a:r>
                      <a:r>
                        <a:rPr lang="en-US" sz="2200" dirty="0">
                          <a:effectLst/>
                        </a:rPr>
                        <a:t>, President of the National Association for Social Workers of Uganda (NASWU)</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0000"/>
                        </a:lnSpc>
                        <a:spcBef>
                          <a:spcPts val="0"/>
                        </a:spcBef>
                        <a:spcAft>
                          <a:spcPts val="1200"/>
                        </a:spcAft>
                        <a:buFont typeface="Arial" panose="020B0604020202020204" pitchFamily="34" charset="0"/>
                        <a:buChar char="•"/>
                      </a:pPr>
                      <a:r>
                        <a:rPr lang="en-US" sz="2200" dirty="0">
                          <a:effectLst/>
                        </a:rPr>
                        <a:t>Remarks from </a:t>
                      </a:r>
                      <a:r>
                        <a:rPr lang="en-US" sz="2200" b="1" dirty="0" err="1">
                          <a:effectLst/>
                        </a:rPr>
                        <a:t>Birgithe</a:t>
                      </a:r>
                      <a:r>
                        <a:rPr lang="en-US" sz="2200" b="1" dirty="0">
                          <a:effectLst/>
                        </a:rPr>
                        <a:t> Lund-Henriksen</a:t>
                      </a:r>
                      <a:r>
                        <a:rPr lang="en-US" sz="2200" dirty="0">
                          <a:effectLst/>
                        </a:rPr>
                        <a:t>, UNICEF Chief of Child Protection, </a:t>
                      </a:r>
                      <a:endParaRPr lang="en-US" sz="2200" b="1" dirty="0">
                        <a:solidFill>
                          <a:srgbClr val="199BAB"/>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0000"/>
                        </a:lnSpc>
                        <a:spcBef>
                          <a:spcPts val="0"/>
                        </a:spcBef>
                        <a:spcAft>
                          <a:spcPts val="1200"/>
                        </a:spcAft>
                        <a:buFont typeface="Arial" panose="020B0604020202020204" pitchFamily="34" charset="0"/>
                        <a:buChar char="•"/>
                      </a:pPr>
                      <a:r>
                        <a:rPr lang="en-US" sz="2200" dirty="0">
                          <a:effectLst/>
                        </a:rPr>
                        <a:t>Q&amp;A</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0000"/>
                        </a:lnSpc>
                        <a:spcBef>
                          <a:spcPts val="0"/>
                        </a:spcBef>
                        <a:spcAft>
                          <a:spcPts val="1200"/>
                        </a:spcAft>
                        <a:buFont typeface="Arial" panose="020B0604020202020204" pitchFamily="34" charset="0"/>
                        <a:buChar char="•"/>
                      </a:pPr>
                      <a:r>
                        <a:rPr lang="en-US" sz="2200" dirty="0">
                          <a:effectLst/>
                        </a:rPr>
                        <a:t>Closing Remarks</a:t>
                      </a:r>
                      <a:endParaRPr lang="en-US" sz="2200" b="1" kern="1200" dirty="0">
                        <a:solidFill>
                          <a:srgbClr val="199BAB"/>
                        </a:solidFill>
                        <a:effectLst/>
                        <a:latin typeface="+mn-lt"/>
                        <a:ea typeface="+mn-ea"/>
                        <a:cs typeface="+mn-cs"/>
                      </a:endParaRPr>
                    </a:p>
                  </a:txBody>
                  <a:tcPr marL="136078" marR="136078" marT="0" marB="0"/>
                </a:tc>
                <a:extLst>
                  <a:ext uri="{0D108BD9-81ED-4DB2-BD59-A6C34878D82A}">
                    <a16:rowId xmlns:a16="http://schemas.microsoft.com/office/drawing/2014/main" val="2862065544"/>
                  </a:ext>
                </a:extLst>
              </a:tr>
            </a:tbl>
          </a:graphicData>
        </a:graphic>
      </p:graphicFrame>
      <p:sp>
        <p:nvSpPr>
          <p:cNvPr id="3" name="Title 2">
            <a:extLst>
              <a:ext uri="{FF2B5EF4-FFF2-40B4-BE49-F238E27FC236}">
                <a16:creationId xmlns:a16="http://schemas.microsoft.com/office/drawing/2014/main" id="{E5C46C6C-9863-4528-9D34-72D8F64DAFC7}"/>
              </a:ext>
            </a:extLst>
          </p:cNvPr>
          <p:cNvSpPr>
            <a:spLocks noGrp="1"/>
          </p:cNvSpPr>
          <p:nvPr>
            <p:ph type="title"/>
          </p:nvPr>
        </p:nvSpPr>
        <p:spPr>
          <a:xfrm>
            <a:off x="838200" y="408256"/>
            <a:ext cx="10515600" cy="1031056"/>
          </a:xfrm>
        </p:spPr>
        <p:txBody>
          <a:bodyPr/>
          <a:lstStyle/>
          <a:p>
            <a:r>
              <a:rPr lang="en-US" dirty="0"/>
              <a:t>Webinar Program</a:t>
            </a:r>
          </a:p>
        </p:txBody>
      </p:sp>
    </p:spTree>
    <p:extLst>
      <p:ext uri="{BB962C8B-B14F-4D97-AF65-F5344CB8AC3E}">
        <p14:creationId xmlns:p14="http://schemas.microsoft.com/office/powerpoint/2010/main" val="555429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in a room&#10;&#10;Description automatically generated">
            <a:extLst>
              <a:ext uri="{FF2B5EF4-FFF2-40B4-BE49-F238E27FC236}">
                <a16:creationId xmlns:a16="http://schemas.microsoft.com/office/drawing/2014/main" id="{4EA206AE-408D-4117-8226-B968CC7F8A6C}"/>
              </a:ext>
            </a:extLst>
          </p:cNvPr>
          <p:cNvPicPr>
            <a:picLocks noChangeAspect="1"/>
          </p:cNvPicPr>
          <p:nvPr/>
        </p:nvPicPr>
        <p:blipFill rotWithShape="1">
          <a:blip r:embed="rId3">
            <a:extLst>
              <a:ext uri="{28A0092B-C50C-407E-A947-70E740481C1C}">
                <a14:useLocalDpi xmlns:a14="http://schemas.microsoft.com/office/drawing/2010/main" val="0"/>
              </a:ext>
            </a:extLst>
          </a:blip>
          <a:srcRect l="8387"/>
          <a:stretch/>
        </p:blipFill>
        <p:spPr>
          <a:xfrm>
            <a:off x="-1" y="1981200"/>
            <a:ext cx="8935563" cy="4876800"/>
          </a:xfrm>
          <a:prstGeom prst="rect">
            <a:avLst/>
          </a:prstGeom>
        </p:spPr>
      </p:pic>
      <p:sp>
        <p:nvSpPr>
          <p:cNvPr id="4" name="Rectangle 3">
            <a:extLst>
              <a:ext uri="{FF2B5EF4-FFF2-40B4-BE49-F238E27FC236}">
                <a16:creationId xmlns:a16="http://schemas.microsoft.com/office/drawing/2014/main" id="{F5C7A1DF-8279-4E7E-A18A-CF8D5197DE52}"/>
              </a:ext>
            </a:extLst>
          </p:cNvPr>
          <p:cNvSpPr/>
          <p:nvPr/>
        </p:nvSpPr>
        <p:spPr>
          <a:xfrm>
            <a:off x="8723780" y="7970"/>
            <a:ext cx="3455952"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spcAft>
                <a:spcPts val="2000"/>
              </a:spcAft>
            </a:pPr>
            <a:r>
              <a:rPr lang="en-US" sz="2400" b="1" i="1" dirty="0">
                <a:solidFill>
                  <a:schemeClr val="accent5">
                    <a:lumMod val="60000"/>
                    <a:lumOff val="40000"/>
                  </a:schemeClr>
                </a:solidFill>
              </a:rPr>
              <a:t>4C Contribution to Strengthening the SSW:</a:t>
            </a:r>
          </a:p>
          <a:p>
            <a:pPr marL="174625">
              <a:spcAft>
                <a:spcPts val="2000"/>
              </a:spcAft>
            </a:pPr>
            <a:r>
              <a:rPr lang="en-US" sz="2400" i="1" dirty="0">
                <a:solidFill>
                  <a:schemeClr val="bg1"/>
                </a:solidFill>
              </a:rPr>
              <a:t>Support the workforce to meet the needs of children in adversity – especially those at increased risk of HIV</a:t>
            </a:r>
          </a:p>
          <a:p>
            <a:pPr marL="174625">
              <a:spcAft>
                <a:spcPts val="2000"/>
              </a:spcAft>
            </a:pPr>
            <a:endParaRPr lang="en-US" sz="2400" i="1" dirty="0">
              <a:solidFill>
                <a:schemeClr val="bg1"/>
              </a:solidFill>
            </a:endParaRPr>
          </a:p>
          <a:p>
            <a:pPr marL="174625">
              <a:spcAft>
                <a:spcPts val="2000"/>
              </a:spcAft>
            </a:pPr>
            <a:endParaRPr lang="en-US" sz="2400" i="1" dirty="0">
              <a:solidFill>
                <a:srgbClr val="199BAB"/>
              </a:solidFill>
            </a:endParaRPr>
          </a:p>
        </p:txBody>
      </p:sp>
      <p:sp>
        <p:nvSpPr>
          <p:cNvPr id="2" name="Title 1">
            <a:extLst>
              <a:ext uri="{FF2B5EF4-FFF2-40B4-BE49-F238E27FC236}">
                <a16:creationId xmlns:a16="http://schemas.microsoft.com/office/drawing/2014/main" id="{DD44560C-9A22-4F62-950C-C5E5EBB978A3}"/>
              </a:ext>
            </a:extLst>
          </p:cNvPr>
          <p:cNvSpPr>
            <a:spLocks noGrp="1"/>
          </p:cNvSpPr>
          <p:nvPr>
            <p:ph type="title"/>
          </p:nvPr>
        </p:nvSpPr>
        <p:spPr>
          <a:xfrm>
            <a:off x="944563" y="641351"/>
            <a:ext cx="7751762" cy="1115274"/>
          </a:xfrm>
        </p:spPr>
        <p:txBody>
          <a:bodyPr>
            <a:normAutofit fontScale="90000"/>
          </a:bodyPr>
          <a:lstStyle/>
          <a:p>
            <a:r>
              <a:rPr lang="en-US" sz="4000" dirty="0"/>
              <a:t>Use Data to Strengthen the Case Management Response</a:t>
            </a:r>
          </a:p>
        </p:txBody>
      </p:sp>
      <p:sp>
        <p:nvSpPr>
          <p:cNvPr id="14" name="Rectangle 13">
            <a:extLst>
              <a:ext uri="{FF2B5EF4-FFF2-40B4-BE49-F238E27FC236}">
                <a16:creationId xmlns:a16="http://schemas.microsoft.com/office/drawing/2014/main" id="{9706095F-C586-4860-81E4-6F454D412854}"/>
              </a:ext>
            </a:extLst>
          </p:cNvPr>
          <p:cNvSpPr/>
          <p:nvPr/>
        </p:nvSpPr>
        <p:spPr>
          <a:xfrm>
            <a:off x="-1863557" y="6196338"/>
            <a:ext cx="2372469" cy="338554"/>
          </a:xfrm>
          <a:prstGeom prst="rect">
            <a:avLst/>
          </a:prstGeom>
        </p:spPr>
        <p:txBody>
          <a:bodyPr wrap="square">
            <a:spAutoFit/>
          </a:bodyPr>
          <a:lstStyle/>
          <a:p>
            <a:pPr algn="ctr"/>
            <a:endParaRPr lang="en-US" sz="1600" b="1" dirty="0">
              <a:solidFill>
                <a:srgbClr val="008FAC"/>
              </a:solidFill>
            </a:endParaRPr>
          </a:p>
        </p:txBody>
      </p:sp>
      <p:pic>
        <p:nvPicPr>
          <p:cNvPr id="57" name="Picture 56">
            <a:extLst>
              <a:ext uri="{FF2B5EF4-FFF2-40B4-BE49-F238E27FC236}">
                <a16:creationId xmlns:a16="http://schemas.microsoft.com/office/drawing/2014/main" id="{742F1767-99AB-4B06-AAA3-14D920F6218C}"/>
              </a:ext>
            </a:extLst>
          </p:cNvPr>
          <p:cNvPicPr>
            <a:picLocks noChangeAspect="1"/>
          </p:cNvPicPr>
          <p:nvPr/>
        </p:nvPicPr>
        <p:blipFill rotWithShape="1">
          <a:blip r:embed="rId4">
            <a:extLst>
              <a:ext uri="{28A0092B-C50C-407E-A947-70E740481C1C}">
                <a14:useLocalDpi xmlns:a14="http://schemas.microsoft.com/office/drawing/2010/main" val="0"/>
              </a:ext>
            </a:extLst>
          </a:blip>
          <a:srcRect t="12413"/>
          <a:stretch/>
        </p:blipFill>
        <p:spPr>
          <a:xfrm>
            <a:off x="238858" y="5795560"/>
            <a:ext cx="958997" cy="837865"/>
          </a:xfrm>
          <a:prstGeom prst="rect">
            <a:avLst/>
          </a:prstGeom>
        </p:spPr>
      </p:pic>
      <p:grpSp>
        <p:nvGrpSpPr>
          <p:cNvPr id="58" name="Group 57">
            <a:extLst>
              <a:ext uri="{FF2B5EF4-FFF2-40B4-BE49-F238E27FC236}">
                <a16:creationId xmlns:a16="http://schemas.microsoft.com/office/drawing/2014/main" id="{334D3A82-B7E7-4873-8273-23A59E28DAE0}"/>
              </a:ext>
            </a:extLst>
          </p:cNvPr>
          <p:cNvGrpSpPr>
            <a:grpSpLocks noChangeAspect="1"/>
          </p:cNvGrpSpPr>
          <p:nvPr/>
        </p:nvGrpSpPr>
        <p:grpSpPr>
          <a:xfrm>
            <a:off x="7537576" y="4594364"/>
            <a:ext cx="4498517" cy="2309646"/>
            <a:chOff x="-3710973" y="314839"/>
            <a:chExt cx="14715806" cy="7555434"/>
          </a:xfrm>
        </p:grpSpPr>
        <p:grpSp>
          <p:nvGrpSpPr>
            <p:cNvPr id="59" name="Group 58">
              <a:extLst>
                <a:ext uri="{FF2B5EF4-FFF2-40B4-BE49-F238E27FC236}">
                  <a16:creationId xmlns:a16="http://schemas.microsoft.com/office/drawing/2014/main" id="{7BDFA2F4-D0DD-4FF3-9B20-BE70CC2BE615}"/>
                </a:ext>
              </a:extLst>
            </p:cNvPr>
            <p:cNvGrpSpPr/>
            <p:nvPr/>
          </p:nvGrpSpPr>
          <p:grpSpPr>
            <a:xfrm>
              <a:off x="8465681" y="314839"/>
              <a:ext cx="1347463" cy="1348536"/>
              <a:chOff x="8465681" y="314839"/>
              <a:chExt cx="1347463" cy="1348536"/>
            </a:xfrm>
          </p:grpSpPr>
          <p:sp>
            <p:nvSpPr>
              <p:cNvPr id="73" name="Teardrop 72">
                <a:extLst>
                  <a:ext uri="{FF2B5EF4-FFF2-40B4-BE49-F238E27FC236}">
                    <a16:creationId xmlns:a16="http://schemas.microsoft.com/office/drawing/2014/main" id="{7B1EFCE7-23BC-4BAE-919A-275560066DBD}"/>
                  </a:ext>
                </a:extLst>
              </p:cNvPr>
              <p:cNvSpPr>
                <a:spLocks noChangeAspect="1"/>
              </p:cNvSpPr>
              <p:nvPr/>
            </p:nvSpPr>
            <p:spPr>
              <a:xfrm rot="8013898">
                <a:off x="8465145" y="315375"/>
                <a:ext cx="1348536" cy="1347463"/>
              </a:xfrm>
              <a:prstGeom prst="teardrop">
                <a:avLst/>
              </a:prstGeom>
              <a:solidFill>
                <a:srgbClr val="F7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2181B960-C2AD-4C39-A3F8-316448E6BFD6}"/>
                  </a:ext>
                </a:extLst>
              </p:cNvPr>
              <p:cNvSpPr/>
              <p:nvPr/>
            </p:nvSpPr>
            <p:spPr>
              <a:xfrm>
                <a:off x="8784099" y="630103"/>
                <a:ext cx="731522" cy="7315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DB2431"/>
                  </a:solidFill>
                </a:endParaRPr>
              </a:p>
            </p:txBody>
          </p:sp>
        </p:grpSp>
        <p:grpSp>
          <p:nvGrpSpPr>
            <p:cNvPr id="60" name="Group 59">
              <a:extLst>
                <a:ext uri="{FF2B5EF4-FFF2-40B4-BE49-F238E27FC236}">
                  <a16:creationId xmlns:a16="http://schemas.microsoft.com/office/drawing/2014/main" id="{C50F6ADA-0D35-4ED5-ABD5-BA5A9BD695FE}"/>
                </a:ext>
              </a:extLst>
            </p:cNvPr>
            <p:cNvGrpSpPr/>
            <p:nvPr/>
          </p:nvGrpSpPr>
          <p:grpSpPr>
            <a:xfrm>
              <a:off x="-3710973" y="2216080"/>
              <a:ext cx="14715806" cy="5654193"/>
              <a:chOff x="-3860141" y="2146569"/>
              <a:chExt cx="14715806" cy="5654193"/>
            </a:xfrm>
          </p:grpSpPr>
          <p:grpSp>
            <p:nvGrpSpPr>
              <p:cNvPr id="61" name="Group 60">
                <a:extLst>
                  <a:ext uri="{FF2B5EF4-FFF2-40B4-BE49-F238E27FC236}">
                    <a16:creationId xmlns:a16="http://schemas.microsoft.com/office/drawing/2014/main" id="{4A761B2E-1B87-47CE-BFF6-A4A96EA6DEC8}"/>
                  </a:ext>
                </a:extLst>
              </p:cNvPr>
              <p:cNvGrpSpPr/>
              <p:nvPr/>
            </p:nvGrpSpPr>
            <p:grpSpPr>
              <a:xfrm>
                <a:off x="-3860141" y="2146569"/>
                <a:ext cx="14715806" cy="5654193"/>
                <a:chOff x="-3860141" y="2146569"/>
                <a:chExt cx="14715806" cy="5654193"/>
              </a:xfrm>
            </p:grpSpPr>
            <p:sp>
              <p:nvSpPr>
                <p:cNvPr id="63" name="Flowchart: Manual Operation 62">
                  <a:extLst>
                    <a:ext uri="{FF2B5EF4-FFF2-40B4-BE49-F238E27FC236}">
                      <a16:creationId xmlns:a16="http://schemas.microsoft.com/office/drawing/2014/main" id="{4580C072-CB9D-48C9-A853-3A257031C366}"/>
                    </a:ext>
                  </a:extLst>
                </p:cNvPr>
                <p:cNvSpPr/>
                <p:nvPr/>
              </p:nvSpPr>
              <p:spPr>
                <a:xfrm rot="14984108">
                  <a:off x="-1568895" y="4244380"/>
                  <a:ext cx="1265136" cy="5847628"/>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FF4BBC8-50ED-47F4-901D-0707EE6B7E5E}"/>
                    </a:ext>
                  </a:extLst>
                </p:cNvPr>
                <p:cNvGrpSpPr/>
                <p:nvPr/>
              </p:nvGrpSpPr>
              <p:grpSpPr>
                <a:xfrm>
                  <a:off x="2101155" y="2146569"/>
                  <a:ext cx="8754510" cy="4700232"/>
                  <a:chOff x="2858370" y="2015529"/>
                  <a:chExt cx="8754510" cy="4700232"/>
                </a:xfrm>
              </p:grpSpPr>
              <p:sp>
                <p:nvSpPr>
                  <p:cNvPr id="65" name="Flowchart: Manual Operation 64">
                    <a:extLst>
                      <a:ext uri="{FF2B5EF4-FFF2-40B4-BE49-F238E27FC236}">
                        <a16:creationId xmlns:a16="http://schemas.microsoft.com/office/drawing/2014/main" id="{E2F78838-60C1-4057-8B02-F3055DEA81D7}"/>
                      </a:ext>
                    </a:extLst>
                  </p:cNvPr>
                  <p:cNvSpPr/>
                  <p:nvPr/>
                </p:nvSpPr>
                <p:spPr>
                  <a:xfrm rot="6679753">
                    <a:off x="8473477" y="2142610"/>
                    <a:ext cx="426720" cy="3357004"/>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a:extLst>
                      <a:ext uri="{FF2B5EF4-FFF2-40B4-BE49-F238E27FC236}">
                        <a16:creationId xmlns:a16="http://schemas.microsoft.com/office/drawing/2014/main" id="{DE8ECBCB-4D22-4443-8672-45F4E5D9D83F}"/>
                      </a:ext>
                    </a:extLst>
                  </p:cNvPr>
                  <p:cNvSpPr/>
                  <p:nvPr/>
                </p:nvSpPr>
                <p:spPr>
                  <a:xfrm rot="14759000">
                    <a:off x="8297156" y="3489939"/>
                    <a:ext cx="835865" cy="3792804"/>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800A6E3-4E3E-4CCF-B175-9C7223E1E6AF}"/>
                      </a:ext>
                    </a:extLst>
                  </p:cNvPr>
                  <p:cNvSpPr/>
                  <p:nvPr/>
                </p:nvSpPr>
                <p:spPr>
                  <a:xfrm>
                    <a:off x="9711690" y="4196080"/>
                    <a:ext cx="1901190" cy="759777"/>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Manual Operation 67">
                    <a:extLst>
                      <a:ext uri="{FF2B5EF4-FFF2-40B4-BE49-F238E27FC236}">
                        <a16:creationId xmlns:a16="http://schemas.microsoft.com/office/drawing/2014/main" id="{B51565F7-0AFE-452C-848A-64D8FF28627E}"/>
                      </a:ext>
                    </a:extLst>
                  </p:cNvPr>
                  <p:cNvSpPr/>
                  <p:nvPr/>
                </p:nvSpPr>
                <p:spPr>
                  <a:xfrm rot="15280299">
                    <a:off x="7941014" y="1136943"/>
                    <a:ext cx="426720" cy="3216715"/>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35394C9-5E1F-487E-AFB3-A57376F15726}"/>
                      </a:ext>
                    </a:extLst>
                  </p:cNvPr>
                  <p:cNvSpPr/>
                  <p:nvPr/>
                </p:nvSpPr>
                <p:spPr>
                  <a:xfrm>
                    <a:off x="9426151" y="2015529"/>
                    <a:ext cx="1209040" cy="467360"/>
                  </a:xfrm>
                  <a:prstGeom prst="ellipse">
                    <a:avLst/>
                  </a:prstGeom>
                  <a:solidFill>
                    <a:srgbClr val="199BAB"/>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1199B03-475A-4846-BD26-A7940DD845D3}"/>
                      </a:ext>
                    </a:extLst>
                  </p:cNvPr>
                  <p:cNvSpPr/>
                  <p:nvPr/>
                </p:nvSpPr>
                <p:spPr>
                  <a:xfrm>
                    <a:off x="6074101" y="2597323"/>
                    <a:ext cx="1786628" cy="816003"/>
                  </a:xfrm>
                  <a:prstGeom prst="ellipse">
                    <a:avLst/>
                  </a:prstGeom>
                  <a:solidFill>
                    <a:srgbClr val="F78D37"/>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Operation 70">
                    <a:extLst>
                      <a:ext uri="{FF2B5EF4-FFF2-40B4-BE49-F238E27FC236}">
                        <a16:creationId xmlns:a16="http://schemas.microsoft.com/office/drawing/2014/main" id="{60ACD3CB-6453-4E6B-87C5-66C932C57C69}"/>
                      </a:ext>
                    </a:extLst>
                  </p:cNvPr>
                  <p:cNvSpPr/>
                  <p:nvPr/>
                </p:nvSpPr>
                <p:spPr>
                  <a:xfrm rot="16200000">
                    <a:off x="4391019" y="4206103"/>
                    <a:ext cx="889095" cy="3954393"/>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D61C6983-01A0-4D96-B76B-498CFFBD7B9E}"/>
                      </a:ext>
                    </a:extLst>
                  </p:cNvPr>
                  <p:cNvSpPr/>
                  <p:nvPr/>
                </p:nvSpPr>
                <p:spPr>
                  <a:xfrm>
                    <a:off x="5627370" y="5720081"/>
                    <a:ext cx="2571750" cy="995680"/>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Oval 61">
                <a:extLst>
                  <a:ext uri="{FF2B5EF4-FFF2-40B4-BE49-F238E27FC236}">
                    <a16:creationId xmlns:a16="http://schemas.microsoft.com/office/drawing/2014/main" id="{D865788D-A99F-44B2-B520-76D8D6362B3B}"/>
                  </a:ext>
                </a:extLst>
              </p:cNvPr>
              <p:cNvSpPr/>
              <p:nvPr/>
            </p:nvSpPr>
            <p:spPr>
              <a:xfrm>
                <a:off x="652652" y="5798795"/>
                <a:ext cx="2571750" cy="1021187"/>
              </a:xfrm>
              <a:prstGeom prst="ellipse">
                <a:avLst/>
              </a:prstGeom>
              <a:solidFill>
                <a:srgbClr val="199BAB"/>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17403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000000-0008-0000-0000-00000A000000}"/>
              </a:ext>
            </a:extLst>
          </p:cNvPr>
          <p:cNvGraphicFramePr>
            <a:graphicFrameLocks noGrp="1"/>
          </p:cNvGraphicFramePr>
          <p:nvPr>
            <p:ph idx="1"/>
            <p:extLst>
              <p:ext uri="{D42A27DB-BD31-4B8C-83A1-F6EECF244321}">
                <p14:modId xmlns:p14="http://schemas.microsoft.com/office/powerpoint/2010/main" val="3203089577"/>
              </p:ext>
            </p:extLst>
          </p:nvPr>
        </p:nvGraphicFramePr>
        <p:xfrm>
          <a:off x="838200" y="1484312"/>
          <a:ext cx="10515600" cy="51165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CC5145D-253A-42CE-B543-77A644A231B9}"/>
              </a:ext>
            </a:extLst>
          </p:cNvPr>
          <p:cNvSpPr>
            <a:spLocks noGrp="1"/>
          </p:cNvSpPr>
          <p:nvPr>
            <p:ph type="title"/>
          </p:nvPr>
        </p:nvSpPr>
        <p:spPr/>
        <p:txBody>
          <a:bodyPr>
            <a:normAutofit/>
          </a:bodyPr>
          <a:lstStyle/>
          <a:p>
            <a:r>
              <a:rPr lang="en-US" dirty="0"/>
              <a:t>Strengthened Response </a:t>
            </a:r>
            <a:br>
              <a:rPr lang="en-US" dirty="0"/>
            </a:br>
            <a:r>
              <a:rPr lang="en-US" sz="2400" dirty="0"/>
              <a:t>(Sexual Violence Cases reported to the National Child Helpline)</a:t>
            </a:r>
            <a:endParaRPr lang="en-US" dirty="0"/>
          </a:p>
        </p:txBody>
      </p:sp>
    </p:spTree>
    <p:extLst>
      <p:ext uri="{BB962C8B-B14F-4D97-AF65-F5344CB8AC3E}">
        <p14:creationId xmlns:p14="http://schemas.microsoft.com/office/powerpoint/2010/main" val="487645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831FF3-BE6E-4B29-A584-B88C280D8C27}"/>
              </a:ext>
            </a:extLst>
          </p:cNvPr>
          <p:cNvSpPr>
            <a:spLocks noGrp="1"/>
          </p:cNvSpPr>
          <p:nvPr>
            <p:ph idx="1"/>
          </p:nvPr>
        </p:nvSpPr>
        <p:spPr>
          <a:xfrm>
            <a:off x="480391" y="1687378"/>
            <a:ext cx="11022496" cy="4514639"/>
          </a:xfrm>
          <a:solidFill>
            <a:srgbClr val="199BAB"/>
          </a:solidFill>
        </p:spPr>
        <p:txBody>
          <a:bodyPr/>
          <a:lstStyle/>
          <a:p>
            <a:pPr marL="0" indent="0">
              <a:buNone/>
            </a:pPr>
            <a:r>
              <a:rPr lang="en-US" dirty="0"/>
              <a:t> </a:t>
            </a:r>
          </a:p>
        </p:txBody>
      </p:sp>
      <p:sp>
        <p:nvSpPr>
          <p:cNvPr id="3" name="Title 2">
            <a:extLst>
              <a:ext uri="{FF2B5EF4-FFF2-40B4-BE49-F238E27FC236}">
                <a16:creationId xmlns:a16="http://schemas.microsoft.com/office/drawing/2014/main" id="{B2084298-5D82-4A77-905F-03AE8856B98E}"/>
              </a:ext>
            </a:extLst>
          </p:cNvPr>
          <p:cNvSpPr>
            <a:spLocks noGrp="1"/>
          </p:cNvSpPr>
          <p:nvPr>
            <p:ph type="title"/>
          </p:nvPr>
        </p:nvSpPr>
        <p:spPr/>
        <p:txBody>
          <a:bodyPr>
            <a:normAutofit/>
          </a:bodyPr>
          <a:lstStyle/>
          <a:p>
            <a:r>
              <a:rPr lang="en-US" dirty="0"/>
              <a:t>Using the data to strengthen the response</a:t>
            </a:r>
          </a:p>
        </p:txBody>
      </p:sp>
      <p:grpSp>
        <p:nvGrpSpPr>
          <p:cNvPr id="12" name="Group 11">
            <a:extLst>
              <a:ext uri="{FF2B5EF4-FFF2-40B4-BE49-F238E27FC236}">
                <a16:creationId xmlns:a16="http://schemas.microsoft.com/office/drawing/2014/main" id="{C1C29312-AE31-407C-9FF7-CB4A897F73A8}"/>
              </a:ext>
            </a:extLst>
          </p:cNvPr>
          <p:cNvGrpSpPr/>
          <p:nvPr/>
        </p:nvGrpSpPr>
        <p:grpSpPr>
          <a:xfrm>
            <a:off x="900673" y="5571075"/>
            <a:ext cx="10385207" cy="445655"/>
            <a:chOff x="-207475" y="-18832"/>
            <a:chExt cx="5137150" cy="279182"/>
          </a:xfrm>
        </p:grpSpPr>
        <p:cxnSp>
          <p:nvCxnSpPr>
            <p:cNvPr id="16" name="Straight Arrow Connector 15">
              <a:extLst>
                <a:ext uri="{FF2B5EF4-FFF2-40B4-BE49-F238E27FC236}">
                  <a16:creationId xmlns:a16="http://schemas.microsoft.com/office/drawing/2014/main" id="{CEC40B7B-9205-4472-9BBA-26B1719F60DE}"/>
                </a:ext>
              </a:extLst>
            </p:cNvPr>
            <p:cNvCxnSpPr/>
            <p:nvPr/>
          </p:nvCxnSpPr>
          <p:spPr>
            <a:xfrm flipV="1">
              <a:off x="-207475" y="119766"/>
              <a:ext cx="5137150" cy="4571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Star: 4 Points 16">
              <a:extLst>
                <a:ext uri="{FF2B5EF4-FFF2-40B4-BE49-F238E27FC236}">
                  <a16:creationId xmlns:a16="http://schemas.microsoft.com/office/drawing/2014/main" id="{66EAC84F-18E4-4B24-9B2D-4A1D19BADFCD}"/>
                </a:ext>
              </a:extLst>
            </p:cNvPr>
            <p:cNvSpPr/>
            <p:nvPr/>
          </p:nvSpPr>
          <p:spPr>
            <a:xfrm rot="2300896">
              <a:off x="114918" y="19050"/>
              <a:ext cx="177800" cy="241300"/>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8" name="Star: 4 Points 17">
              <a:extLst>
                <a:ext uri="{FF2B5EF4-FFF2-40B4-BE49-F238E27FC236}">
                  <a16:creationId xmlns:a16="http://schemas.microsoft.com/office/drawing/2014/main" id="{3C3C37E1-6879-4761-8287-16BF25AF34F5}"/>
                </a:ext>
              </a:extLst>
            </p:cNvPr>
            <p:cNvSpPr/>
            <p:nvPr/>
          </p:nvSpPr>
          <p:spPr>
            <a:xfrm rot="2300896">
              <a:off x="1475526" y="2715"/>
              <a:ext cx="177800" cy="241300"/>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9" name="Star: 4 Points 18">
              <a:extLst>
                <a:ext uri="{FF2B5EF4-FFF2-40B4-BE49-F238E27FC236}">
                  <a16:creationId xmlns:a16="http://schemas.microsoft.com/office/drawing/2014/main" id="{8C84184C-F82E-48B9-B816-0099465B0CA3}"/>
                </a:ext>
              </a:extLst>
            </p:cNvPr>
            <p:cNvSpPr/>
            <p:nvPr/>
          </p:nvSpPr>
          <p:spPr>
            <a:xfrm rot="2300896">
              <a:off x="2773942" y="19049"/>
              <a:ext cx="177800" cy="241300"/>
            </a:xfrm>
            <a:prstGeom prst="star4">
              <a:avLst>
                <a:gd name="adj" fmla="val 125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20" name="Star: 4 Points 19">
              <a:extLst>
                <a:ext uri="{FF2B5EF4-FFF2-40B4-BE49-F238E27FC236}">
                  <a16:creationId xmlns:a16="http://schemas.microsoft.com/office/drawing/2014/main" id="{3C667855-52B3-49F2-BCBD-952CBDB2AD35}"/>
                </a:ext>
              </a:extLst>
            </p:cNvPr>
            <p:cNvSpPr/>
            <p:nvPr/>
          </p:nvSpPr>
          <p:spPr>
            <a:xfrm rot="2300896">
              <a:off x="4099202" y="-18832"/>
              <a:ext cx="177800" cy="241300"/>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grpSp>
      <p:cxnSp>
        <p:nvCxnSpPr>
          <p:cNvPr id="13" name="Straight Connector 12">
            <a:extLst>
              <a:ext uri="{FF2B5EF4-FFF2-40B4-BE49-F238E27FC236}">
                <a16:creationId xmlns:a16="http://schemas.microsoft.com/office/drawing/2014/main" id="{C9EA730E-B3FC-49AB-8CB0-4A7D5279B8BF}"/>
              </a:ext>
            </a:extLst>
          </p:cNvPr>
          <p:cNvCxnSpPr>
            <a:cxnSpLocks/>
          </p:cNvCxnSpPr>
          <p:nvPr/>
        </p:nvCxnSpPr>
        <p:spPr>
          <a:xfrm flipH="1">
            <a:off x="9747060" y="3617420"/>
            <a:ext cx="4777" cy="182880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7144F4-C141-4140-9615-8CB744A4DD05}"/>
              </a:ext>
            </a:extLst>
          </p:cNvPr>
          <p:cNvCxnSpPr>
            <a:cxnSpLocks/>
          </p:cNvCxnSpPr>
          <p:nvPr/>
        </p:nvCxnSpPr>
        <p:spPr>
          <a:xfrm flipH="1">
            <a:off x="4444596" y="4928283"/>
            <a:ext cx="4777" cy="64008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95D7D8-EE9D-4056-9FB8-338F5D6B18D3}"/>
              </a:ext>
            </a:extLst>
          </p:cNvPr>
          <p:cNvCxnSpPr>
            <a:cxnSpLocks/>
          </p:cNvCxnSpPr>
          <p:nvPr/>
        </p:nvCxnSpPr>
        <p:spPr>
          <a:xfrm flipH="1">
            <a:off x="7095828" y="4178493"/>
            <a:ext cx="4777" cy="137160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1D71F78-34E7-4444-8D27-DF7760CF69DD}"/>
              </a:ext>
            </a:extLst>
          </p:cNvPr>
          <p:cNvSpPr/>
          <p:nvPr/>
        </p:nvSpPr>
        <p:spPr>
          <a:xfrm>
            <a:off x="937450" y="3950777"/>
            <a:ext cx="1974668" cy="1620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Simplify and package data for accessibility</a:t>
            </a:r>
          </a:p>
        </p:txBody>
      </p:sp>
      <p:sp>
        <p:nvSpPr>
          <p:cNvPr id="22" name="Rectangle 21">
            <a:extLst>
              <a:ext uri="{FF2B5EF4-FFF2-40B4-BE49-F238E27FC236}">
                <a16:creationId xmlns:a16="http://schemas.microsoft.com/office/drawing/2014/main" id="{DDF4CD9C-3E23-4B3A-A529-D30C1EB968CA}"/>
              </a:ext>
            </a:extLst>
          </p:cNvPr>
          <p:cNvSpPr/>
          <p:nvPr/>
        </p:nvSpPr>
        <p:spPr>
          <a:xfrm>
            <a:off x="3516879" y="3549222"/>
            <a:ext cx="1974668" cy="1620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Create safe space for reflection</a:t>
            </a:r>
          </a:p>
        </p:txBody>
      </p:sp>
      <p:sp>
        <p:nvSpPr>
          <p:cNvPr id="23" name="Rectangle 22">
            <a:extLst>
              <a:ext uri="{FF2B5EF4-FFF2-40B4-BE49-F238E27FC236}">
                <a16:creationId xmlns:a16="http://schemas.microsoft.com/office/drawing/2014/main" id="{8015BAF4-F08B-4271-B1B6-E0B0A5D786CF}"/>
              </a:ext>
            </a:extLst>
          </p:cNvPr>
          <p:cNvSpPr/>
          <p:nvPr/>
        </p:nvSpPr>
        <p:spPr>
          <a:xfrm>
            <a:off x="6130617" y="2942403"/>
            <a:ext cx="1974668" cy="1620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Inspire a caring response</a:t>
            </a:r>
          </a:p>
        </p:txBody>
      </p:sp>
      <p:sp>
        <p:nvSpPr>
          <p:cNvPr id="25" name="Rectangle 24">
            <a:extLst>
              <a:ext uri="{FF2B5EF4-FFF2-40B4-BE49-F238E27FC236}">
                <a16:creationId xmlns:a16="http://schemas.microsoft.com/office/drawing/2014/main" id="{12859C1A-6319-4EAF-8746-8D2708AACB20}"/>
              </a:ext>
            </a:extLst>
          </p:cNvPr>
          <p:cNvSpPr/>
          <p:nvPr/>
        </p:nvSpPr>
        <p:spPr>
          <a:xfrm>
            <a:off x="8786139" y="2430503"/>
            <a:ext cx="1974668" cy="1620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Spark renewed effort</a:t>
            </a:r>
          </a:p>
        </p:txBody>
      </p:sp>
      <p:sp>
        <p:nvSpPr>
          <p:cNvPr id="6" name="Rectangle 5">
            <a:extLst>
              <a:ext uri="{FF2B5EF4-FFF2-40B4-BE49-F238E27FC236}">
                <a16:creationId xmlns:a16="http://schemas.microsoft.com/office/drawing/2014/main" id="{63107843-7518-481A-B34F-75452888E606}"/>
              </a:ext>
            </a:extLst>
          </p:cNvPr>
          <p:cNvSpPr/>
          <p:nvPr/>
        </p:nvSpPr>
        <p:spPr>
          <a:xfrm>
            <a:off x="579199" y="1889801"/>
            <a:ext cx="6113148" cy="1507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bg1"/>
                </a:solidFill>
                <a:ea typeface="Calibri" panose="020F0502020204030204" pitchFamily="34" charset="0"/>
                <a:cs typeface="Calibri" panose="020F0502020204030204" pitchFamily="34" charset="0"/>
              </a:rPr>
              <a:t>Implementing a data review to ‘tell the story’ with simple charts and testimonies to spark reflection, connection, dialogue, and action.</a:t>
            </a:r>
            <a:endParaRPr lang="en-US" sz="2800" i="1" u="sng" dirty="0">
              <a:solidFill>
                <a:schemeClr val="bg1"/>
              </a:solidFill>
            </a:endParaRPr>
          </a:p>
        </p:txBody>
      </p:sp>
    </p:spTree>
    <p:extLst>
      <p:ext uri="{BB962C8B-B14F-4D97-AF65-F5344CB8AC3E}">
        <p14:creationId xmlns:p14="http://schemas.microsoft.com/office/powerpoint/2010/main" val="2509836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531246-FC1E-4039-B32B-1F76F6AAEC0F}"/>
              </a:ext>
            </a:extLst>
          </p:cNvPr>
          <p:cNvSpPr/>
          <p:nvPr/>
        </p:nvSpPr>
        <p:spPr>
          <a:xfrm>
            <a:off x="9920177" y="5167423"/>
            <a:ext cx="2271823" cy="1690577"/>
          </a:xfrm>
          <a:prstGeom prst="rect">
            <a:avLst/>
          </a:prstGeom>
          <a:solidFill>
            <a:srgbClr val="00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6938853-480D-4EF5-91FC-77DB4636B38D}"/>
              </a:ext>
            </a:extLst>
          </p:cNvPr>
          <p:cNvSpPr>
            <a:spLocks noGrp="1"/>
          </p:cNvSpPr>
          <p:nvPr>
            <p:ph type="title"/>
          </p:nvPr>
        </p:nvSpPr>
        <p:spPr>
          <a:xfrm>
            <a:off x="6002928" y="1005745"/>
            <a:ext cx="5141709" cy="2349500"/>
          </a:xfrm>
        </p:spPr>
        <p:txBody>
          <a:bodyPr>
            <a:normAutofit/>
          </a:bodyPr>
          <a:lstStyle/>
          <a:p>
            <a:r>
              <a:rPr lang="en-US" sz="3600" dirty="0"/>
              <a:t>Supporting the District  SSW to Use Data to Strengthen the Response</a:t>
            </a:r>
          </a:p>
        </p:txBody>
      </p:sp>
      <p:sp>
        <p:nvSpPr>
          <p:cNvPr id="3" name="Text Placeholder 2">
            <a:extLst>
              <a:ext uri="{FF2B5EF4-FFF2-40B4-BE49-F238E27FC236}">
                <a16:creationId xmlns:a16="http://schemas.microsoft.com/office/drawing/2014/main" id="{3F2A91B0-487C-4674-A304-4E841B15A608}"/>
              </a:ext>
            </a:extLst>
          </p:cNvPr>
          <p:cNvSpPr>
            <a:spLocks noGrp="1"/>
          </p:cNvSpPr>
          <p:nvPr>
            <p:ph type="body" idx="1"/>
          </p:nvPr>
        </p:nvSpPr>
        <p:spPr>
          <a:xfrm>
            <a:off x="6002925" y="4358211"/>
            <a:ext cx="6189071" cy="551999"/>
          </a:xfrm>
          <a:solidFill>
            <a:schemeClr val="accent4"/>
          </a:solidFill>
        </p:spPr>
        <p:txBody>
          <a:bodyPr anchor="ctr">
            <a:normAutofit/>
          </a:bodyPr>
          <a:lstStyle/>
          <a:p>
            <a:r>
              <a:rPr lang="en-US" sz="2200" b="1" dirty="0"/>
              <a:t>Adapt the methodology</a:t>
            </a:r>
          </a:p>
        </p:txBody>
      </p:sp>
      <p:sp>
        <p:nvSpPr>
          <p:cNvPr id="4" name="Slide Number Placeholder 3">
            <a:extLst>
              <a:ext uri="{FF2B5EF4-FFF2-40B4-BE49-F238E27FC236}">
                <a16:creationId xmlns:a16="http://schemas.microsoft.com/office/drawing/2014/main" id="{5838186E-B691-42F4-B2F0-2666BB20C2F1}"/>
              </a:ext>
            </a:extLst>
          </p:cNvPr>
          <p:cNvSpPr>
            <a:spLocks noGrp="1"/>
          </p:cNvSpPr>
          <p:nvPr>
            <p:ph type="sldNum" sz="quarter" idx="4294967295"/>
          </p:nvPr>
        </p:nvSpPr>
        <p:spPr/>
        <p:txBody>
          <a:bodyPr/>
          <a:lstStyle/>
          <a:p>
            <a:r>
              <a:rPr lang="en-US" dirty="0"/>
              <a:t> </a:t>
            </a:r>
          </a:p>
        </p:txBody>
      </p:sp>
      <p:sp>
        <p:nvSpPr>
          <p:cNvPr id="8" name="Text Placeholder 2">
            <a:extLst>
              <a:ext uri="{FF2B5EF4-FFF2-40B4-BE49-F238E27FC236}">
                <a16:creationId xmlns:a16="http://schemas.microsoft.com/office/drawing/2014/main" id="{D94229DE-A7A3-43F6-BF6B-9740B1016166}"/>
              </a:ext>
            </a:extLst>
          </p:cNvPr>
          <p:cNvSpPr txBox="1">
            <a:spLocks/>
          </p:cNvSpPr>
          <p:nvPr/>
        </p:nvSpPr>
        <p:spPr>
          <a:xfrm>
            <a:off x="6002929" y="5036343"/>
            <a:ext cx="6189071" cy="551999"/>
          </a:xfrm>
          <a:prstGeom prst="rect">
            <a:avLst/>
          </a:prstGeom>
          <a:solidFill>
            <a:schemeClr val="accent4"/>
          </a:solidFill>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200" b="1" dirty="0"/>
              <a:t>Review, package, analyze CM data at district-level</a:t>
            </a:r>
          </a:p>
        </p:txBody>
      </p:sp>
      <p:sp>
        <p:nvSpPr>
          <p:cNvPr id="9" name="Text Placeholder 2">
            <a:extLst>
              <a:ext uri="{FF2B5EF4-FFF2-40B4-BE49-F238E27FC236}">
                <a16:creationId xmlns:a16="http://schemas.microsoft.com/office/drawing/2014/main" id="{777947C8-2230-4C57-9900-9CAA243700F9}"/>
              </a:ext>
            </a:extLst>
          </p:cNvPr>
          <p:cNvSpPr txBox="1">
            <a:spLocks/>
          </p:cNvSpPr>
          <p:nvPr/>
        </p:nvSpPr>
        <p:spPr>
          <a:xfrm>
            <a:off x="6002926" y="5714476"/>
            <a:ext cx="6189071" cy="608404"/>
          </a:xfrm>
          <a:prstGeom prst="rect">
            <a:avLst/>
          </a:prstGeom>
          <a:solidFill>
            <a:schemeClr val="accent4"/>
          </a:solidFill>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lang="en-US" sz="2200" b="1" dirty="0"/>
              <a:t>Support reflection and inspire action.</a:t>
            </a:r>
          </a:p>
        </p:txBody>
      </p:sp>
      <p:sp>
        <p:nvSpPr>
          <p:cNvPr id="12" name="Text Placeholder 2">
            <a:extLst>
              <a:ext uri="{FF2B5EF4-FFF2-40B4-BE49-F238E27FC236}">
                <a16:creationId xmlns:a16="http://schemas.microsoft.com/office/drawing/2014/main" id="{7F9BFA7A-3677-4280-9C31-0CC3FACCA230}"/>
              </a:ext>
            </a:extLst>
          </p:cNvPr>
          <p:cNvSpPr txBox="1">
            <a:spLocks/>
          </p:cNvSpPr>
          <p:nvPr/>
        </p:nvSpPr>
        <p:spPr>
          <a:xfrm>
            <a:off x="6002924" y="3696151"/>
            <a:ext cx="6189071" cy="551999"/>
          </a:xfrm>
          <a:prstGeom prst="rect">
            <a:avLst/>
          </a:prstGeom>
          <a:solidFill>
            <a:schemeClr val="accent4"/>
          </a:solidFill>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200" b="1" dirty="0"/>
              <a:t>Learn from Child Helpline Study &amp; Interventions</a:t>
            </a:r>
          </a:p>
        </p:txBody>
      </p:sp>
    </p:spTree>
    <p:extLst>
      <p:ext uri="{BB962C8B-B14F-4D97-AF65-F5344CB8AC3E}">
        <p14:creationId xmlns:p14="http://schemas.microsoft.com/office/powerpoint/2010/main" val="103084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dirty="0"/>
              <a:t>Case Management Data Review </a:t>
            </a:r>
            <a:r>
              <a:rPr lang="en-GB" sz="1800" b="0" dirty="0"/>
              <a:t>(30 Districts)</a:t>
            </a:r>
            <a:endParaRPr lang="en-GB" b="0" dirty="0"/>
          </a:p>
        </p:txBody>
      </p:sp>
      <p:sp>
        <p:nvSpPr>
          <p:cNvPr id="3" name="Slide Number Placeholder 2"/>
          <p:cNvSpPr>
            <a:spLocks noGrp="1"/>
          </p:cNvSpPr>
          <p:nvPr>
            <p:ph type="sldNum" sz="quarter" idx="4294967295"/>
          </p:nvPr>
        </p:nvSpPr>
        <p:spPr/>
        <p:txBody>
          <a:bodyPr>
            <a:normAutofit fontScale="25000" lnSpcReduction="20000"/>
          </a:bodyPr>
          <a:lstStyle/>
          <a:p>
            <a:pPr>
              <a:spcAft>
                <a:spcPts val="600"/>
              </a:spcAft>
            </a:pPr>
            <a:fld id="{8F8B7B04-7B44-4B10-B65C-617DE11692A3}" type="slidenum">
              <a:rPr lang="en-GB" smtClean="0"/>
              <a:pPr>
                <a:spcAft>
                  <a:spcPts val="600"/>
                </a:spcAft>
              </a:pPr>
              <a:t>24</a:t>
            </a:fld>
            <a:endParaRPr lang="en-GB"/>
          </a:p>
        </p:txBody>
      </p:sp>
      <p:sp>
        <p:nvSpPr>
          <p:cNvPr id="7" name="Rectangle 6">
            <a:extLst>
              <a:ext uri="{FF2B5EF4-FFF2-40B4-BE49-F238E27FC236}">
                <a16:creationId xmlns:a16="http://schemas.microsoft.com/office/drawing/2014/main" id="{70FF93D1-4FF3-4435-BAE5-54C2129AC01F}"/>
              </a:ext>
            </a:extLst>
          </p:cNvPr>
          <p:cNvSpPr/>
          <p:nvPr/>
        </p:nvSpPr>
        <p:spPr>
          <a:xfrm>
            <a:off x="5873262" y="1690576"/>
            <a:ext cx="5999760" cy="45613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Aft>
                <a:spcPts val="1000"/>
              </a:spcAft>
              <a:buFont typeface="Arial" panose="020B0604020202020204" pitchFamily="34" charset="0"/>
              <a:buChar char="•"/>
            </a:pPr>
            <a:r>
              <a:rPr lang="en-GB" sz="2000" b="1" dirty="0">
                <a:solidFill>
                  <a:srgbClr val="00A2C7"/>
                </a:solidFill>
              </a:rPr>
              <a:t>Police were handling most child protection cases. </a:t>
            </a:r>
          </a:p>
          <a:p>
            <a:pPr marL="342900" indent="-342900">
              <a:spcAft>
                <a:spcPts val="1000"/>
              </a:spcAft>
              <a:buFont typeface="Arial" panose="020B0604020202020204" pitchFamily="34" charset="0"/>
              <a:buChar char="•"/>
            </a:pPr>
            <a:r>
              <a:rPr lang="en-US" sz="2000" b="1" dirty="0">
                <a:solidFill>
                  <a:srgbClr val="00A2C7"/>
                </a:solidFill>
              </a:rPr>
              <a:t>Case plans were absent </a:t>
            </a:r>
            <a:r>
              <a:rPr lang="en-US" sz="2000" dirty="0">
                <a:solidFill>
                  <a:srgbClr val="00A2C7"/>
                </a:solidFill>
              </a:rPr>
              <a:t>in 69.9% of cases.</a:t>
            </a:r>
          </a:p>
          <a:p>
            <a:pPr marL="342900" lvl="0" indent="-342900">
              <a:spcAft>
                <a:spcPts val="1000"/>
              </a:spcAft>
              <a:buFont typeface="Arial" panose="020B0604020202020204" pitchFamily="34" charset="0"/>
              <a:buChar char="•"/>
            </a:pPr>
            <a:r>
              <a:rPr lang="en-US" sz="2000" b="1" dirty="0">
                <a:solidFill>
                  <a:srgbClr val="00A2C7"/>
                </a:solidFill>
              </a:rPr>
              <a:t>No documented referral </a:t>
            </a:r>
            <a:r>
              <a:rPr lang="en-US" sz="2000" dirty="0">
                <a:solidFill>
                  <a:srgbClr val="00A2C7"/>
                </a:solidFill>
              </a:rPr>
              <a:t>in over 78% of cases. </a:t>
            </a:r>
          </a:p>
          <a:p>
            <a:pPr marL="342900" indent="-342900">
              <a:spcAft>
                <a:spcPts val="1000"/>
              </a:spcAft>
              <a:buFont typeface="Arial" panose="020B0604020202020204" pitchFamily="34" charset="0"/>
              <a:buChar char="•"/>
            </a:pPr>
            <a:r>
              <a:rPr lang="en-GB" sz="2000" dirty="0">
                <a:solidFill>
                  <a:srgbClr val="00A2C7"/>
                </a:solidFill>
              </a:rPr>
              <a:t>Less than half of survivors of sexual violence were referred for HIV testing. </a:t>
            </a:r>
            <a:endParaRPr lang="en-US" sz="2000" dirty="0">
              <a:solidFill>
                <a:srgbClr val="00A2C7"/>
              </a:solidFill>
            </a:endParaRPr>
          </a:p>
          <a:p>
            <a:pPr marL="342900" indent="-342900">
              <a:spcAft>
                <a:spcPts val="1000"/>
              </a:spcAft>
              <a:buFont typeface="Arial" panose="020B0604020202020204" pitchFamily="34" charset="0"/>
              <a:buChar char="•"/>
            </a:pPr>
            <a:r>
              <a:rPr lang="en-GB" sz="2000" dirty="0">
                <a:solidFill>
                  <a:srgbClr val="00A2C7"/>
                </a:solidFill>
              </a:rPr>
              <a:t>8.4% of survivors referred for HIV testing tested positive (n=11); </a:t>
            </a:r>
            <a:r>
              <a:rPr lang="en-GB" sz="2000" b="1" dirty="0">
                <a:solidFill>
                  <a:srgbClr val="00A2C7"/>
                </a:solidFill>
              </a:rPr>
              <a:t>ART enrolment status not indicated/unknown in nearly all cases</a:t>
            </a:r>
            <a:r>
              <a:rPr lang="en-GB" sz="2000" dirty="0">
                <a:solidFill>
                  <a:srgbClr val="00A2C7"/>
                </a:solidFill>
              </a:rPr>
              <a:t>.</a:t>
            </a:r>
            <a:endParaRPr lang="en-US" sz="2000" dirty="0">
              <a:solidFill>
                <a:srgbClr val="00A2C7"/>
              </a:solidFill>
            </a:endParaRPr>
          </a:p>
          <a:p>
            <a:pPr marL="342900" indent="-342900">
              <a:spcAft>
                <a:spcPts val="1000"/>
              </a:spcAft>
              <a:buFont typeface="Arial" panose="020B0604020202020204" pitchFamily="34" charset="0"/>
              <a:buChar char="•"/>
            </a:pPr>
            <a:r>
              <a:rPr lang="en-GB" sz="2000" dirty="0">
                <a:solidFill>
                  <a:srgbClr val="00A2C7"/>
                </a:solidFill>
              </a:rPr>
              <a:t>In 91.5% of the sexual violence cases reported within 72 hours, </a:t>
            </a:r>
            <a:r>
              <a:rPr lang="en-GB" sz="2000" b="1" dirty="0">
                <a:solidFill>
                  <a:srgbClr val="00A2C7"/>
                </a:solidFill>
              </a:rPr>
              <a:t>access to post-exposure prophylaxis was not indicated.</a:t>
            </a:r>
            <a:endParaRPr lang="en-US" sz="2000" b="1" dirty="0">
              <a:solidFill>
                <a:srgbClr val="00A2C7"/>
              </a:solidFill>
            </a:endParaRPr>
          </a:p>
        </p:txBody>
      </p:sp>
      <p:graphicFrame>
        <p:nvGraphicFramePr>
          <p:cNvPr id="9" name="Chart 8">
            <a:extLst>
              <a:ext uri="{FF2B5EF4-FFF2-40B4-BE49-F238E27FC236}">
                <a16:creationId xmlns:a16="http://schemas.microsoft.com/office/drawing/2014/main" id="{FFF89B9E-7BB6-4E09-B295-B5C178B75E0F}"/>
              </a:ext>
            </a:extLst>
          </p:cNvPr>
          <p:cNvGraphicFramePr>
            <a:graphicFrameLocks/>
          </p:cNvGraphicFramePr>
          <p:nvPr>
            <p:extLst>
              <p:ext uri="{D42A27DB-BD31-4B8C-83A1-F6EECF244321}">
                <p14:modId xmlns:p14="http://schemas.microsoft.com/office/powerpoint/2010/main" val="1507531801"/>
              </p:ext>
            </p:extLst>
          </p:nvPr>
        </p:nvGraphicFramePr>
        <p:xfrm>
          <a:off x="665388" y="1545433"/>
          <a:ext cx="4966154" cy="5167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1291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3DA169-E8C2-42A4-9BFE-56B21CB3C3EC}"/>
              </a:ext>
            </a:extLst>
          </p:cNvPr>
          <p:cNvSpPr>
            <a:spLocks noGrp="1"/>
          </p:cNvSpPr>
          <p:nvPr>
            <p:ph idx="1"/>
          </p:nvPr>
        </p:nvSpPr>
        <p:spPr>
          <a:xfrm>
            <a:off x="728836" y="1598200"/>
            <a:ext cx="3624256" cy="4993131"/>
          </a:xfrm>
          <a:solidFill>
            <a:schemeClr val="bg1">
              <a:lumMod val="95000"/>
            </a:schemeClr>
          </a:solidFill>
        </p:spPr>
        <p:txBody>
          <a:bodyPr anchor="ctr"/>
          <a:lstStyle/>
          <a:p>
            <a:r>
              <a:rPr lang="en-US" sz="2000" b="1" dirty="0">
                <a:solidFill>
                  <a:srgbClr val="199BAB"/>
                </a:solidFill>
              </a:rPr>
              <a:t>Weekly calls </a:t>
            </a:r>
            <a:r>
              <a:rPr lang="en-US" sz="2000" dirty="0"/>
              <a:t>to the SSW </a:t>
            </a:r>
            <a:br>
              <a:rPr lang="en-US" sz="2000" dirty="0"/>
            </a:br>
            <a:r>
              <a:rPr lang="en-US" sz="2000" dirty="0"/>
              <a:t>(24 districts).</a:t>
            </a:r>
          </a:p>
          <a:p>
            <a:r>
              <a:rPr lang="en-US" sz="2000" dirty="0"/>
              <a:t>Providing </a:t>
            </a:r>
            <a:r>
              <a:rPr lang="en-US" sz="2000" b="1" dirty="0">
                <a:solidFill>
                  <a:srgbClr val="199BAB"/>
                </a:solidFill>
              </a:rPr>
              <a:t>mobile data to support remote work </a:t>
            </a:r>
            <a:br>
              <a:rPr lang="en-US" sz="2000" b="1" dirty="0">
                <a:solidFill>
                  <a:srgbClr val="199BAB"/>
                </a:solidFill>
              </a:rPr>
            </a:br>
            <a:r>
              <a:rPr lang="en-US" sz="2000" dirty="0"/>
              <a:t>(Android Tablets).</a:t>
            </a:r>
          </a:p>
          <a:p>
            <a:r>
              <a:rPr lang="en-US" sz="2000" dirty="0"/>
              <a:t>Promoting the </a:t>
            </a:r>
            <a:r>
              <a:rPr lang="en-US" sz="2000" b="1" dirty="0">
                <a:solidFill>
                  <a:srgbClr val="199BAB"/>
                </a:solidFill>
              </a:rPr>
              <a:t>use of social media to support a coordinated response</a:t>
            </a:r>
            <a:r>
              <a:rPr lang="en-US" sz="2000" dirty="0"/>
              <a:t>.</a:t>
            </a:r>
          </a:p>
          <a:p>
            <a:r>
              <a:rPr lang="en-US" sz="2000" dirty="0"/>
              <a:t>Updating the SSW App to </a:t>
            </a:r>
            <a:r>
              <a:rPr lang="en-US" sz="2000" b="1" dirty="0">
                <a:solidFill>
                  <a:srgbClr val="199BAB"/>
                </a:solidFill>
              </a:rPr>
              <a:t>disseminate COVID-19 information</a:t>
            </a:r>
            <a:r>
              <a:rPr lang="en-US" sz="2000" dirty="0">
                <a:solidFill>
                  <a:srgbClr val="199BAB"/>
                </a:solidFill>
              </a:rPr>
              <a:t>.</a:t>
            </a:r>
          </a:p>
          <a:p>
            <a:r>
              <a:rPr lang="en-US" sz="2000" dirty="0"/>
              <a:t>Regular liaison with government at national-level regarding the </a:t>
            </a:r>
            <a:r>
              <a:rPr lang="en-US" sz="2000" b="1" dirty="0">
                <a:solidFill>
                  <a:srgbClr val="199BAB"/>
                </a:solidFill>
              </a:rPr>
              <a:t>protection response</a:t>
            </a:r>
            <a:r>
              <a:rPr lang="en-US" sz="2000" dirty="0">
                <a:solidFill>
                  <a:srgbClr val="199BAB"/>
                </a:solidFill>
              </a:rPr>
              <a:t>. </a:t>
            </a:r>
          </a:p>
        </p:txBody>
      </p:sp>
      <p:sp>
        <p:nvSpPr>
          <p:cNvPr id="3" name="Title 2">
            <a:extLst>
              <a:ext uri="{FF2B5EF4-FFF2-40B4-BE49-F238E27FC236}">
                <a16:creationId xmlns:a16="http://schemas.microsoft.com/office/drawing/2014/main" id="{FCC688D5-6EBB-4339-9F2C-D886CC4B9AC2}"/>
              </a:ext>
            </a:extLst>
          </p:cNvPr>
          <p:cNvSpPr>
            <a:spLocks noGrp="1"/>
          </p:cNvSpPr>
          <p:nvPr>
            <p:ph type="title"/>
          </p:nvPr>
        </p:nvSpPr>
        <p:spPr/>
        <p:txBody>
          <a:bodyPr anchor="ctr"/>
          <a:lstStyle/>
          <a:p>
            <a:r>
              <a:rPr lang="en-US" dirty="0"/>
              <a:t>Switching to a Virtual Mode of TA amid COVID-19</a:t>
            </a:r>
          </a:p>
        </p:txBody>
      </p:sp>
      <p:sp>
        <p:nvSpPr>
          <p:cNvPr id="8" name="Rectangle 2">
            <a:extLst>
              <a:ext uri="{FF2B5EF4-FFF2-40B4-BE49-F238E27FC236}">
                <a16:creationId xmlns:a16="http://schemas.microsoft.com/office/drawing/2014/main" id="{B01AD530-55D8-4A19-9E3F-80F2276A094D}"/>
              </a:ext>
            </a:extLst>
          </p:cNvPr>
          <p:cNvSpPr>
            <a:spLocks noChangeArrowheads="1"/>
          </p:cNvSpPr>
          <p:nvPr/>
        </p:nvSpPr>
        <p:spPr bwMode="auto">
          <a:xfrm>
            <a:off x="4624387" y="21063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A1E2C3D3-AD8C-474C-B48B-8FF836DC2EDB}"/>
              </a:ext>
            </a:extLst>
          </p:cNvPr>
          <p:cNvPicPr>
            <a:picLocks noChangeAspect="1"/>
          </p:cNvPicPr>
          <p:nvPr/>
        </p:nvPicPr>
        <p:blipFill rotWithShape="1">
          <a:blip r:embed="rId2"/>
          <a:srcRect t="2076"/>
          <a:stretch/>
        </p:blipFill>
        <p:spPr>
          <a:xfrm>
            <a:off x="10291216" y="1396182"/>
            <a:ext cx="1476202" cy="2127430"/>
          </a:xfrm>
          <a:prstGeom prst="rect">
            <a:avLst/>
          </a:prstGeom>
          <a:ln>
            <a:noFill/>
          </a:ln>
        </p:spPr>
      </p:pic>
      <p:graphicFrame>
        <p:nvGraphicFramePr>
          <p:cNvPr id="12" name="Chart 11">
            <a:extLst>
              <a:ext uri="{FF2B5EF4-FFF2-40B4-BE49-F238E27FC236}">
                <a16:creationId xmlns:a16="http://schemas.microsoft.com/office/drawing/2014/main" id="{2025CBC9-DE66-4AC7-ADEE-99E2D1529B5E}"/>
              </a:ext>
            </a:extLst>
          </p:cNvPr>
          <p:cNvGraphicFramePr>
            <a:graphicFrameLocks/>
          </p:cNvGraphicFramePr>
          <p:nvPr>
            <p:extLst>
              <p:ext uri="{D42A27DB-BD31-4B8C-83A1-F6EECF244321}">
                <p14:modId xmlns:p14="http://schemas.microsoft.com/office/powerpoint/2010/main" val="3706358591"/>
              </p:ext>
            </p:extLst>
          </p:nvPr>
        </p:nvGraphicFramePr>
        <p:xfrm>
          <a:off x="4390719" y="1497191"/>
          <a:ext cx="6665112" cy="519514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17014290-8C27-4EB8-A84F-CC05CB9F2BEC}"/>
              </a:ext>
            </a:extLst>
          </p:cNvPr>
          <p:cNvSpPr/>
          <p:nvPr/>
        </p:nvSpPr>
        <p:spPr>
          <a:xfrm rot="20846540">
            <a:off x="10386466" y="2798989"/>
            <a:ext cx="1806066" cy="954107"/>
          </a:xfrm>
          <a:prstGeom prst="rect">
            <a:avLst/>
          </a:prstGeom>
          <a:solidFill>
            <a:srgbClr val="199BAB"/>
          </a:solidFill>
        </p:spPr>
        <p:txBody>
          <a:bodyPr wrap="square">
            <a:spAutoFit/>
          </a:bodyPr>
          <a:lstStyle/>
          <a:p>
            <a:r>
              <a:rPr lang="en-US" sz="1400" i="1" dirty="0">
                <a:solidFill>
                  <a:schemeClr val="bg1"/>
                </a:solidFill>
              </a:rPr>
              <a:t>SSW are recognized as Essential Service Providers in the COVID-19 response</a:t>
            </a:r>
          </a:p>
        </p:txBody>
      </p:sp>
    </p:spTree>
    <p:extLst>
      <p:ext uri="{BB962C8B-B14F-4D97-AF65-F5344CB8AC3E}">
        <p14:creationId xmlns:p14="http://schemas.microsoft.com/office/powerpoint/2010/main" val="387276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C688D5-6EBB-4339-9F2C-D886CC4B9AC2}"/>
              </a:ext>
            </a:extLst>
          </p:cNvPr>
          <p:cNvSpPr>
            <a:spLocks noGrp="1"/>
          </p:cNvSpPr>
          <p:nvPr>
            <p:ph type="title"/>
          </p:nvPr>
        </p:nvSpPr>
        <p:spPr/>
        <p:txBody>
          <a:bodyPr anchor="ctr"/>
          <a:lstStyle/>
          <a:p>
            <a:r>
              <a:rPr lang="en-US" dirty="0"/>
              <a:t>Switching to a Virtual Mode of TA amid COVID-19</a:t>
            </a:r>
          </a:p>
        </p:txBody>
      </p:sp>
      <p:sp>
        <p:nvSpPr>
          <p:cNvPr id="6" name="Rectangle 5">
            <a:extLst>
              <a:ext uri="{FF2B5EF4-FFF2-40B4-BE49-F238E27FC236}">
                <a16:creationId xmlns:a16="http://schemas.microsoft.com/office/drawing/2014/main" id="{7447DC3F-885F-4471-A8D3-13825C2478B5}"/>
              </a:ext>
            </a:extLst>
          </p:cNvPr>
          <p:cNvSpPr/>
          <p:nvPr/>
        </p:nvSpPr>
        <p:spPr>
          <a:xfrm>
            <a:off x="5299752" y="1412219"/>
            <a:ext cx="6718077" cy="565437"/>
          </a:xfrm>
          <a:prstGeom prst="rect">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bg1"/>
                </a:solidFill>
              </a:rPr>
              <a:t>Survey on Virtual TA: August 2020 (n=57)</a:t>
            </a:r>
          </a:p>
        </p:txBody>
      </p:sp>
      <p:sp>
        <p:nvSpPr>
          <p:cNvPr id="8" name="Rectangle 2">
            <a:extLst>
              <a:ext uri="{FF2B5EF4-FFF2-40B4-BE49-F238E27FC236}">
                <a16:creationId xmlns:a16="http://schemas.microsoft.com/office/drawing/2014/main" id="{B01AD530-55D8-4A19-9E3F-80F2276A094D}"/>
              </a:ext>
            </a:extLst>
          </p:cNvPr>
          <p:cNvSpPr>
            <a:spLocks noChangeArrowheads="1"/>
          </p:cNvSpPr>
          <p:nvPr/>
        </p:nvSpPr>
        <p:spPr bwMode="auto">
          <a:xfrm>
            <a:off x="4624387" y="21063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Table 9">
            <a:extLst>
              <a:ext uri="{FF2B5EF4-FFF2-40B4-BE49-F238E27FC236}">
                <a16:creationId xmlns:a16="http://schemas.microsoft.com/office/drawing/2014/main" id="{A5E56DCC-7BB9-4CBD-A1D1-7CF54D7ABE1E}"/>
              </a:ext>
            </a:extLst>
          </p:cNvPr>
          <p:cNvGraphicFramePr>
            <a:graphicFrameLocks noGrp="1"/>
          </p:cNvGraphicFramePr>
          <p:nvPr>
            <p:extLst>
              <p:ext uri="{D42A27DB-BD31-4B8C-83A1-F6EECF244321}">
                <p14:modId xmlns:p14="http://schemas.microsoft.com/office/powerpoint/2010/main" val="2924401685"/>
              </p:ext>
            </p:extLst>
          </p:nvPr>
        </p:nvGraphicFramePr>
        <p:xfrm>
          <a:off x="5326743" y="2122393"/>
          <a:ext cx="6691089" cy="3015660"/>
        </p:xfrm>
        <a:graphic>
          <a:graphicData uri="http://schemas.openxmlformats.org/drawingml/2006/table">
            <a:tbl>
              <a:tblPr firstRow="1" firstCol="1" bandRow="1">
                <a:tableStyleId>{5C22544A-7EE6-4342-B048-85BDC9FD1C3A}</a:tableStyleId>
              </a:tblPr>
              <a:tblGrid>
                <a:gridCol w="3637601">
                  <a:extLst>
                    <a:ext uri="{9D8B030D-6E8A-4147-A177-3AD203B41FA5}">
                      <a16:colId xmlns:a16="http://schemas.microsoft.com/office/drawing/2014/main" val="1223415913"/>
                    </a:ext>
                  </a:extLst>
                </a:gridCol>
                <a:gridCol w="763372">
                  <a:extLst>
                    <a:ext uri="{9D8B030D-6E8A-4147-A177-3AD203B41FA5}">
                      <a16:colId xmlns:a16="http://schemas.microsoft.com/office/drawing/2014/main" val="935946996"/>
                    </a:ext>
                  </a:extLst>
                </a:gridCol>
                <a:gridCol w="763372">
                  <a:extLst>
                    <a:ext uri="{9D8B030D-6E8A-4147-A177-3AD203B41FA5}">
                      <a16:colId xmlns:a16="http://schemas.microsoft.com/office/drawing/2014/main" val="3456061214"/>
                    </a:ext>
                  </a:extLst>
                </a:gridCol>
                <a:gridCol w="763372">
                  <a:extLst>
                    <a:ext uri="{9D8B030D-6E8A-4147-A177-3AD203B41FA5}">
                      <a16:colId xmlns:a16="http://schemas.microsoft.com/office/drawing/2014/main" val="3544130514"/>
                    </a:ext>
                  </a:extLst>
                </a:gridCol>
                <a:gridCol w="763372">
                  <a:extLst>
                    <a:ext uri="{9D8B030D-6E8A-4147-A177-3AD203B41FA5}">
                      <a16:colId xmlns:a16="http://schemas.microsoft.com/office/drawing/2014/main" val="3885396722"/>
                    </a:ext>
                  </a:extLst>
                </a:gridCol>
              </a:tblGrid>
              <a:tr h="662355">
                <a:tc>
                  <a:txBody>
                    <a:bodyPr/>
                    <a:lstStyle/>
                    <a:p>
                      <a:pPr marL="0" marR="0" algn="just">
                        <a:lnSpc>
                          <a:spcPct val="107000"/>
                        </a:lnSpc>
                        <a:spcBef>
                          <a:spcPts val="0"/>
                        </a:spcBef>
                        <a:spcAft>
                          <a:spcPts val="0"/>
                        </a:spcAft>
                      </a:pPr>
                      <a:r>
                        <a:rPr lang="en-US"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99BAB"/>
                    </a:solidFill>
                  </a:tcPr>
                </a:tc>
                <a:tc>
                  <a:txBody>
                    <a:bodyPr/>
                    <a:lstStyle/>
                    <a:p>
                      <a:pPr marL="0" marR="0" algn="ctr">
                        <a:lnSpc>
                          <a:spcPct val="100000"/>
                        </a:lnSpc>
                        <a:spcBef>
                          <a:spcPts val="300"/>
                        </a:spcBef>
                        <a:spcAft>
                          <a:spcPts val="0"/>
                        </a:spcAft>
                      </a:pPr>
                      <a:r>
                        <a:rPr lang="en-US" sz="1200" b="0" dirty="0">
                          <a:effectLst/>
                        </a:rPr>
                        <a:t>Strongly agree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99BAB"/>
                    </a:solidFill>
                  </a:tcPr>
                </a:tc>
                <a:tc>
                  <a:txBody>
                    <a:bodyPr/>
                    <a:lstStyle/>
                    <a:p>
                      <a:pPr marL="0" marR="0" algn="ctr">
                        <a:lnSpc>
                          <a:spcPct val="100000"/>
                        </a:lnSpc>
                        <a:spcBef>
                          <a:spcPts val="300"/>
                        </a:spcBef>
                        <a:spcAft>
                          <a:spcPts val="0"/>
                        </a:spcAft>
                      </a:pPr>
                      <a:r>
                        <a:rPr lang="en-US" sz="1200" b="0" dirty="0">
                          <a:effectLst/>
                        </a:rPr>
                        <a:t>Agree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99BAB"/>
                    </a:solidFill>
                  </a:tcPr>
                </a:tc>
                <a:tc>
                  <a:txBody>
                    <a:bodyPr/>
                    <a:lstStyle/>
                    <a:p>
                      <a:pPr marL="0" marR="0" algn="ctr">
                        <a:lnSpc>
                          <a:spcPct val="100000"/>
                        </a:lnSpc>
                        <a:spcBef>
                          <a:spcPts val="300"/>
                        </a:spcBef>
                        <a:spcAft>
                          <a:spcPts val="0"/>
                        </a:spcAft>
                      </a:pPr>
                      <a:r>
                        <a:rPr lang="en-US" sz="1200" b="0" dirty="0">
                          <a:effectLst/>
                        </a:rPr>
                        <a:t>Disagree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99BAB"/>
                    </a:solidFill>
                  </a:tcPr>
                </a:tc>
                <a:tc>
                  <a:txBody>
                    <a:bodyPr/>
                    <a:lstStyle/>
                    <a:p>
                      <a:pPr marL="0" marR="0" algn="ctr">
                        <a:lnSpc>
                          <a:spcPct val="100000"/>
                        </a:lnSpc>
                        <a:spcBef>
                          <a:spcPts val="300"/>
                        </a:spcBef>
                        <a:spcAft>
                          <a:spcPts val="0"/>
                        </a:spcAft>
                      </a:pPr>
                      <a:r>
                        <a:rPr lang="en-US" sz="1200" b="0" dirty="0">
                          <a:effectLst/>
                        </a:rPr>
                        <a:t>Strongly disagree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99BAB"/>
                    </a:solidFill>
                  </a:tcPr>
                </a:tc>
                <a:extLst>
                  <a:ext uri="{0D108BD9-81ED-4DB2-BD59-A6C34878D82A}">
                    <a16:rowId xmlns:a16="http://schemas.microsoft.com/office/drawing/2014/main" val="728907606"/>
                  </a:ext>
                </a:extLst>
              </a:tr>
              <a:tr h="470661">
                <a:tc>
                  <a:txBody>
                    <a:bodyPr/>
                    <a:lstStyle/>
                    <a:p>
                      <a:pPr marL="0" marR="0" algn="just">
                        <a:lnSpc>
                          <a:spcPct val="107000"/>
                        </a:lnSpc>
                        <a:spcBef>
                          <a:spcPts val="0"/>
                        </a:spcBef>
                        <a:spcAft>
                          <a:spcPts val="0"/>
                        </a:spcAft>
                      </a:pPr>
                      <a:r>
                        <a:rPr lang="en-US" sz="1600" b="0" dirty="0">
                          <a:solidFill>
                            <a:schemeClr val="bg1"/>
                          </a:solidFill>
                          <a:effectLst/>
                        </a:rPr>
                        <a:t>Gained new knowledge on CM</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9BAB"/>
                    </a:solidFill>
                  </a:tcPr>
                </a:tc>
                <a:tc>
                  <a:txBody>
                    <a:bodyPr/>
                    <a:lstStyle/>
                    <a:p>
                      <a:pPr marL="0" marR="0" algn="ctr">
                        <a:lnSpc>
                          <a:spcPct val="107000"/>
                        </a:lnSpc>
                        <a:spcBef>
                          <a:spcPts val="0"/>
                        </a:spcBef>
                        <a:spcAft>
                          <a:spcPts val="0"/>
                        </a:spcAft>
                      </a:pPr>
                      <a:r>
                        <a:rPr lang="en-US" sz="1600" dirty="0">
                          <a:effectLst/>
                        </a:rPr>
                        <a:t>51.0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1718339"/>
                  </a:ext>
                </a:extLst>
              </a:tr>
              <a:tr h="470661">
                <a:tc>
                  <a:txBody>
                    <a:bodyPr/>
                    <a:lstStyle/>
                    <a:p>
                      <a:pPr marL="0" marR="0" algn="just">
                        <a:lnSpc>
                          <a:spcPct val="107000"/>
                        </a:lnSpc>
                        <a:spcBef>
                          <a:spcPts val="0"/>
                        </a:spcBef>
                        <a:spcAft>
                          <a:spcPts val="0"/>
                        </a:spcAft>
                      </a:pPr>
                      <a:r>
                        <a:rPr lang="en-US" sz="1600" b="0" dirty="0">
                          <a:solidFill>
                            <a:schemeClr val="bg1"/>
                          </a:solidFill>
                          <a:effectLst/>
                        </a:rPr>
                        <a:t>Feel more confident to carry out duties  </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9BAB"/>
                    </a:solidFill>
                  </a:tcPr>
                </a:tc>
                <a:tc>
                  <a:txBody>
                    <a:bodyPr/>
                    <a:lstStyle/>
                    <a:p>
                      <a:pPr marL="0" marR="0" algn="ctr">
                        <a:lnSpc>
                          <a:spcPct val="107000"/>
                        </a:lnSpc>
                        <a:spcBef>
                          <a:spcPts val="0"/>
                        </a:spcBef>
                        <a:spcAft>
                          <a:spcPts val="0"/>
                        </a:spcAft>
                      </a:pPr>
                      <a:r>
                        <a:rPr lang="en-US" sz="1600" dirty="0">
                          <a:effectLst/>
                        </a:rPr>
                        <a:t>43.1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39.2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8221258"/>
                  </a:ext>
                </a:extLst>
              </a:tr>
              <a:tr h="470661">
                <a:tc>
                  <a:txBody>
                    <a:bodyPr/>
                    <a:lstStyle/>
                    <a:p>
                      <a:pPr marL="0" marR="0" algn="just">
                        <a:lnSpc>
                          <a:spcPct val="107000"/>
                        </a:lnSpc>
                        <a:spcBef>
                          <a:spcPts val="0"/>
                        </a:spcBef>
                        <a:spcAft>
                          <a:spcPts val="0"/>
                        </a:spcAft>
                      </a:pPr>
                      <a:r>
                        <a:rPr lang="en-US" sz="1600" b="0" dirty="0">
                          <a:solidFill>
                            <a:schemeClr val="bg1"/>
                          </a:solidFill>
                          <a:effectLst/>
                        </a:rPr>
                        <a:t>Feel more connected to other colleagues </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9BAB"/>
                    </a:solidFill>
                  </a:tcPr>
                </a:tc>
                <a:tc>
                  <a:txBody>
                    <a:bodyPr/>
                    <a:lstStyle/>
                    <a:p>
                      <a:pPr marL="0" marR="0" algn="ctr">
                        <a:lnSpc>
                          <a:spcPct val="107000"/>
                        </a:lnSpc>
                        <a:spcBef>
                          <a:spcPts val="0"/>
                        </a:spcBef>
                        <a:spcAft>
                          <a:spcPts val="0"/>
                        </a:spcAft>
                      </a:pPr>
                      <a:r>
                        <a:rPr lang="en-US" sz="1600">
                          <a:effectLst/>
                        </a:rPr>
                        <a:t>43.1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786520"/>
                  </a:ext>
                </a:extLst>
              </a:tr>
              <a:tr h="470661">
                <a:tc>
                  <a:txBody>
                    <a:bodyPr/>
                    <a:lstStyle/>
                    <a:p>
                      <a:pPr marL="0" marR="0" algn="just">
                        <a:lnSpc>
                          <a:spcPct val="107000"/>
                        </a:lnSpc>
                        <a:spcBef>
                          <a:spcPts val="0"/>
                        </a:spcBef>
                        <a:spcAft>
                          <a:spcPts val="0"/>
                        </a:spcAft>
                      </a:pPr>
                      <a:r>
                        <a:rPr lang="en-US" sz="1600" b="0" dirty="0">
                          <a:solidFill>
                            <a:schemeClr val="bg1"/>
                          </a:solidFill>
                          <a:effectLst/>
                        </a:rPr>
                        <a:t>Helped me to complete e-learning course </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9BAB"/>
                    </a:solidFill>
                  </a:tcPr>
                </a:tc>
                <a:tc>
                  <a:txBody>
                    <a:bodyPr/>
                    <a:lstStyle/>
                    <a:p>
                      <a:pPr marL="0" marR="0" algn="ctr">
                        <a:lnSpc>
                          <a:spcPct val="107000"/>
                        </a:lnSpc>
                        <a:spcBef>
                          <a:spcPts val="0"/>
                        </a:spcBef>
                        <a:spcAft>
                          <a:spcPts val="0"/>
                        </a:spcAft>
                      </a:pPr>
                      <a:r>
                        <a:rPr lang="en-US" sz="1600" dirty="0">
                          <a:effectLst/>
                        </a:rPr>
                        <a:t>54.9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5026426"/>
                  </a:ext>
                </a:extLst>
              </a:tr>
              <a:tr h="470661">
                <a:tc>
                  <a:txBody>
                    <a:bodyPr/>
                    <a:lstStyle/>
                    <a:p>
                      <a:pPr marL="0" marR="0" algn="just">
                        <a:lnSpc>
                          <a:spcPct val="107000"/>
                        </a:lnSpc>
                        <a:spcBef>
                          <a:spcPts val="0"/>
                        </a:spcBef>
                        <a:spcAft>
                          <a:spcPts val="0"/>
                        </a:spcAft>
                      </a:pPr>
                      <a:r>
                        <a:rPr lang="en-US" sz="1600" b="0" dirty="0">
                          <a:solidFill>
                            <a:schemeClr val="bg1"/>
                          </a:solidFill>
                          <a:effectLst/>
                        </a:rPr>
                        <a:t>Helped me do my work better </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9BAB"/>
                    </a:solidFill>
                  </a:tcPr>
                </a:tc>
                <a:tc>
                  <a:txBody>
                    <a:bodyPr/>
                    <a:lstStyle/>
                    <a:p>
                      <a:pPr marL="0" marR="0" algn="ctr">
                        <a:lnSpc>
                          <a:spcPct val="107000"/>
                        </a:lnSpc>
                        <a:spcBef>
                          <a:spcPts val="0"/>
                        </a:spcBef>
                        <a:spcAft>
                          <a:spcPts val="0"/>
                        </a:spcAft>
                      </a:pPr>
                      <a:r>
                        <a:rPr lang="en-US" sz="1600" dirty="0">
                          <a:effectLst/>
                        </a:rPr>
                        <a:t>51.0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9.8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8503204"/>
                  </a:ext>
                </a:extLst>
              </a:tr>
            </a:tbl>
          </a:graphicData>
        </a:graphic>
      </p:graphicFrame>
      <p:sp>
        <p:nvSpPr>
          <p:cNvPr id="14" name="Rectangle 13">
            <a:extLst>
              <a:ext uri="{FF2B5EF4-FFF2-40B4-BE49-F238E27FC236}">
                <a16:creationId xmlns:a16="http://schemas.microsoft.com/office/drawing/2014/main" id="{DE29C3B8-67D3-4DA0-BCDF-1566DCA4D995}"/>
              </a:ext>
            </a:extLst>
          </p:cNvPr>
          <p:cNvSpPr/>
          <p:nvPr/>
        </p:nvSpPr>
        <p:spPr>
          <a:xfrm>
            <a:off x="248557" y="5394451"/>
            <a:ext cx="11769272" cy="882522"/>
          </a:xfrm>
          <a:prstGeom prst="rect">
            <a:avLst/>
          </a:prstGeom>
          <a:solidFill>
            <a:srgbClr val="EC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200"/>
              </a:spcAft>
              <a:buFont typeface="Arial" panose="020B0604020202020204" pitchFamily="34" charset="0"/>
              <a:buChar char="•"/>
            </a:pPr>
            <a:r>
              <a:rPr lang="en-US" sz="2000" dirty="0">
                <a:solidFill>
                  <a:srgbClr val="199BAB"/>
                </a:solidFill>
              </a:rPr>
              <a:t>77.2% of those surveyed indicated that the virtual TA met their needs. </a:t>
            </a:r>
          </a:p>
          <a:p>
            <a:pPr marL="342900" indent="-342900">
              <a:spcAft>
                <a:spcPts val="1200"/>
              </a:spcAft>
              <a:buFont typeface="Arial" panose="020B0604020202020204" pitchFamily="34" charset="0"/>
              <a:buChar char="•"/>
            </a:pPr>
            <a:r>
              <a:rPr lang="en-US" sz="2000" dirty="0">
                <a:solidFill>
                  <a:srgbClr val="199BAB"/>
                </a:solidFill>
              </a:rPr>
              <a:t>90% of PSWOs and Senior CDOs would continue to participate in virtual TA.</a:t>
            </a:r>
          </a:p>
        </p:txBody>
      </p:sp>
      <p:graphicFrame>
        <p:nvGraphicFramePr>
          <p:cNvPr id="19" name="Chart 18">
            <a:extLst>
              <a:ext uri="{FF2B5EF4-FFF2-40B4-BE49-F238E27FC236}">
                <a16:creationId xmlns:a16="http://schemas.microsoft.com/office/drawing/2014/main" id="{1C43E35C-1922-4676-A8E6-5CED115F475A}"/>
              </a:ext>
            </a:extLst>
          </p:cNvPr>
          <p:cNvGraphicFramePr>
            <a:graphicFrameLocks/>
          </p:cNvGraphicFramePr>
          <p:nvPr>
            <p:extLst>
              <p:ext uri="{D42A27DB-BD31-4B8C-83A1-F6EECF244321}">
                <p14:modId xmlns:p14="http://schemas.microsoft.com/office/powerpoint/2010/main" val="4002699316"/>
              </p:ext>
            </p:extLst>
          </p:nvPr>
        </p:nvGraphicFramePr>
        <p:xfrm>
          <a:off x="174170" y="1532438"/>
          <a:ext cx="5125583" cy="37257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6039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C688D5-6EBB-4339-9F2C-D886CC4B9AC2}"/>
              </a:ext>
            </a:extLst>
          </p:cNvPr>
          <p:cNvSpPr>
            <a:spLocks noGrp="1"/>
          </p:cNvSpPr>
          <p:nvPr>
            <p:ph type="title"/>
          </p:nvPr>
        </p:nvSpPr>
        <p:spPr>
          <a:xfrm>
            <a:off x="838200" y="436666"/>
            <a:ext cx="10515600" cy="771260"/>
          </a:xfrm>
        </p:spPr>
        <p:txBody>
          <a:bodyPr>
            <a:noAutofit/>
          </a:bodyPr>
          <a:lstStyle/>
          <a:p>
            <a:r>
              <a:rPr lang="en-US" dirty="0"/>
              <a:t>Dashboards to Support &amp; Monitor the Response</a:t>
            </a:r>
          </a:p>
        </p:txBody>
      </p:sp>
      <p:sp>
        <p:nvSpPr>
          <p:cNvPr id="7" name="Rectangle 6">
            <a:extLst>
              <a:ext uri="{FF2B5EF4-FFF2-40B4-BE49-F238E27FC236}">
                <a16:creationId xmlns:a16="http://schemas.microsoft.com/office/drawing/2014/main" id="{BD99AD46-DDD7-483F-90AD-DEA533CB80F1}"/>
              </a:ext>
            </a:extLst>
          </p:cNvPr>
          <p:cNvSpPr/>
          <p:nvPr/>
        </p:nvSpPr>
        <p:spPr>
          <a:xfrm>
            <a:off x="1" y="0"/>
            <a:ext cx="12192000" cy="3048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t>PENDING APPROVAL FOR NATIONAL ROLL-OUT</a:t>
            </a:r>
          </a:p>
        </p:txBody>
      </p:sp>
      <p:pic>
        <p:nvPicPr>
          <p:cNvPr id="13" name="Picture 12">
            <a:extLst>
              <a:ext uri="{FF2B5EF4-FFF2-40B4-BE49-F238E27FC236}">
                <a16:creationId xmlns:a16="http://schemas.microsoft.com/office/drawing/2014/main" id="{C6F39F01-936D-4A38-9DE6-C326F5C2D08D}"/>
              </a:ext>
            </a:extLst>
          </p:cNvPr>
          <p:cNvPicPr>
            <a:picLocks noChangeAspect="1"/>
          </p:cNvPicPr>
          <p:nvPr/>
        </p:nvPicPr>
        <p:blipFill>
          <a:blip r:embed="rId2"/>
          <a:stretch>
            <a:fillRect/>
          </a:stretch>
        </p:blipFill>
        <p:spPr>
          <a:xfrm>
            <a:off x="1352550" y="2432669"/>
            <a:ext cx="2405233" cy="4262438"/>
          </a:xfrm>
          <a:prstGeom prst="rect">
            <a:avLst/>
          </a:prstGeom>
        </p:spPr>
      </p:pic>
      <p:sp>
        <p:nvSpPr>
          <p:cNvPr id="15" name="Title 5">
            <a:extLst>
              <a:ext uri="{FF2B5EF4-FFF2-40B4-BE49-F238E27FC236}">
                <a16:creationId xmlns:a16="http://schemas.microsoft.com/office/drawing/2014/main" id="{3E3275CC-6C14-449E-B0BF-805179C3B316}"/>
              </a:ext>
            </a:extLst>
          </p:cNvPr>
          <p:cNvSpPr txBox="1">
            <a:spLocks/>
          </p:cNvSpPr>
          <p:nvPr/>
        </p:nvSpPr>
        <p:spPr>
          <a:xfrm>
            <a:off x="1378879" y="1610751"/>
            <a:ext cx="2405233" cy="556441"/>
          </a:xfrm>
          <a:prstGeom prst="rect">
            <a:avLst/>
          </a:prstGeom>
          <a:solidFill>
            <a:schemeClr val="bg1">
              <a:lumMod val="95000"/>
            </a:schemeClr>
          </a:solidFill>
        </p:spPr>
        <p:txBody>
          <a:bodyPr anchor="ctr">
            <a:normAutofit/>
          </a:bodyPr>
          <a:lstStyle>
            <a:lvl1pPr algn="l" defTabSz="914400" rtl="0" eaLnBrk="1" latinLnBrk="0" hangingPunct="1">
              <a:lnSpc>
                <a:spcPct val="90000"/>
              </a:lnSpc>
              <a:spcBef>
                <a:spcPct val="0"/>
              </a:spcBef>
              <a:buNone/>
              <a:defRPr sz="3600" b="1" i="0" kern="1200" baseline="0">
                <a:solidFill>
                  <a:schemeClr val="tx2"/>
                </a:solidFill>
                <a:latin typeface="Times" pitchFamily="2" charset="0"/>
                <a:ea typeface="+mj-ea"/>
                <a:cs typeface="+mj-cs"/>
              </a:defRPr>
            </a:lvl1pPr>
          </a:lstStyle>
          <a:p>
            <a:r>
              <a:rPr lang="en-US" sz="1400" b="0" dirty="0">
                <a:solidFill>
                  <a:schemeClr val="tx1"/>
                </a:solidFill>
                <a:latin typeface="+mn-lt"/>
              </a:rPr>
              <a:t>Track progress on critical cases</a:t>
            </a:r>
          </a:p>
        </p:txBody>
      </p:sp>
      <p:sp>
        <p:nvSpPr>
          <p:cNvPr id="16" name="Title 5">
            <a:extLst>
              <a:ext uri="{FF2B5EF4-FFF2-40B4-BE49-F238E27FC236}">
                <a16:creationId xmlns:a16="http://schemas.microsoft.com/office/drawing/2014/main" id="{E6C30F9E-FCB1-4826-B83A-F9348BC0DA9A}"/>
              </a:ext>
            </a:extLst>
          </p:cNvPr>
          <p:cNvSpPr txBox="1">
            <a:spLocks/>
          </p:cNvSpPr>
          <p:nvPr/>
        </p:nvSpPr>
        <p:spPr>
          <a:xfrm>
            <a:off x="3939249" y="1615579"/>
            <a:ext cx="2438090" cy="556441"/>
          </a:xfrm>
          <a:prstGeom prst="rect">
            <a:avLst/>
          </a:prstGeom>
          <a:solidFill>
            <a:schemeClr val="bg1">
              <a:lumMod val="95000"/>
            </a:schemeClr>
          </a:solidFill>
        </p:spPr>
        <p:txBody>
          <a:bodyPr anchor="ctr">
            <a:normAutofit/>
          </a:bodyPr>
          <a:lstStyle>
            <a:lvl1pPr algn="l" defTabSz="914400" rtl="0" eaLnBrk="1" latinLnBrk="0" hangingPunct="1">
              <a:lnSpc>
                <a:spcPct val="90000"/>
              </a:lnSpc>
              <a:spcBef>
                <a:spcPct val="0"/>
              </a:spcBef>
              <a:buNone/>
              <a:defRPr sz="3600" b="1" i="0" kern="1200" baseline="0">
                <a:solidFill>
                  <a:schemeClr val="tx2"/>
                </a:solidFill>
                <a:latin typeface="Times" pitchFamily="2" charset="0"/>
                <a:ea typeface="+mj-ea"/>
                <a:cs typeface="+mj-cs"/>
              </a:defRPr>
            </a:lvl1pPr>
          </a:lstStyle>
          <a:p>
            <a:r>
              <a:rPr lang="en-US" sz="1400" b="0" dirty="0">
                <a:solidFill>
                  <a:schemeClr val="tx1"/>
                </a:solidFill>
                <a:latin typeface="+mn-lt"/>
              </a:rPr>
              <a:t>Types of child protection violations </a:t>
            </a:r>
          </a:p>
        </p:txBody>
      </p:sp>
      <p:pic>
        <p:nvPicPr>
          <p:cNvPr id="17" name="Picture 16">
            <a:extLst>
              <a:ext uri="{FF2B5EF4-FFF2-40B4-BE49-F238E27FC236}">
                <a16:creationId xmlns:a16="http://schemas.microsoft.com/office/drawing/2014/main" id="{493B8FCC-099C-4E7F-8DEA-E4341C06567F}"/>
              </a:ext>
            </a:extLst>
          </p:cNvPr>
          <p:cNvPicPr>
            <a:picLocks noChangeAspect="1"/>
          </p:cNvPicPr>
          <p:nvPr/>
        </p:nvPicPr>
        <p:blipFill>
          <a:blip r:embed="rId3"/>
          <a:stretch>
            <a:fillRect/>
          </a:stretch>
        </p:blipFill>
        <p:spPr>
          <a:xfrm>
            <a:off x="3955640" y="2378249"/>
            <a:ext cx="2421698" cy="4262433"/>
          </a:xfrm>
          <a:prstGeom prst="rect">
            <a:avLst/>
          </a:prstGeom>
        </p:spPr>
      </p:pic>
      <p:sp>
        <p:nvSpPr>
          <p:cNvPr id="18" name="Title 5">
            <a:extLst>
              <a:ext uri="{FF2B5EF4-FFF2-40B4-BE49-F238E27FC236}">
                <a16:creationId xmlns:a16="http://schemas.microsoft.com/office/drawing/2014/main" id="{FA8F1DE4-7A0E-4760-B258-F733A1E2C03E}"/>
              </a:ext>
            </a:extLst>
          </p:cNvPr>
          <p:cNvSpPr txBox="1">
            <a:spLocks/>
          </p:cNvSpPr>
          <p:nvPr/>
        </p:nvSpPr>
        <p:spPr>
          <a:xfrm>
            <a:off x="6580621" y="1593739"/>
            <a:ext cx="2663561" cy="556437"/>
          </a:xfrm>
          <a:prstGeom prst="rect">
            <a:avLst/>
          </a:prstGeom>
          <a:solidFill>
            <a:schemeClr val="bg1">
              <a:lumMod val="95000"/>
            </a:schemeClr>
          </a:solidFill>
        </p:spPr>
        <p:txBody>
          <a:bodyPr anchor="ctr">
            <a:normAutofit/>
          </a:bodyPr>
          <a:lstStyle>
            <a:lvl1pPr algn="l" defTabSz="914400" rtl="0" eaLnBrk="1" latinLnBrk="0" hangingPunct="1">
              <a:lnSpc>
                <a:spcPct val="90000"/>
              </a:lnSpc>
              <a:spcBef>
                <a:spcPct val="0"/>
              </a:spcBef>
              <a:buNone/>
              <a:defRPr sz="3600" b="1" i="0" kern="1200" baseline="0">
                <a:solidFill>
                  <a:schemeClr val="tx2"/>
                </a:solidFill>
                <a:latin typeface="Times" pitchFamily="2" charset="0"/>
                <a:ea typeface="+mj-ea"/>
                <a:cs typeface="+mj-cs"/>
              </a:defRPr>
            </a:lvl1pPr>
          </a:lstStyle>
          <a:p>
            <a:r>
              <a:rPr lang="en-US" sz="1400" b="0" dirty="0">
                <a:solidFill>
                  <a:schemeClr val="tx1"/>
                </a:solidFill>
                <a:latin typeface="+mn-lt"/>
              </a:rPr>
              <a:t>Monitor critical linkages: </a:t>
            </a:r>
            <a:br>
              <a:rPr lang="en-US" sz="1400" b="0" dirty="0">
                <a:solidFill>
                  <a:schemeClr val="tx1"/>
                </a:solidFill>
                <a:latin typeface="+mn-lt"/>
              </a:rPr>
            </a:br>
            <a:r>
              <a:rPr lang="en-US" sz="1400" b="0" dirty="0">
                <a:solidFill>
                  <a:schemeClr val="tx1"/>
                </a:solidFill>
                <a:latin typeface="+mn-lt"/>
              </a:rPr>
              <a:t>HIV Cascade</a:t>
            </a:r>
          </a:p>
        </p:txBody>
      </p:sp>
      <p:pic>
        <p:nvPicPr>
          <p:cNvPr id="20" name="Picture 19">
            <a:extLst>
              <a:ext uri="{FF2B5EF4-FFF2-40B4-BE49-F238E27FC236}">
                <a16:creationId xmlns:a16="http://schemas.microsoft.com/office/drawing/2014/main" id="{BFD9E106-165F-4D3C-A9CE-4A70876CB083}"/>
              </a:ext>
            </a:extLst>
          </p:cNvPr>
          <p:cNvPicPr>
            <a:picLocks noChangeAspect="1"/>
          </p:cNvPicPr>
          <p:nvPr/>
        </p:nvPicPr>
        <p:blipFill>
          <a:blip r:embed="rId4"/>
          <a:stretch>
            <a:fillRect/>
          </a:stretch>
        </p:blipFill>
        <p:spPr>
          <a:xfrm>
            <a:off x="6597011" y="2318023"/>
            <a:ext cx="2647171" cy="4300819"/>
          </a:xfrm>
          <a:prstGeom prst="rect">
            <a:avLst/>
          </a:prstGeom>
        </p:spPr>
      </p:pic>
      <p:pic>
        <p:nvPicPr>
          <p:cNvPr id="21" name="Picture 20">
            <a:extLst>
              <a:ext uri="{FF2B5EF4-FFF2-40B4-BE49-F238E27FC236}">
                <a16:creationId xmlns:a16="http://schemas.microsoft.com/office/drawing/2014/main" id="{153B8A9D-A284-4546-B82A-88E9006A2C51}"/>
              </a:ext>
            </a:extLst>
          </p:cNvPr>
          <p:cNvPicPr>
            <a:picLocks noChangeAspect="1"/>
          </p:cNvPicPr>
          <p:nvPr/>
        </p:nvPicPr>
        <p:blipFill>
          <a:blip r:embed="rId5"/>
          <a:stretch>
            <a:fillRect/>
          </a:stretch>
        </p:blipFill>
        <p:spPr>
          <a:xfrm>
            <a:off x="9463855" y="2372812"/>
            <a:ext cx="2411943" cy="4223931"/>
          </a:xfrm>
          <a:prstGeom prst="rect">
            <a:avLst/>
          </a:prstGeom>
        </p:spPr>
      </p:pic>
      <p:sp>
        <p:nvSpPr>
          <p:cNvPr id="22" name="Title 5">
            <a:extLst>
              <a:ext uri="{FF2B5EF4-FFF2-40B4-BE49-F238E27FC236}">
                <a16:creationId xmlns:a16="http://schemas.microsoft.com/office/drawing/2014/main" id="{7626C237-C528-4FB0-83E2-87DC7FF49348}"/>
              </a:ext>
            </a:extLst>
          </p:cNvPr>
          <p:cNvSpPr txBox="1">
            <a:spLocks/>
          </p:cNvSpPr>
          <p:nvPr/>
        </p:nvSpPr>
        <p:spPr>
          <a:xfrm>
            <a:off x="9437707" y="1610751"/>
            <a:ext cx="2438091" cy="556437"/>
          </a:xfrm>
          <a:prstGeom prst="rect">
            <a:avLst/>
          </a:prstGeom>
          <a:solidFill>
            <a:schemeClr val="bg1">
              <a:lumMod val="95000"/>
            </a:schemeClr>
          </a:solidFill>
        </p:spPr>
        <p:txBody>
          <a:bodyPr anchor="ctr">
            <a:normAutofit/>
          </a:bodyPr>
          <a:lstStyle>
            <a:lvl1pPr algn="l" defTabSz="914400" rtl="0" eaLnBrk="1" latinLnBrk="0" hangingPunct="1">
              <a:lnSpc>
                <a:spcPct val="90000"/>
              </a:lnSpc>
              <a:spcBef>
                <a:spcPct val="0"/>
              </a:spcBef>
              <a:buNone/>
              <a:defRPr sz="3600" b="1" i="0" kern="1200" baseline="0">
                <a:solidFill>
                  <a:schemeClr val="tx2"/>
                </a:solidFill>
                <a:latin typeface="Times" pitchFamily="2" charset="0"/>
                <a:ea typeface="+mj-ea"/>
                <a:cs typeface="+mj-cs"/>
              </a:defRPr>
            </a:lvl1pPr>
          </a:lstStyle>
          <a:p>
            <a:r>
              <a:rPr lang="en-US" sz="1400" b="0" dirty="0">
                <a:solidFill>
                  <a:schemeClr val="tx1"/>
                </a:solidFill>
                <a:latin typeface="+mn-lt"/>
              </a:rPr>
              <a:t>Monitor caseload/district</a:t>
            </a:r>
          </a:p>
        </p:txBody>
      </p:sp>
      <p:grpSp>
        <p:nvGrpSpPr>
          <p:cNvPr id="12" name="Group 11">
            <a:extLst>
              <a:ext uri="{FF2B5EF4-FFF2-40B4-BE49-F238E27FC236}">
                <a16:creationId xmlns:a16="http://schemas.microsoft.com/office/drawing/2014/main" id="{4709DF74-E86A-4B73-8AB5-F67E5F50AB4B}"/>
              </a:ext>
            </a:extLst>
          </p:cNvPr>
          <p:cNvGrpSpPr/>
          <p:nvPr/>
        </p:nvGrpSpPr>
        <p:grpSpPr>
          <a:xfrm>
            <a:off x="130875" y="1659374"/>
            <a:ext cx="1002002" cy="1405793"/>
            <a:chOff x="27298" y="1828128"/>
            <a:chExt cx="1877816" cy="2324772"/>
          </a:xfrm>
        </p:grpSpPr>
        <p:pic>
          <p:nvPicPr>
            <p:cNvPr id="11" name="Picture 10">
              <a:extLst>
                <a:ext uri="{FF2B5EF4-FFF2-40B4-BE49-F238E27FC236}">
                  <a16:creationId xmlns:a16="http://schemas.microsoft.com/office/drawing/2014/main" id="{1E3E170A-38E9-4061-B8D9-7644ECEB5204}"/>
                </a:ext>
              </a:extLst>
            </p:cNvPr>
            <p:cNvPicPr>
              <a:picLocks noChangeAspect="1"/>
            </p:cNvPicPr>
            <p:nvPr/>
          </p:nvPicPr>
          <p:blipFill rotWithShape="1">
            <a:blip r:embed="rId6"/>
            <a:srcRect b="30448"/>
            <a:stretch/>
          </p:blipFill>
          <p:spPr>
            <a:xfrm>
              <a:off x="27298" y="1828128"/>
              <a:ext cx="1877816" cy="2219325"/>
            </a:xfrm>
            <a:prstGeom prst="rect">
              <a:avLst/>
            </a:prstGeom>
          </p:spPr>
        </p:pic>
        <p:sp>
          <p:nvSpPr>
            <p:cNvPr id="9" name="Rectangle 8">
              <a:extLst>
                <a:ext uri="{FF2B5EF4-FFF2-40B4-BE49-F238E27FC236}">
                  <a16:creationId xmlns:a16="http://schemas.microsoft.com/office/drawing/2014/main" id="{3EA01383-081E-4455-9049-528D83AB2A6E}"/>
                </a:ext>
              </a:extLst>
            </p:cNvPr>
            <p:cNvSpPr/>
            <p:nvPr/>
          </p:nvSpPr>
          <p:spPr>
            <a:xfrm>
              <a:off x="36823" y="4047453"/>
              <a:ext cx="1861425" cy="105447"/>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2571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100B751-76B8-4AA2-94B0-D3256BB85729}"/>
              </a:ext>
            </a:extLst>
          </p:cNvPr>
          <p:cNvSpPr/>
          <p:nvPr/>
        </p:nvSpPr>
        <p:spPr>
          <a:xfrm>
            <a:off x="0" y="7970"/>
            <a:ext cx="12179732"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spcAft>
                <a:spcPts val="2000"/>
              </a:spcAft>
            </a:pPr>
            <a:endParaRPr lang="en-US" i="1" dirty="0">
              <a:solidFill>
                <a:srgbClr val="199BAB"/>
              </a:solidFill>
            </a:endParaRPr>
          </a:p>
        </p:txBody>
      </p:sp>
      <p:sp>
        <p:nvSpPr>
          <p:cNvPr id="34" name="Flowchart: Manual Operation 33">
            <a:extLst>
              <a:ext uri="{FF2B5EF4-FFF2-40B4-BE49-F238E27FC236}">
                <a16:creationId xmlns:a16="http://schemas.microsoft.com/office/drawing/2014/main" id="{A9082451-4DA7-47AA-B892-C1D49BED7B9E}"/>
              </a:ext>
            </a:extLst>
          </p:cNvPr>
          <p:cNvSpPr/>
          <p:nvPr/>
        </p:nvSpPr>
        <p:spPr>
          <a:xfrm rot="15110417">
            <a:off x="183792" y="5514054"/>
            <a:ext cx="1265136" cy="2158505"/>
          </a:xfrm>
          <a:prstGeom prst="flowChartManualOperation">
            <a:avLst/>
          </a:prstGeom>
          <a:solidFill>
            <a:srgbClr val="00A3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025AC41-D169-417B-9269-41697849AF39}"/>
              </a:ext>
            </a:extLst>
          </p:cNvPr>
          <p:cNvGrpSpPr/>
          <p:nvPr/>
        </p:nvGrpSpPr>
        <p:grpSpPr>
          <a:xfrm>
            <a:off x="714800" y="697925"/>
            <a:ext cx="10560873" cy="6148876"/>
            <a:chOff x="1546032" y="556442"/>
            <a:chExt cx="10560873" cy="6148876"/>
          </a:xfrm>
        </p:grpSpPr>
        <p:grpSp>
          <p:nvGrpSpPr>
            <p:cNvPr id="48" name="Group 47">
              <a:extLst>
                <a:ext uri="{FF2B5EF4-FFF2-40B4-BE49-F238E27FC236}">
                  <a16:creationId xmlns:a16="http://schemas.microsoft.com/office/drawing/2014/main" id="{5A4F8547-3BBE-4A1A-A6E4-192C7B4D2AC0}"/>
                </a:ext>
              </a:extLst>
            </p:cNvPr>
            <p:cNvGrpSpPr/>
            <p:nvPr/>
          </p:nvGrpSpPr>
          <p:grpSpPr>
            <a:xfrm>
              <a:off x="2932387" y="2005086"/>
              <a:ext cx="9174518" cy="4700232"/>
              <a:chOff x="2827284" y="2353826"/>
              <a:chExt cx="9174518" cy="4700232"/>
            </a:xfrm>
          </p:grpSpPr>
          <p:grpSp>
            <p:nvGrpSpPr>
              <p:cNvPr id="32" name="Group 31">
                <a:extLst>
                  <a:ext uri="{FF2B5EF4-FFF2-40B4-BE49-F238E27FC236}">
                    <a16:creationId xmlns:a16="http://schemas.microsoft.com/office/drawing/2014/main" id="{2D6752D8-9E23-4C2D-B38E-B89C1BC02198}"/>
                  </a:ext>
                </a:extLst>
              </p:cNvPr>
              <p:cNvGrpSpPr/>
              <p:nvPr/>
            </p:nvGrpSpPr>
            <p:grpSpPr>
              <a:xfrm>
                <a:off x="2827284" y="2353826"/>
                <a:ext cx="8754510" cy="4700232"/>
                <a:chOff x="2858370" y="2015529"/>
                <a:chExt cx="8754510" cy="4700232"/>
              </a:xfrm>
            </p:grpSpPr>
            <p:sp>
              <p:nvSpPr>
                <p:cNvPr id="11" name="Flowchart: Manual Operation 10">
                  <a:extLst>
                    <a:ext uri="{FF2B5EF4-FFF2-40B4-BE49-F238E27FC236}">
                      <a16:creationId xmlns:a16="http://schemas.microsoft.com/office/drawing/2014/main" id="{3396A5A3-E102-49A0-AD80-2640A51AA8BA}"/>
                    </a:ext>
                  </a:extLst>
                </p:cNvPr>
                <p:cNvSpPr/>
                <p:nvPr/>
              </p:nvSpPr>
              <p:spPr>
                <a:xfrm rot="6679753">
                  <a:off x="8473477" y="2142610"/>
                  <a:ext cx="426720" cy="3357004"/>
                </a:xfrm>
                <a:prstGeom prst="flowChartManualOperation">
                  <a:avLst/>
                </a:prstGeom>
                <a:solidFill>
                  <a:srgbClr val="00A3C6"/>
                </a:solidFill>
                <a:ln>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a:extLst>
                    <a:ext uri="{FF2B5EF4-FFF2-40B4-BE49-F238E27FC236}">
                      <a16:creationId xmlns:a16="http://schemas.microsoft.com/office/drawing/2014/main" id="{1BBBAE0D-4A9F-4E77-B444-4E7C70A161FB}"/>
                    </a:ext>
                  </a:extLst>
                </p:cNvPr>
                <p:cNvSpPr/>
                <p:nvPr/>
              </p:nvSpPr>
              <p:spPr>
                <a:xfrm rot="14759000">
                  <a:off x="8297155" y="3489940"/>
                  <a:ext cx="835866" cy="3792805"/>
                </a:xfrm>
                <a:prstGeom prst="flowChartManualOperation">
                  <a:avLst/>
                </a:prstGeom>
                <a:solidFill>
                  <a:srgbClr val="00A3C6"/>
                </a:solidFill>
                <a:ln>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EC3F0BC-C890-444F-A647-CF6FB42069D2}"/>
                    </a:ext>
                  </a:extLst>
                </p:cNvPr>
                <p:cNvSpPr/>
                <p:nvPr/>
              </p:nvSpPr>
              <p:spPr>
                <a:xfrm>
                  <a:off x="9711690" y="4196080"/>
                  <a:ext cx="1901190" cy="759777"/>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E3C4251A-EABE-405F-8C4C-46556C5F498F}"/>
                    </a:ext>
                  </a:extLst>
                </p:cNvPr>
                <p:cNvSpPr/>
                <p:nvPr/>
              </p:nvSpPr>
              <p:spPr>
                <a:xfrm rot="15280299">
                  <a:off x="7941014" y="1136943"/>
                  <a:ext cx="426720" cy="3216715"/>
                </a:xfrm>
                <a:prstGeom prst="flowChartManualOperation">
                  <a:avLst/>
                </a:prstGeom>
                <a:solidFill>
                  <a:srgbClr val="00A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EB9C589-8CAB-4595-8EFB-BB838339B396}"/>
                    </a:ext>
                  </a:extLst>
                </p:cNvPr>
                <p:cNvSpPr/>
                <p:nvPr/>
              </p:nvSpPr>
              <p:spPr>
                <a:xfrm>
                  <a:off x="9426151" y="2015529"/>
                  <a:ext cx="1209040" cy="467360"/>
                </a:xfrm>
                <a:prstGeom prst="ellipse">
                  <a:avLst/>
                </a:prstGeom>
                <a:solidFill>
                  <a:srgbClr val="F78D37"/>
                </a:solidFill>
                <a:ln w="762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80C4BEA-D26D-443A-B275-0DA20BFFF000}"/>
                    </a:ext>
                  </a:extLst>
                </p:cNvPr>
                <p:cNvSpPr/>
                <p:nvPr/>
              </p:nvSpPr>
              <p:spPr>
                <a:xfrm>
                  <a:off x="6074101" y="2597323"/>
                  <a:ext cx="1786628" cy="816003"/>
                </a:xfrm>
                <a:prstGeom prst="ellipse">
                  <a:avLst/>
                </a:prstGeom>
                <a:solidFill>
                  <a:srgbClr val="00A3C6"/>
                </a:solidFill>
                <a:ln w="5715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a:extLst>
                    <a:ext uri="{FF2B5EF4-FFF2-40B4-BE49-F238E27FC236}">
                      <a16:creationId xmlns:a16="http://schemas.microsoft.com/office/drawing/2014/main" id="{D941526C-BEC6-4BBE-85C6-9958C1395D31}"/>
                    </a:ext>
                  </a:extLst>
                </p:cNvPr>
                <p:cNvSpPr/>
                <p:nvPr/>
              </p:nvSpPr>
              <p:spPr>
                <a:xfrm rot="16200000">
                  <a:off x="4391019" y="4206103"/>
                  <a:ext cx="889095" cy="3954393"/>
                </a:xfrm>
                <a:prstGeom prst="flowChartManualOperation">
                  <a:avLst/>
                </a:prstGeom>
                <a:solidFill>
                  <a:srgbClr val="00A3C6"/>
                </a:solidFill>
                <a:ln>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EE58A9F-E27E-4B78-909D-CF4A99BFB23E}"/>
                    </a:ext>
                  </a:extLst>
                </p:cNvPr>
                <p:cNvSpPr/>
                <p:nvPr/>
              </p:nvSpPr>
              <p:spPr>
                <a:xfrm>
                  <a:off x="5627370" y="5720081"/>
                  <a:ext cx="2571750" cy="995680"/>
                </a:xfrm>
                <a:prstGeom prst="ellipse">
                  <a:avLst/>
                </a:prstGeom>
                <a:solidFill>
                  <a:srgbClr val="00A3C6"/>
                </a:solidFill>
                <a:ln w="5715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D3768C23-1492-456A-A1DD-D1236D21E2D8}"/>
                  </a:ext>
                </a:extLst>
              </p:cNvPr>
              <p:cNvSpPr/>
              <p:nvPr/>
            </p:nvSpPr>
            <p:spPr>
              <a:xfrm>
                <a:off x="5542596" y="6135148"/>
                <a:ext cx="2679126" cy="830997"/>
              </a:xfrm>
              <a:prstGeom prst="rect">
                <a:avLst/>
              </a:prstGeom>
              <a:ln>
                <a:noFill/>
              </a:ln>
            </p:spPr>
            <p:txBody>
              <a:bodyPr wrap="square">
                <a:spAutoFit/>
              </a:bodyPr>
              <a:lstStyle/>
              <a:p>
                <a:pPr algn="ctr"/>
                <a:r>
                  <a:rPr lang="en-US" altLang="en-US" sz="1600" dirty="0">
                    <a:solidFill>
                      <a:schemeClr val="bg1"/>
                    </a:solidFill>
                  </a:rPr>
                  <a:t>Harmonized case management approach </a:t>
                </a:r>
                <a:br>
                  <a:rPr lang="en-US" altLang="en-US" sz="1600" dirty="0">
                    <a:solidFill>
                      <a:schemeClr val="bg1"/>
                    </a:solidFill>
                  </a:rPr>
                </a:br>
                <a:r>
                  <a:rPr lang="en-US" altLang="en-US" sz="1600" dirty="0">
                    <a:solidFill>
                      <a:schemeClr val="bg1"/>
                    </a:solidFill>
                  </a:rPr>
                  <a:t>and package</a:t>
                </a:r>
                <a:endParaRPr lang="en-US" sz="1600" dirty="0">
                  <a:solidFill>
                    <a:schemeClr val="bg1"/>
                  </a:solidFill>
                </a:endParaRPr>
              </a:p>
            </p:txBody>
          </p:sp>
          <p:sp>
            <p:nvSpPr>
              <p:cNvPr id="45" name="Rectangle 44">
                <a:extLst>
                  <a:ext uri="{FF2B5EF4-FFF2-40B4-BE49-F238E27FC236}">
                    <a16:creationId xmlns:a16="http://schemas.microsoft.com/office/drawing/2014/main" id="{92C0A4D7-C9B4-4BB3-86E3-E935E772F316}"/>
                  </a:ext>
                </a:extLst>
              </p:cNvPr>
              <p:cNvSpPr/>
              <p:nvPr/>
            </p:nvSpPr>
            <p:spPr>
              <a:xfrm>
                <a:off x="9322676" y="4595696"/>
                <a:ext cx="2679126" cy="584775"/>
              </a:xfrm>
              <a:prstGeom prst="rect">
                <a:avLst/>
              </a:prstGeom>
              <a:ln>
                <a:noFill/>
              </a:ln>
            </p:spPr>
            <p:txBody>
              <a:bodyPr wrap="square">
                <a:spAutoFit/>
              </a:bodyPr>
              <a:lstStyle/>
              <a:p>
                <a:pPr algn="ctr"/>
                <a:r>
                  <a:rPr lang="en-US" altLang="en-US" sz="1600" dirty="0">
                    <a:solidFill>
                      <a:schemeClr val="bg1"/>
                    </a:solidFill>
                  </a:rPr>
                  <a:t>Standardized </a:t>
                </a:r>
                <a:br>
                  <a:rPr lang="en-US" altLang="en-US" sz="1600" dirty="0">
                    <a:solidFill>
                      <a:schemeClr val="bg1"/>
                    </a:solidFill>
                  </a:rPr>
                </a:br>
                <a:r>
                  <a:rPr lang="en-US" altLang="en-US" sz="1600" dirty="0">
                    <a:solidFill>
                      <a:schemeClr val="bg1"/>
                    </a:solidFill>
                  </a:rPr>
                  <a:t>training</a:t>
                </a:r>
                <a:endParaRPr lang="en-US" sz="1600" dirty="0">
                  <a:solidFill>
                    <a:schemeClr val="bg1"/>
                  </a:solidFill>
                </a:endParaRPr>
              </a:p>
            </p:txBody>
          </p:sp>
          <p:sp>
            <p:nvSpPr>
              <p:cNvPr id="46" name="Rectangle 45">
                <a:extLst>
                  <a:ext uri="{FF2B5EF4-FFF2-40B4-BE49-F238E27FC236}">
                    <a16:creationId xmlns:a16="http://schemas.microsoft.com/office/drawing/2014/main" id="{79E8F36F-ABFB-4220-818C-B7085746A7E9}"/>
                  </a:ext>
                </a:extLst>
              </p:cNvPr>
              <p:cNvSpPr/>
              <p:nvPr/>
            </p:nvSpPr>
            <p:spPr>
              <a:xfrm>
                <a:off x="6055734" y="3005677"/>
                <a:ext cx="1786628" cy="584775"/>
              </a:xfrm>
              <a:prstGeom prst="rect">
                <a:avLst/>
              </a:prstGeom>
              <a:ln>
                <a:noFill/>
              </a:ln>
            </p:spPr>
            <p:txBody>
              <a:bodyPr wrap="square">
                <a:spAutoFit/>
              </a:bodyPr>
              <a:lstStyle/>
              <a:p>
                <a:pPr algn="ctr"/>
                <a:r>
                  <a:rPr lang="en-US" sz="1600" dirty="0">
                    <a:solidFill>
                      <a:schemeClr val="bg1"/>
                    </a:solidFill>
                  </a:rPr>
                  <a:t>Data use to improve response</a:t>
                </a:r>
              </a:p>
            </p:txBody>
          </p:sp>
        </p:grpSp>
        <p:sp>
          <p:nvSpPr>
            <p:cNvPr id="31" name="Rectangle 30">
              <a:extLst>
                <a:ext uri="{FF2B5EF4-FFF2-40B4-BE49-F238E27FC236}">
                  <a16:creationId xmlns:a16="http://schemas.microsoft.com/office/drawing/2014/main" id="{34FC9D17-F756-4B90-941B-0BD77FCC6732}"/>
                </a:ext>
              </a:extLst>
            </p:cNvPr>
            <p:cNvSpPr/>
            <p:nvPr/>
          </p:nvSpPr>
          <p:spPr>
            <a:xfrm>
              <a:off x="1546032" y="556442"/>
              <a:ext cx="6959744" cy="400110"/>
            </a:xfrm>
            <a:prstGeom prst="rect">
              <a:avLst/>
            </a:prstGeom>
            <a:ln>
              <a:noFill/>
            </a:ln>
          </p:spPr>
          <p:txBody>
            <a:bodyPr wrap="square">
              <a:spAutoFit/>
            </a:bodyPr>
            <a:lstStyle/>
            <a:p>
              <a:endParaRPr lang="en-US" sz="2000" b="1" dirty="0">
                <a:solidFill>
                  <a:srgbClr val="DB2431"/>
                </a:solidFill>
              </a:endParaRPr>
            </a:p>
          </p:txBody>
        </p:sp>
      </p:grpSp>
      <p:sp>
        <p:nvSpPr>
          <p:cNvPr id="24" name="Oval 23">
            <a:extLst>
              <a:ext uri="{FF2B5EF4-FFF2-40B4-BE49-F238E27FC236}">
                <a16:creationId xmlns:a16="http://schemas.microsoft.com/office/drawing/2014/main" id="{3F88BEC6-837F-48E6-BC79-5FE4013A3AC3}"/>
              </a:ext>
            </a:extLst>
          </p:cNvPr>
          <p:cNvSpPr/>
          <p:nvPr/>
        </p:nvSpPr>
        <p:spPr>
          <a:xfrm>
            <a:off x="652652" y="5798795"/>
            <a:ext cx="2571750" cy="1021187"/>
          </a:xfrm>
          <a:prstGeom prst="ellipse">
            <a:avLst/>
          </a:prstGeom>
          <a:solidFill>
            <a:srgbClr val="00A3C6"/>
          </a:solidFill>
          <a:ln w="5715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2F1C8F1-EEC7-421E-90C4-8D69E6DFBFDF}"/>
              </a:ext>
            </a:extLst>
          </p:cNvPr>
          <p:cNvGrpSpPr/>
          <p:nvPr/>
        </p:nvGrpSpPr>
        <p:grpSpPr>
          <a:xfrm>
            <a:off x="8465678" y="419175"/>
            <a:ext cx="1347463" cy="1348536"/>
            <a:chOff x="8465678" y="419175"/>
            <a:chExt cx="1347463" cy="1348536"/>
          </a:xfrm>
          <a:solidFill>
            <a:srgbClr val="F78D37"/>
          </a:solidFill>
        </p:grpSpPr>
        <p:sp>
          <p:nvSpPr>
            <p:cNvPr id="5" name="Teardrop 4">
              <a:extLst>
                <a:ext uri="{FF2B5EF4-FFF2-40B4-BE49-F238E27FC236}">
                  <a16:creationId xmlns:a16="http://schemas.microsoft.com/office/drawing/2014/main" id="{2238B485-F8AD-4AF1-9BA4-391C52C5CEE8}"/>
                </a:ext>
              </a:extLst>
            </p:cNvPr>
            <p:cNvSpPr>
              <a:spLocks noChangeAspect="1"/>
            </p:cNvSpPr>
            <p:nvPr/>
          </p:nvSpPr>
          <p:spPr>
            <a:xfrm rot="8013898">
              <a:off x="8465142" y="419711"/>
              <a:ext cx="1348536" cy="1347463"/>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B32A5B-FF00-4093-B24D-1DBC4C38F189}"/>
                </a:ext>
              </a:extLst>
            </p:cNvPr>
            <p:cNvSpPr/>
            <p:nvPr/>
          </p:nvSpPr>
          <p:spPr>
            <a:xfrm>
              <a:off x="8784098" y="734443"/>
              <a:ext cx="731520" cy="731520"/>
            </a:xfrm>
            <a:prstGeom prst="ellipse">
              <a:avLst/>
            </a:prstGeom>
            <a:solidFill>
              <a:schemeClr val="bg1"/>
            </a:solidFill>
            <a:ln>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78D37"/>
                  </a:solidFill>
                </a:rPr>
                <a:t>GOAL</a:t>
              </a:r>
            </a:p>
          </p:txBody>
        </p:sp>
      </p:grpSp>
      <p:sp>
        <p:nvSpPr>
          <p:cNvPr id="26" name="Rectangle 25">
            <a:extLst>
              <a:ext uri="{FF2B5EF4-FFF2-40B4-BE49-F238E27FC236}">
                <a16:creationId xmlns:a16="http://schemas.microsoft.com/office/drawing/2014/main" id="{7EB5B246-B9DA-464F-90D7-A0BCE9D778F3}"/>
              </a:ext>
            </a:extLst>
          </p:cNvPr>
          <p:cNvSpPr/>
          <p:nvPr/>
        </p:nvSpPr>
        <p:spPr>
          <a:xfrm>
            <a:off x="714800" y="6028972"/>
            <a:ext cx="2372469" cy="584775"/>
          </a:xfrm>
          <a:prstGeom prst="rect">
            <a:avLst/>
          </a:prstGeom>
        </p:spPr>
        <p:txBody>
          <a:bodyPr wrap="square">
            <a:spAutoFit/>
          </a:bodyPr>
          <a:lstStyle/>
          <a:p>
            <a:pPr algn="ctr"/>
            <a:r>
              <a:rPr lang="en-US" altLang="en-US" sz="1600" dirty="0">
                <a:solidFill>
                  <a:schemeClr val="bg1"/>
                </a:solidFill>
              </a:rPr>
              <a:t>Policy </a:t>
            </a:r>
            <a:br>
              <a:rPr lang="en-US" altLang="en-US" sz="1600" dirty="0">
                <a:solidFill>
                  <a:schemeClr val="bg1"/>
                </a:solidFill>
              </a:rPr>
            </a:br>
            <a:r>
              <a:rPr lang="en-US" altLang="en-US" sz="1600" dirty="0">
                <a:solidFill>
                  <a:schemeClr val="bg1"/>
                </a:solidFill>
              </a:rPr>
              <a:t>Dissemination</a:t>
            </a:r>
            <a:endParaRPr lang="en-US" sz="1600" dirty="0">
              <a:solidFill>
                <a:schemeClr val="bg1"/>
              </a:solidFill>
            </a:endParaRPr>
          </a:p>
        </p:txBody>
      </p:sp>
      <p:sp>
        <p:nvSpPr>
          <p:cNvPr id="13" name="Title 12">
            <a:extLst>
              <a:ext uri="{FF2B5EF4-FFF2-40B4-BE49-F238E27FC236}">
                <a16:creationId xmlns:a16="http://schemas.microsoft.com/office/drawing/2014/main" id="{0D18DD30-3D54-4314-B4FD-C776BF330E25}"/>
              </a:ext>
            </a:extLst>
          </p:cNvPr>
          <p:cNvSpPr>
            <a:spLocks noGrp="1"/>
          </p:cNvSpPr>
          <p:nvPr>
            <p:ph type="title"/>
          </p:nvPr>
        </p:nvSpPr>
        <p:spPr>
          <a:xfrm>
            <a:off x="471148" y="629948"/>
            <a:ext cx="4858457" cy="1603589"/>
          </a:xfrm>
        </p:spPr>
        <p:txBody>
          <a:bodyPr anchor="t">
            <a:normAutofit fontScale="90000"/>
          </a:bodyPr>
          <a:lstStyle/>
          <a:p>
            <a:r>
              <a:rPr lang="en-US" dirty="0">
                <a:solidFill>
                  <a:srgbClr val="F78D37"/>
                </a:solidFill>
              </a:rPr>
              <a:t>Reflecting on the Journey</a:t>
            </a:r>
          </a:p>
        </p:txBody>
      </p:sp>
      <p:sp>
        <p:nvSpPr>
          <p:cNvPr id="18" name="Text Placeholder 17">
            <a:extLst>
              <a:ext uri="{FF2B5EF4-FFF2-40B4-BE49-F238E27FC236}">
                <a16:creationId xmlns:a16="http://schemas.microsoft.com/office/drawing/2014/main" id="{4B1D3046-E504-420F-84EE-F8FBB1D16A4D}"/>
              </a:ext>
            </a:extLst>
          </p:cNvPr>
          <p:cNvSpPr>
            <a:spLocks noGrp="1"/>
          </p:cNvSpPr>
          <p:nvPr>
            <p:ph type="body" idx="1"/>
          </p:nvPr>
        </p:nvSpPr>
        <p:spPr/>
        <p:txBody>
          <a:bodyPr/>
          <a:lstStyle/>
          <a:p>
            <a:endParaRPr lang="en-US" dirty="0"/>
          </a:p>
        </p:txBody>
      </p:sp>
      <p:sp>
        <p:nvSpPr>
          <p:cNvPr id="39" name="Rectangle 38">
            <a:extLst>
              <a:ext uri="{FF2B5EF4-FFF2-40B4-BE49-F238E27FC236}">
                <a16:creationId xmlns:a16="http://schemas.microsoft.com/office/drawing/2014/main" id="{060BF1B0-7574-4DCB-BFC2-54965A84C8D5}"/>
              </a:ext>
            </a:extLst>
          </p:cNvPr>
          <p:cNvSpPr/>
          <p:nvPr/>
        </p:nvSpPr>
        <p:spPr>
          <a:xfrm>
            <a:off x="9877976" y="530040"/>
            <a:ext cx="2196444" cy="1077218"/>
          </a:xfrm>
          <a:prstGeom prst="rect">
            <a:avLst/>
          </a:prstGeom>
          <a:ln>
            <a:noFill/>
          </a:ln>
        </p:spPr>
        <p:txBody>
          <a:bodyPr wrap="square">
            <a:spAutoFit/>
          </a:bodyPr>
          <a:lstStyle/>
          <a:p>
            <a:r>
              <a:rPr lang="en-US" altLang="en-US" sz="1600" dirty="0">
                <a:solidFill>
                  <a:srgbClr val="F78D37"/>
                </a:solidFill>
              </a:rPr>
              <a:t>Strengthening the SSW to meet the needs of </a:t>
            </a:r>
            <a:br>
              <a:rPr lang="en-US" altLang="en-US" sz="1600" dirty="0">
                <a:solidFill>
                  <a:srgbClr val="F78D37"/>
                </a:solidFill>
              </a:rPr>
            </a:br>
            <a:r>
              <a:rPr lang="en-US" altLang="en-US" sz="1600" dirty="0">
                <a:solidFill>
                  <a:srgbClr val="F78D37"/>
                </a:solidFill>
              </a:rPr>
              <a:t>children affected by HIV &amp; other adversities.</a:t>
            </a:r>
            <a:endParaRPr lang="en-US" sz="1400" dirty="0">
              <a:solidFill>
                <a:srgbClr val="F78D37"/>
              </a:solidFill>
            </a:endParaRPr>
          </a:p>
        </p:txBody>
      </p:sp>
    </p:spTree>
    <p:extLst>
      <p:ext uri="{BB962C8B-B14F-4D97-AF65-F5344CB8AC3E}">
        <p14:creationId xmlns:p14="http://schemas.microsoft.com/office/powerpoint/2010/main" val="1366038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8B11C72B-D3F9-4EB8-ABFA-19F02C9D1ADD}"/>
              </a:ext>
            </a:extLst>
          </p:cNvPr>
          <p:cNvSpPr>
            <a:spLocks noChangeAspect="1"/>
          </p:cNvSpPr>
          <p:nvPr/>
        </p:nvSpPr>
        <p:spPr>
          <a:xfrm>
            <a:off x="9164705" y="4234324"/>
            <a:ext cx="2650991" cy="1077218"/>
          </a:xfrm>
          <a:prstGeom prst="ellipse">
            <a:avLst/>
          </a:prstGeom>
          <a:noFill/>
          <a:ln w="57150">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a:extLst>
              <a:ext uri="{FF2B5EF4-FFF2-40B4-BE49-F238E27FC236}">
                <a16:creationId xmlns:a16="http://schemas.microsoft.com/office/drawing/2014/main" id="{A9082451-4DA7-47AA-B892-C1D49BED7B9E}"/>
              </a:ext>
            </a:extLst>
          </p:cNvPr>
          <p:cNvSpPr/>
          <p:nvPr/>
        </p:nvSpPr>
        <p:spPr>
          <a:xfrm rot="15110417">
            <a:off x="183792" y="5577115"/>
            <a:ext cx="1265136" cy="2158505"/>
          </a:xfrm>
          <a:prstGeom prst="flowChartManualOperation">
            <a:avLst/>
          </a:prstGeom>
          <a:solidFill>
            <a:srgbClr val="00A3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1CD074D-6B90-48F6-96E8-9983FCC7287F}"/>
              </a:ext>
            </a:extLst>
          </p:cNvPr>
          <p:cNvSpPr>
            <a:spLocks noChangeAspect="1"/>
          </p:cNvSpPr>
          <p:nvPr/>
        </p:nvSpPr>
        <p:spPr>
          <a:xfrm>
            <a:off x="186172" y="5583520"/>
            <a:ext cx="3091696" cy="1379921"/>
          </a:xfrm>
          <a:prstGeom prst="ellipse">
            <a:avLst/>
          </a:prstGeom>
          <a:noFill/>
          <a:ln w="57150">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025AC41-D169-417B-9269-41697849AF39}"/>
              </a:ext>
            </a:extLst>
          </p:cNvPr>
          <p:cNvGrpSpPr/>
          <p:nvPr/>
        </p:nvGrpSpPr>
        <p:grpSpPr>
          <a:xfrm>
            <a:off x="951961" y="734443"/>
            <a:ext cx="10560873" cy="6148876"/>
            <a:chOff x="1546032" y="556442"/>
            <a:chExt cx="10560873" cy="6148876"/>
          </a:xfrm>
        </p:grpSpPr>
        <p:grpSp>
          <p:nvGrpSpPr>
            <p:cNvPr id="48" name="Group 47">
              <a:extLst>
                <a:ext uri="{FF2B5EF4-FFF2-40B4-BE49-F238E27FC236}">
                  <a16:creationId xmlns:a16="http://schemas.microsoft.com/office/drawing/2014/main" id="{5A4F8547-3BBE-4A1A-A6E4-192C7B4D2AC0}"/>
                </a:ext>
              </a:extLst>
            </p:cNvPr>
            <p:cNvGrpSpPr/>
            <p:nvPr/>
          </p:nvGrpSpPr>
          <p:grpSpPr>
            <a:xfrm>
              <a:off x="2932387" y="2005086"/>
              <a:ext cx="9174518" cy="4700232"/>
              <a:chOff x="2827284" y="2353826"/>
              <a:chExt cx="9174518" cy="4700232"/>
            </a:xfrm>
          </p:grpSpPr>
          <p:grpSp>
            <p:nvGrpSpPr>
              <p:cNvPr id="32" name="Group 31">
                <a:extLst>
                  <a:ext uri="{FF2B5EF4-FFF2-40B4-BE49-F238E27FC236}">
                    <a16:creationId xmlns:a16="http://schemas.microsoft.com/office/drawing/2014/main" id="{2D6752D8-9E23-4C2D-B38E-B89C1BC02198}"/>
                  </a:ext>
                </a:extLst>
              </p:cNvPr>
              <p:cNvGrpSpPr/>
              <p:nvPr/>
            </p:nvGrpSpPr>
            <p:grpSpPr>
              <a:xfrm>
                <a:off x="2827284" y="2353826"/>
                <a:ext cx="8754510" cy="4700232"/>
                <a:chOff x="2858370" y="2015529"/>
                <a:chExt cx="8754510" cy="4700232"/>
              </a:xfrm>
            </p:grpSpPr>
            <p:sp>
              <p:nvSpPr>
                <p:cNvPr id="12" name="Flowchart: Manual Operation 11">
                  <a:extLst>
                    <a:ext uri="{FF2B5EF4-FFF2-40B4-BE49-F238E27FC236}">
                      <a16:creationId xmlns:a16="http://schemas.microsoft.com/office/drawing/2014/main" id="{1BBBAE0D-4A9F-4E77-B444-4E7C70A161FB}"/>
                    </a:ext>
                  </a:extLst>
                </p:cNvPr>
                <p:cNvSpPr/>
                <p:nvPr/>
              </p:nvSpPr>
              <p:spPr>
                <a:xfrm rot="14759000">
                  <a:off x="8297155" y="3489940"/>
                  <a:ext cx="835866" cy="3792805"/>
                </a:xfrm>
                <a:prstGeom prst="flowChartManualOperation">
                  <a:avLst/>
                </a:prstGeom>
                <a:solidFill>
                  <a:srgbClr val="00A3C6"/>
                </a:solidFill>
                <a:ln>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a:extLst>
                    <a:ext uri="{FF2B5EF4-FFF2-40B4-BE49-F238E27FC236}">
                      <a16:creationId xmlns:a16="http://schemas.microsoft.com/office/drawing/2014/main" id="{3396A5A3-E102-49A0-AD80-2640A51AA8BA}"/>
                    </a:ext>
                  </a:extLst>
                </p:cNvPr>
                <p:cNvSpPr/>
                <p:nvPr/>
              </p:nvSpPr>
              <p:spPr>
                <a:xfrm rot="6679753">
                  <a:off x="8468236" y="2146190"/>
                  <a:ext cx="426720" cy="3345751"/>
                </a:xfrm>
                <a:prstGeom prst="flowChartManualOperation">
                  <a:avLst/>
                </a:prstGeom>
                <a:solidFill>
                  <a:srgbClr val="00A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EC3F0BC-C890-444F-A647-CF6FB42069D2}"/>
                    </a:ext>
                  </a:extLst>
                </p:cNvPr>
                <p:cNvSpPr/>
                <p:nvPr/>
              </p:nvSpPr>
              <p:spPr>
                <a:xfrm>
                  <a:off x="9711690" y="4196080"/>
                  <a:ext cx="1901190" cy="759777"/>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E3C4251A-EABE-405F-8C4C-46556C5F498F}"/>
                    </a:ext>
                  </a:extLst>
                </p:cNvPr>
                <p:cNvSpPr/>
                <p:nvPr/>
              </p:nvSpPr>
              <p:spPr>
                <a:xfrm rot="15280299">
                  <a:off x="7941014" y="1136943"/>
                  <a:ext cx="426720" cy="3216715"/>
                </a:xfrm>
                <a:prstGeom prst="flowChartManualOperation">
                  <a:avLst/>
                </a:prstGeom>
                <a:solidFill>
                  <a:srgbClr val="00A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EB9C589-8CAB-4595-8EFB-BB838339B396}"/>
                    </a:ext>
                  </a:extLst>
                </p:cNvPr>
                <p:cNvSpPr/>
                <p:nvPr/>
              </p:nvSpPr>
              <p:spPr>
                <a:xfrm>
                  <a:off x="9426151" y="2015529"/>
                  <a:ext cx="1209040" cy="467360"/>
                </a:xfrm>
                <a:prstGeom prst="ellipse">
                  <a:avLst/>
                </a:prstGeom>
                <a:solidFill>
                  <a:srgbClr val="199BAB"/>
                </a:solidFill>
                <a:ln w="762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a:extLst>
                    <a:ext uri="{FF2B5EF4-FFF2-40B4-BE49-F238E27FC236}">
                      <a16:creationId xmlns:a16="http://schemas.microsoft.com/office/drawing/2014/main" id="{D941526C-BEC6-4BBE-85C6-9958C1395D31}"/>
                    </a:ext>
                  </a:extLst>
                </p:cNvPr>
                <p:cNvSpPr/>
                <p:nvPr/>
              </p:nvSpPr>
              <p:spPr>
                <a:xfrm rot="16200000">
                  <a:off x="4391019" y="4206103"/>
                  <a:ext cx="889095" cy="3954393"/>
                </a:xfrm>
                <a:prstGeom prst="flowChartManualOperation">
                  <a:avLst/>
                </a:prstGeom>
                <a:solidFill>
                  <a:srgbClr val="00A3C6"/>
                </a:solidFill>
                <a:ln>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EE58A9F-E27E-4B78-909D-CF4A99BFB23E}"/>
                    </a:ext>
                  </a:extLst>
                </p:cNvPr>
                <p:cNvSpPr/>
                <p:nvPr/>
              </p:nvSpPr>
              <p:spPr>
                <a:xfrm>
                  <a:off x="5627370" y="5720081"/>
                  <a:ext cx="2571750" cy="995680"/>
                </a:xfrm>
                <a:prstGeom prst="ellipse">
                  <a:avLst/>
                </a:prstGeom>
                <a:solidFill>
                  <a:srgbClr val="00A3C6"/>
                </a:solidFill>
                <a:ln w="5715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80C4BEA-D26D-443A-B275-0DA20BFFF000}"/>
                    </a:ext>
                  </a:extLst>
                </p:cNvPr>
                <p:cNvSpPr/>
                <p:nvPr/>
              </p:nvSpPr>
              <p:spPr>
                <a:xfrm>
                  <a:off x="6411211" y="2701499"/>
                  <a:ext cx="1786628" cy="816003"/>
                </a:xfrm>
                <a:prstGeom prst="ellipse">
                  <a:avLst/>
                </a:prstGeom>
                <a:solidFill>
                  <a:srgbClr val="00A3C6"/>
                </a:solidFill>
                <a:ln w="5715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D3768C23-1492-456A-A1DD-D1236D21E2D8}"/>
                  </a:ext>
                </a:extLst>
              </p:cNvPr>
              <p:cNvSpPr/>
              <p:nvPr/>
            </p:nvSpPr>
            <p:spPr>
              <a:xfrm>
                <a:off x="5542596" y="6135148"/>
                <a:ext cx="2679126" cy="830997"/>
              </a:xfrm>
              <a:prstGeom prst="rect">
                <a:avLst/>
              </a:prstGeom>
              <a:ln>
                <a:noFill/>
              </a:ln>
            </p:spPr>
            <p:txBody>
              <a:bodyPr wrap="square">
                <a:spAutoFit/>
              </a:bodyPr>
              <a:lstStyle/>
              <a:p>
                <a:pPr algn="ctr"/>
                <a:r>
                  <a:rPr lang="en-US" altLang="en-US" sz="1600" dirty="0">
                    <a:solidFill>
                      <a:srgbClr val="DCDCDC"/>
                    </a:solidFill>
                  </a:rPr>
                  <a:t>Harmonized case management approach </a:t>
                </a:r>
                <a:br>
                  <a:rPr lang="en-US" altLang="en-US" sz="1600" dirty="0">
                    <a:solidFill>
                      <a:srgbClr val="DCDCDC"/>
                    </a:solidFill>
                  </a:rPr>
                </a:br>
                <a:r>
                  <a:rPr lang="en-US" altLang="en-US" sz="1600" dirty="0">
                    <a:solidFill>
                      <a:srgbClr val="DCDCDC"/>
                    </a:solidFill>
                  </a:rPr>
                  <a:t>and package</a:t>
                </a:r>
                <a:endParaRPr lang="en-US" sz="1600" dirty="0">
                  <a:solidFill>
                    <a:srgbClr val="DCDCDC"/>
                  </a:solidFill>
                </a:endParaRPr>
              </a:p>
            </p:txBody>
          </p:sp>
          <p:sp>
            <p:nvSpPr>
              <p:cNvPr id="45" name="Rectangle 44">
                <a:extLst>
                  <a:ext uri="{FF2B5EF4-FFF2-40B4-BE49-F238E27FC236}">
                    <a16:creationId xmlns:a16="http://schemas.microsoft.com/office/drawing/2014/main" id="{92C0A4D7-C9B4-4BB3-86E3-E935E772F316}"/>
                  </a:ext>
                </a:extLst>
              </p:cNvPr>
              <p:cNvSpPr/>
              <p:nvPr/>
            </p:nvSpPr>
            <p:spPr>
              <a:xfrm>
                <a:off x="9322676" y="4595696"/>
                <a:ext cx="2679126" cy="584775"/>
              </a:xfrm>
              <a:prstGeom prst="rect">
                <a:avLst/>
              </a:prstGeom>
              <a:ln>
                <a:noFill/>
              </a:ln>
            </p:spPr>
            <p:txBody>
              <a:bodyPr wrap="square">
                <a:spAutoFit/>
              </a:bodyPr>
              <a:lstStyle/>
              <a:p>
                <a:pPr algn="ctr"/>
                <a:r>
                  <a:rPr lang="en-US" altLang="en-US" sz="1600" dirty="0">
                    <a:solidFill>
                      <a:srgbClr val="DCDCDC"/>
                    </a:solidFill>
                  </a:rPr>
                  <a:t>Standardized </a:t>
                </a:r>
                <a:br>
                  <a:rPr lang="en-US" altLang="en-US" sz="1600" dirty="0">
                    <a:solidFill>
                      <a:srgbClr val="DCDCDC"/>
                    </a:solidFill>
                  </a:rPr>
                </a:br>
                <a:r>
                  <a:rPr lang="en-US" altLang="en-US" sz="1600" dirty="0">
                    <a:solidFill>
                      <a:srgbClr val="DCDCDC"/>
                    </a:solidFill>
                  </a:rPr>
                  <a:t>training</a:t>
                </a:r>
                <a:endParaRPr lang="en-US" sz="1600" dirty="0">
                  <a:solidFill>
                    <a:srgbClr val="DCDCDC"/>
                  </a:solidFill>
                </a:endParaRPr>
              </a:p>
            </p:txBody>
          </p:sp>
          <p:sp>
            <p:nvSpPr>
              <p:cNvPr id="46" name="Rectangle 45">
                <a:extLst>
                  <a:ext uri="{FF2B5EF4-FFF2-40B4-BE49-F238E27FC236}">
                    <a16:creationId xmlns:a16="http://schemas.microsoft.com/office/drawing/2014/main" id="{79E8F36F-ABFB-4220-818C-B7085746A7E9}"/>
                  </a:ext>
                </a:extLst>
              </p:cNvPr>
              <p:cNvSpPr/>
              <p:nvPr/>
            </p:nvSpPr>
            <p:spPr>
              <a:xfrm>
                <a:off x="6403718" y="3129763"/>
                <a:ext cx="1786628" cy="584775"/>
              </a:xfrm>
              <a:prstGeom prst="rect">
                <a:avLst/>
              </a:prstGeom>
              <a:ln>
                <a:noFill/>
              </a:ln>
            </p:spPr>
            <p:txBody>
              <a:bodyPr wrap="square">
                <a:spAutoFit/>
              </a:bodyPr>
              <a:lstStyle/>
              <a:p>
                <a:pPr algn="ctr"/>
                <a:r>
                  <a:rPr lang="en-US" sz="1600" dirty="0">
                    <a:solidFill>
                      <a:srgbClr val="DCDCDC"/>
                    </a:solidFill>
                  </a:rPr>
                  <a:t>Data use to improve response</a:t>
                </a:r>
              </a:p>
            </p:txBody>
          </p:sp>
        </p:grpSp>
        <p:sp>
          <p:nvSpPr>
            <p:cNvPr id="31" name="Rectangle 30">
              <a:extLst>
                <a:ext uri="{FF2B5EF4-FFF2-40B4-BE49-F238E27FC236}">
                  <a16:creationId xmlns:a16="http://schemas.microsoft.com/office/drawing/2014/main" id="{34FC9D17-F756-4B90-941B-0BD77FCC6732}"/>
                </a:ext>
              </a:extLst>
            </p:cNvPr>
            <p:cNvSpPr/>
            <p:nvPr/>
          </p:nvSpPr>
          <p:spPr>
            <a:xfrm>
              <a:off x="1546032" y="556442"/>
              <a:ext cx="6959744" cy="400110"/>
            </a:xfrm>
            <a:prstGeom prst="rect">
              <a:avLst/>
            </a:prstGeom>
            <a:ln>
              <a:noFill/>
            </a:ln>
          </p:spPr>
          <p:txBody>
            <a:bodyPr wrap="square">
              <a:spAutoFit/>
            </a:bodyPr>
            <a:lstStyle/>
            <a:p>
              <a:endParaRPr lang="en-US" sz="2000" b="1" dirty="0">
                <a:solidFill>
                  <a:srgbClr val="DB2431"/>
                </a:solidFill>
              </a:endParaRPr>
            </a:p>
          </p:txBody>
        </p:sp>
      </p:grpSp>
      <p:grpSp>
        <p:nvGrpSpPr>
          <p:cNvPr id="4" name="Group 3">
            <a:extLst>
              <a:ext uri="{FF2B5EF4-FFF2-40B4-BE49-F238E27FC236}">
                <a16:creationId xmlns:a16="http://schemas.microsoft.com/office/drawing/2014/main" id="{22F1C8F1-EEC7-421E-90C4-8D69E6DFBFDF}"/>
              </a:ext>
            </a:extLst>
          </p:cNvPr>
          <p:cNvGrpSpPr/>
          <p:nvPr/>
        </p:nvGrpSpPr>
        <p:grpSpPr>
          <a:xfrm>
            <a:off x="8465678" y="419175"/>
            <a:ext cx="1347463" cy="1348536"/>
            <a:chOff x="8465678" y="419175"/>
            <a:chExt cx="1347463" cy="1348536"/>
          </a:xfrm>
          <a:solidFill>
            <a:srgbClr val="F78D37"/>
          </a:solidFill>
        </p:grpSpPr>
        <p:sp>
          <p:nvSpPr>
            <p:cNvPr id="5" name="Teardrop 4">
              <a:extLst>
                <a:ext uri="{FF2B5EF4-FFF2-40B4-BE49-F238E27FC236}">
                  <a16:creationId xmlns:a16="http://schemas.microsoft.com/office/drawing/2014/main" id="{2238B485-F8AD-4AF1-9BA4-391C52C5CEE8}"/>
                </a:ext>
              </a:extLst>
            </p:cNvPr>
            <p:cNvSpPr>
              <a:spLocks noChangeAspect="1"/>
            </p:cNvSpPr>
            <p:nvPr/>
          </p:nvSpPr>
          <p:spPr>
            <a:xfrm rot="8013898">
              <a:off x="8465142" y="419711"/>
              <a:ext cx="1348536" cy="1347463"/>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B32A5B-FF00-4093-B24D-1DBC4C38F189}"/>
                </a:ext>
              </a:extLst>
            </p:cNvPr>
            <p:cNvSpPr/>
            <p:nvPr/>
          </p:nvSpPr>
          <p:spPr>
            <a:xfrm>
              <a:off x="8784098" y="734443"/>
              <a:ext cx="731520" cy="731520"/>
            </a:xfrm>
            <a:prstGeom prst="ellipse">
              <a:avLst/>
            </a:prstGeom>
            <a:solidFill>
              <a:schemeClr val="bg1"/>
            </a:solidFill>
            <a:ln>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78D37"/>
                  </a:solidFill>
                </a:rPr>
                <a:t>GOAL</a:t>
              </a:r>
            </a:p>
          </p:txBody>
        </p:sp>
      </p:grpSp>
      <p:sp>
        <p:nvSpPr>
          <p:cNvPr id="39" name="Rectangle 38">
            <a:extLst>
              <a:ext uri="{FF2B5EF4-FFF2-40B4-BE49-F238E27FC236}">
                <a16:creationId xmlns:a16="http://schemas.microsoft.com/office/drawing/2014/main" id="{060BF1B0-7574-4DCB-BFC2-54965A84C8D5}"/>
              </a:ext>
            </a:extLst>
          </p:cNvPr>
          <p:cNvSpPr/>
          <p:nvPr/>
        </p:nvSpPr>
        <p:spPr>
          <a:xfrm>
            <a:off x="9877976" y="530040"/>
            <a:ext cx="2196444" cy="1077218"/>
          </a:xfrm>
          <a:prstGeom prst="rect">
            <a:avLst/>
          </a:prstGeom>
          <a:ln>
            <a:noFill/>
          </a:ln>
        </p:spPr>
        <p:txBody>
          <a:bodyPr wrap="square">
            <a:spAutoFit/>
          </a:bodyPr>
          <a:lstStyle/>
          <a:p>
            <a:r>
              <a:rPr lang="en-US" altLang="en-US" sz="1600" dirty="0">
                <a:solidFill>
                  <a:srgbClr val="F78D37"/>
                </a:solidFill>
              </a:rPr>
              <a:t>Strengthening the SSW to meet the needs of </a:t>
            </a:r>
            <a:br>
              <a:rPr lang="en-US" altLang="en-US" sz="1600" dirty="0">
                <a:solidFill>
                  <a:srgbClr val="F78D37"/>
                </a:solidFill>
              </a:rPr>
            </a:br>
            <a:r>
              <a:rPr lang="en-US" altLang="en-US" sz="1600" dirty="0">
                <a:solidFill>
                  <a:srgbClr val="F78D37"/>
                </a:solidFill>
              </a:rPr>
              <a:t>children affected by HIV &amp; other adversities.</a:t>
            </a:r>
            <a:endParaRPr lang="en-US" sz="1400" dirty="0">
              <a:solidFill>
                <a:srgbClr val="F78D37"/>
              </a:solidFill>
            </a:endParaRPr>
          </a:p>
        </p:txBody>
      </p:sp>
      <p:sp>
        <p:nvSpPr>
          <p:cNvPr id="28" name="Rectangle 27">
            <a:extLst>
              <a:ext uri="{FF2B5EF4-FFF2-40B4-BE49-F238E27FC236}">
                <a16:creationId xmlns:a16="http://schemas.microsoft.com/office/drawing/2014/main" id="{3B458CD3-A8E6-40BC-B4CC-86F7063442DB}"/>
              </a:ext>
            </a:extLst>
          </p:cNvPr>
          <p:cNvSpPr/>
          <p:nvPr/>
        </p:nvSpPr>
        <p:spPr>
          <a:xfrm>
            <a:off x="309408" y="233084"/>
            <a:ext cx="5631149" cy="4590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spcAft>
                <a:spcPts val="1000"/>
              </a:spcAft>
              <a:buFont typeface="Arial" panose="020B0604020202020204" pitchFamily="34" charset="0"/>
              <a:buChar char="•"/>
            </a:pPr>
            <a:r>
              <a:rPr lang="en-US" sz="2000" i="1" dirty="0">
                <a:solidFill>
                  <a:schemeClr val="bg1"/>
                </a:solidFill>
              </a:rPr>
              <a:t>Protection policies have been disseminated at-scale to the district SSW</a:t>
            </a:r>
            <a:r>
              <a:rPr lang="en-US" sz="1600" i="1" dirty="0">
                <a:solidFill>
                  <a:srgbClr val="F78D37"/>
                </a:solidFill>
              </a:rPr>
              <a:t>…and they are using them!</a:t>
            </a:r>
          </a:p>
          <a:p>
            <a:pPr marL="342900" lvl="1" indent="-342900">
              <a:spcAft>
                <a:spcPts val="1000"/>
              </a:spcAft>
              <a:buFont typeface="Arial" panose="020B0604020202020204" pitchFamily="34" charset="0"/>
              <a:buChar char="•"/>
            </a:pPr>
            <a:r>
              <a:rPr lang="en-US" sz="2000" i="1" dirty="0">
                <a:solidFill>
                  <a:schemeClr val="bg1"/>
                </a:solidFill>
              </a:rPr>
              <a:t>Case management procedures and tools are standardized</a:t>
            </a:r>
            <a:r>
              <a:rPr lang="en-US" sz="1600" i="1" dirty="0">
                <a:solidFill>
                  <a:srgbClr val="F78D37"/>
                </a:solidFill>
              </a:rPr>
              <a:t>…and practice is improving!</a:t>
            </a:r>
          </a:p>
          <a:p>
            <a:pPr marL="342900" lvl="1" indent="-342900">
              <a:spcAft>
                <a:spcPts val="1000"/>
              </a:spcAft>
              <a:buFont typeface="Arial" panose="020B0604020202020204" pitchFamily="34" charset="0"/>
              <a:buChar char="•"/>
            </a:pPr>
            <a:r>
              <a:rPr lang="en-US" sz="2000" i="1" dirty="0">
                <a:solidFill>
                  <a:schemeClr val="bg1"/>
                </a:solidFill>
              </a:rPr>
              <a:t>Universities are revising their curriculum according to the new standards </a:t>
            </a:r>
            <a:r>
              <a:rPr lang="en-US" sz="1600" i="1" dirty="0">
                <a:solidFill>
                  <a:srgbClr val="F78D37"/>
                </a:solidFill>
              </a:rPr>
              <a:t>…and the next generation of social workers will have the required competencies</a:t>
            </a:r>
            <a:endParaRPr lang="en-US" sz="2400" i="1" dirty="0">
              <a:solidFill>
                <a:srgbClr val="F78D37"/>
              </a:solidFill>
            </a:endParaRPr>
          </a:p>
          <a:p>
            <a:pPr marL="342900" lvl="1" indent="-342900">
              <a:spcAft>
                <a:spcPts val="1000"/>
              </a:spcAft>
              <a:buFont typeface="Arial" panose="020B0604020202020204" pitchFamily="34" charset="0"/>
              <a:buChar char="•"/>
            </a:pPr>
            <a:r>
              <a:rPr lang="en-US" sz="2000" i="1" dirty="0">
                <a:solidFill>
                  <a:schemeClr val="bg1"/>
                </a:solidFill>
              </a:rPr>
              <a:t>Continuing professional development courses have been rolled out</a:t>
            </a:r>
            <a:r>
              <a:rPr lang="en-US" sz="2000" i="1" dirty="0">
                <a:solidFill>
                  <a:srgbClr val="97CA51"/>
                </a:solidFill>
              </a:rPr>
              <a:t> </a:t>
            </a:r>
            <a:r>
              <a:rPr lang="en-US" sz="1600" i="1" dirty="0">
                <a:solidFill>
                  <a:srgbClr val="F78D37"/>
                </a:solidFill>
              </a:rPr>
              <a:t>…and there is a high level of demand.</a:t>
            </a:r>
          </a:p>
          <a:p>
            <a:pPr marL="342900" lvl="1" indent="-342900">
              <a:spcAft>
                <a:spcPts val="1000"/>
              </a:spcAft>
              <a:buFont typeface="Arial" panose="020B0604020202020204" pitchFamily="34" charset="0"/>
              <a:buChar char="•"/>
            </a:pPr>
            <a:r>
              <a:rPr lang="en-US" sz="2000" i="1" dirty="0">
                <a:solidFill>
                  <a:schemeClr val="bg1"/>
                </a:solidFill>
              </a:rPr>
              <a:t>Government is using data to advocate for the workforce</a:t>
            </a:r>
            <a:r>
              <a:rPr lang="en-US" sz="1600" i="1" dirty="0">
                <a:solidFill>
                  <a:srgbClr val="F78D37"/>
                </a:solidFill>
              </a:rPr>
              <a:t>…and they have secured increased funding .</a:t>
            </a:r>
            <a:endParaRPr lang="en-US" sz="2400" i="1" dirty="0">
              <a:solidFill>
                <a:srgbClr val="F78D37"/>
              </a:solidFill>
            </a:endParaRPr>
          </a:p>
        </p:txBody>
      </p:sp>
      <p:sp>
        <p:nvSpPr>
          <p:cNvPr id="35" name="Oval 34">
            <a:extLst>
              <a:ext uri="{FF2B5EF4-FFF2-40B4-BE49-F238E27FC236}">
                <a16:creationId xmlns:a16="http://schemas.microsoft.com/office/drawing/2014/main" id="{66104F67-FBC6-4367-A3E0-CD647B65E274}"/>
              </a:ext>
            </a:extLst>
          </p:cNvPr>
          <p:cNvSpPr>
            <a:spLocks noChangeAspect="1"/>
          </p:cNvSpPr>
          <p:nvPr/>
        </p:nvSpPr>
        <p:spPr>
          <a:xfrm>
            <a:off x="5107316" y="5798795"/>
            <a:ext cx="3511167" cy="1379920"/>
          </a:xfrm>
          <a:prstGeom prst="ellipse">
            <a:avLst/>
          </a:prstGeom>
          <a:noFill/>
          <a:ln w="57150">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0016F61-0F37-4907-84BA-D5D600419773}"/>
              </a:ext>
            </a:extLst>
          </p:cNvPr>
          <p:cNvSpPr>
            <a:spLocks noChangeAspect="1"/>
          </p:cNvSpPr>
          <p:nvPr/>
        </p:nvSpPr>
        <p:spPr>
          <a:xfrm>
            <a:off x="-380980" y="5311542"/>
            <a:ext cx="3620420" cy="1615907"/>
          </a:xfrm>
          <a:prstGeom prst="ellipse">
            <a:avLst/>
          </a:prstGeom>
          <a:noFill/>
          <a:ln w="57150">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6CCCBB0-1D12-4A84-BB1C-67F565CB374D}"/>
              </a:ext>
            </a:extLst>
          </p:cNvPr>
          <p:cNvSpPr>
            <a:spLocks noChangeAspect="1"/>
          </p:cNvSpPr>
          <p:nvPr/>
        </p:nvSpPr>
        <p:spPr>
          <a:xfrm>
            <a:off x="9058874" y="4191618"/>
            <a:ext cx="3495388" cy="1420335"/>
          </a:xfrm>
          <a:prstGeom prst="ellipse">
            <a:avLst/>
          </a:prstGeom>
          <a:noFill/>
          <a:ln w="57150">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F88BEC6-837F-48E6-BC79-5FE4013A3AC3}"/>
              </a:ext>
            </a:extLst>
          </p:cNvPr>
          <p:cNvSpPr/>
          <p:nvPr/>
        </p:nvSpPr>
        <p:spPr>
          <a:xfrm>
            <a:off x="652652" y="5798795"/>
            <a:ext cx="2571750" cy="1021187"/>
          </a:xfrm>
          <a:prstGeom prst="ellipse">
            <a:avLst/>
          </a:prstGeom>
          <a:solidFill>
            <a:srgbClr val="00A3C6"/>
          </a:solidFill>
          <a:ln w="5715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EB5B246-B9DA-464F-90D7-A0BCE9D778F3}"/>
              </a:ext>
            </a:extLst>
          </p:cNvPr>
          <p:cNvSpPr/>
          <p:nvPr/>
        </p:nvSpPr>
        <p:spPr>
          <a:xfrm>
            <a:off x="714800" y="6028972"/>
            <a:ext cx="2372469" cy="584775"/>
          </a:xfrm>
          <a:prstGeom prst="rect">
            <a:avLst/>
          </a:prstGeom>
        </p:spPr>
        <p:txBody>
          <a:bodyPr wrap="square">
            <a:spAutoFit/>
          </a:bodyPr>
          <a:lstStyle/>
          <a:p>
            <a:pPr algn="ctr"/>
            <a:r>
              <a:rPr lang="en-US" altLang="en-US" sz="1600" dirty="0">
                <a:solidFill>
                  <a:srgbClr val="DCDCDC"/>
                </a:solidFill>
              </a:rPr>
              <a:t>Policy </a:t>
            </a:r>
            <a:br>
              <a:rPr lang="en-US" altLang="en-US" sz="1600" dirty="0">
                <a:solidFill>
                  <a:srgbClr val="DCDCDC"/>
                </a:solidFill>
              </a:rPr>
            </a:br>
            <a:r>
              <a:rPr lang="en-US" altLang="en-US" sz="1600" dirty="0">
                <a:solidFill>
                  <a:srgbClr val="DCDCDC"/>
                </a:solidFill>
              </a:rPr>
              <a:t>Dissemination</a:t>
            </a:r>
            <a:endParaRPr lang="en-US" sz="1600" dirty="0">
              <a:solidFill>
                <a:srgbClr val="DCDCDC"/>
              </a:solidFill>
            </a:endParaRPr>
          </a:p>
        </p:txBody>
      </p:sp>
      <p:sp>
        <p:nvSpPr>
          <p:cNvPr id="42" name="Oval 41">
            <a:extLst>
              <a:ext uri="{FF2B5EF4-FFF2-40B4-BE49-F238E27FC236}">
                <a16:creationId xmlns:a16="http://schemas.microsoft.com/office/drawing/2014/main" id="{AAA7CD69-B6AC-438F-A7FD-E80718FC5C63}"/>
              </a:ext>
            </a:extLst>
          </p:cNvPr>
          <p:cNvSpPr>
            <a:spLocks noChangeAspect="1"/>
          </p:cNvSpPr>
          <p:nvPr/>
        </p:nvSpPr>
        <p:spPr>
          <a:xfrm>
            <a:off x="5838838" y="2792857"/>
            <a:ext cx="2300740" cy="997531"/>
          </a:xfrm>
          <a:prstGeom prst="ellipse">
            <a:avLst/>
          </a:prstGeom>
          <a:noFill/>
          <a:ln w="57150">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27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BCA56-E2A8-49F8-9672-EE49F6DD2C43}"/>
              </a:ext>
            </a:extLst>
          </p:cNvPr>
          <p:cNvPicPr>
            <a:picLocks noChangeAspect="1"/>
          </p:cNvPicPr>
          <p:nvPr/>
        </p:nvPicPr>
        <p:blipFill rotWithShape="1">
          <a:blip r:embed="rId2"/>
          <a:srcRect l="14934"/>
          <a:stretch/>
        </p:blipFill>
        <p:spPr>
          <a:xfrm>
            <a:off x="1680255" y="172938"/>
            <a:ext cx="8831490" cy="1743057"/>
          </a:xfrm>
          <a:prstGeom prst="rect">
            <a:avLst/>
          </a:prstGeom>
          <a:solidFill>
            <a:srgbClr val="DB2431"/>
          </a:solidFill>
        </p:spPr>
      </p:pic>
      <p:graphicFrame>
        <p:nvGraphicFramePr>
          <p:cNvPr id="4" name="Table 3">
            <a:extLst>
              <a:ext uri="{FF2B5EF4-FFF2-40B4-BE49-F238E27FC236}">
                <a16:creationId xmlns:a16="http://schemas.microsoft.com/office/drawing/2014/main" id="{0267DB07-2C29-46B1-A045-41D403E251E1}"/>
              </a:ext>
            </a:extLst>
          </p:cNvPr>
          <p:cNvGraphicFramePr>
            <a:graphicFrameLocks noGrp="1"/>
          </p:cNvGraphicFramePr>
          <p:nvPr>
            <p:extLst>
              <p:ext uri="{D42A27DB-BD31-4B8C-83A1-F6EECF244321}">
                <p14:modId xmlns:p14="http://schemas.microsoft.com/office/powerpoint/2010/main" val="2272770859"/>
              </p:ext>
            </p:extLst>
          </p:nvPr>
        </p:nvGraphicFramePr>
        <p:xfrm>
          <a:off x="704850" y="3853434"/>
          <a:ext cx="9585955" cy="1402080"/>
        </p:xfrm>
        <a:graphic>
          <a:graphicData uri="http://schemas.openxmlformats.org/drawingml/2006/table">
            <a:tbl>
              <a:tblPr firstRow="1" firstCol="1" bandRow="1">
                <a:tableStyleId>{8799B23B-EC83-4686-B30A-512413B5E67A}</a:tableStyleId>
              </a:tblPr>
              <a:tblGrid>
                <a:gridCol w="9585955">
                  <a:extLst>
                    <a:ext uri="{9D8B030D-6E8A-4147-A177-3AD203B41FA5}">
                      <a16:colId xmlns:a16="http://schemas.microsoft.com/office/drawing/2014/main" val="464822446"/>
                    </a:ext>
                  </a:extLst>
                </a:gridCol>
              </a:tblGrid>
              <a:tr h="493663">
                <a:tc>
                  <a:txBody>
                    <a:bodyPr/>
                    <a:lstStyle/>
                    <a:p>
                      <a:pPr marL="0" marR="0">
                        <a:lnSpc>
                          <a:spcPct val="100000"/>
                        </a:lnSpc>
                        <a:spcBef>
                          <a:spcPts val="0"/>
                        </a:spcBef>
                        <a:spcAft>
                          <a:spcPts val="0"/>
                        </a:spcAft>
                      </a:pPr>
                      <a:r>
                        <a:rPr lang="en-US" sz="4800" b="1" dirty="0">
                          <a:solidFill>
                            <a:srgbClr val="199BAB"/>
                          </a:solidFill>
                          <a:effectLst/>
                          <a:latin typeface="+mn-lt"/>
                        </a:rPr>
                        <a:t>Julie Grier-</a:t>
                      </a:r>
                      <a:r>
                        <a:rPr lang="en-US" sz="4800" b="1" dirty="0" err="1">
                          <a:solidFill>
                            <a:srgbClr val="199BAB"/>
                          </a:solidFill>
                          <a:effectLst/>
                          <a:latin typeface="+mn-lt"/>
                        </a:rPr>
                        <a:t>Villatte</a:t>
                      </a:r>
                      <a:r>
                        <a:rPr lang="en-US" sz="4800" b="1" dirty="0">
                          <a:solidFill>
                            <a:srgbClr val="199BAB"/>
                          </a:solidFill>
                          <a:effectLst/>
                          <a:latin typeface="+mn-lt"/>
                        </a:rPr>
                        <a:t>, </a:t>
                      </a:r>
                      <a:br>
                        <a:rPr lang="en-US" sz="4800" b="1" dirty="0">
                          <a:solidFill>
                            <a:srgbClr val="199BAB"/>
                          </a:solidFill>
                          <a:effectLst/>
                          <a:latin typeface="+mn-lt"/>
                        </a:rPr>
                      </a:br>
                      <a:r>
                        <a:rPr lang="en-US" sz="4400" dirty="0">
                          <a:effectLst/>
                        </a:rPr>
                        <a:t>EYCD Office Director, USAID Uganda</a:t>
                      </a:r>
                      <a:endParaRPr lang="en-US" sz="4000" b="1" dirty="0">
                        <a:effectLst/>
                        <a:latin typeface="+mn-lt"/>
                        <a:ea typeface="Calibri" panose="020F0502020204030204" pitchFamily="34" charset="0"/>
                        <a:cs typeface="Times New Roman" panose="02020603050405020304" pitchFamily="18" charset="0"/>
                      </a:endParaRPr>
                    </a:p>
                  </a:txBody>
                  <a:tcPr marL="145076" marR="145076" marT="0" marB="0">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alpha val="81961"/>
                      </a:schemeClr>
                    </a:solidFill>
                  </a:tcPr>
                </a:tc>
                <a:extLst>
                  <a:ext uri="{0D108BD9-81ED-4DB2-BD59-A6C34878D82A}">
                    <a16:rowId xmlns:a16="http://schemas.microsoft.com/office/drawing/2014/main" val="3715761946"/>
                  </a:ext>
                </a:extLst>
              </a:tr>
            </a:tbl>
          </a:graphicData>
        </a:graphic>
      </p:graphicFrame>
    </p:spTree>
    <p:extLst>
      <p:ext uri="{BB962C8B-B14F-4D97-AF65-F5344CB8AC3E}">
        <p14:creationId xmlns:p14="http://schemas.microsoft.com/office/powerpoint/2010/main" val="500729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BCA56-E2A8-49F8-9672-EE49F6DD2C43}"/>
              </a:ext>
            </a:extLst>
          </p:cNvPr>
          <p:cNvPicPr>
            <a:picLocks noChangeAspect="1"/>
          </p:cNvPicPr>
          <p:nvPr/>
        </p:nvPicPr>
        <p:blipFill rotWithShape="1">
          <a:blip r:embed="rId2"/>
          <a:srcRect l="14934"/>
          <a:stretch/>
        </p:blipFill>
        <p:spPr>
          <a:xfrm>
            <a:off x="2391284" y="142240"/>
            <a:ext cx="6949441" cy="1371600"/>
          </a:xfrm>
          <a:prstGeom prst="rect">
            <a:avLst/>
          </a:prstGeom>
          <a:solidFill>
            <a:srgbClr val="DB2431"/>
          </a:solidFill>
        </p:spPr>
      </p:pic>
      <p:sp>
        <p:nvSpPr>
          <p:cNvPr id="7" name="Title 3">
            <a:extLst>
              <a:ext uri="{FF2B5EF4-FFF2-40B4-BE49-F238E27FC236}">
                <a16:creationId xmlns:a16="http://schemas.microsoft.com/office/drawing/2014/main" id="{C719AFEB-9164-462B-8FB9-6C40BA30D4BC}"/>
              </a:ext>
            </a:extLst>
          </p:cNvPr>
          <p:cNvSpPr txBox="1">
            <a:spLocks/>
          </p:cNvSpPr>
          <p:nvPr/>
        </p:nvSpPr>
        <p:spPr>
          <a:xfrm>
            <a:off x="831850" y="1709738"/>
            <a:ext cx="10515600" cy="4572000"/>
          </a:xfrm>
          <a:prstGeom prst="rect">
            <a:avLst/>
          </a:prstGeom>
          <a:solidFill>
            <a:srgbClr val="DB2431"/>
          </a:solidFill>
        </p:spPr>
        <p:txBody>
          <a:bodyPr anchor="ctr">
            <a:noAutofit/>
          </a:bodyPr>
          <a:lstStyle>
            <a:lvl1pPr algn="l" defTabSz="914400" rtl="0" eaLnBrk="1" latinLnBrk="0" hangingPunct="1">
              <a:lnSpc>
                <a:spcPct val="90000"/>
              </a:lnSpc>
              <a:spcBef>
                <a:spcPct val="0"/>
              </a:spcBef>
              <a:buNone/>
              <a:defRPr sz="3600" b="1" i="0" kern="1200" baseline="0">
                <a:solidFill>
                  <a:schemeClr val="tx2"/>
                </a:solidFill>
                <a:latin typeface="Times" pitchFamily="2" charset="0"/>
                <a:ea typeface="+mj-ea"/>
                <a:cs typeface="+mj-cs"/>
              </a:defRPr>
            </a:lvl1pPr>
          </a:lstStyle>
          <a:p>
            <a:pPr marL="171450" algn="ctr"/>
            <a:r>
              <a:rPr lang="en-US" sz="4800" dirty="0">
                <a:solidFill>
                  <a:schemeClr val="bg1"/>
                </a:solidFill>
              </a:rPr>
              <a:t>Remarks</a:t>
            </a:r>
          </a:p>
        </p:txBody>
      </p:sp>
    </p:spTree>
    <p:extLst>
      <p:ext uri="{BB962C8B-B14F-4D97-AF65-F5344CB8AC3E}">
        <p14:creationId xmlns:p14="http://schemas.microsoft.com/office/powerpoint/2010/main" val="220092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5D74B76-A3C4-441A-A788-51A088E90D13}"/>
              </a:ext>
            </a:extLst>
          </p:cNvPr>
          <p:cNvGraphicFramePr>
            <a:graphicFrameLocks noGrp="1"/>
          </p:cNvGraphicFramePr>
          <p:nvPr>
            <p:extLst>
              <p:ext uri="{D42A27DB-BD31-4B8C-83A1-F6EECF244321}">
                <p14:modId xmlns:p14="http://schemas.microsoft.com/office/powerpoint/2010/main" val="118400805"/>
              </p:ext>
            </p:extLst>
          </p:nvPr>
        </p:nvGraphicFramePr>
        <p:xfrm>
          <a:off x="704850" y="3853434"/>
          <a:ext cx="9585955" cy="2072640"/>
        </p:xfrm>
        <a:graphic>
          <a:graphicData uri="http://schemas.openxmlformats.org/drawingml/2006/table">
            <a:tbl>
              <a:tblPr firstRow="1" firstCol="1" bandRow="1">
                <a:tableStyleId>{8799B23B-EC83-4686-B30A-512413B5E67A}</a:tableStyleId>
              </a:tblPr>
              <a:tblGrid>
                <a:gridCol w="9585955">
                  <a:extLst>
                    <a:ext uri="{9D8B030D-6E8A-4147-A177-3AD203B41FA5}">
                      <a16:colId xmlns:a16="http://schemas.microsoft.com/office/drawing/2014/main" val="464822446"/>
                    </a:ext>
                  </a:extLst>
                </a:gridCol>
              </a:tblGrid>
              <a:tr h="493663">
                <a:tc>
                  <a:txBody>
                    <a:bodyPr/>
                    <a:lstStyle/>
                    <a:p>
                      <a:pPr marL="0" marR="0">
                        <a:lnSpc>
                          <a:spcPct val="100000"/>
                        </a:lnSpc>
                        <a:spcBef>
                          <a:spcPts val="0"/>
                        </a:spcBef>
                        <a:spcAft>
                          <a:spcPts val="0"/>
                        </a:spcAft>
                      </a:pPr>
                      <a:r>
                        <a:rPr lang="en-US" sz="4800" b="1" dirty="0">
                          <a:solidFill>
                            <a:srgbClr val="199BAB"/>
                          </a:solidFill>
                          <a:effectLst/>
                          <a:latin typeface="+mn-lt"/>
                        </a:rPr>
                        <a:t>Michael </a:t>
                      </a:r>
                      <a:r>
                        <a:rPr lang="en-US" sz="4800" b="1" dirty="0" err="1">
                          <a:solidFill>
                            <a:srgbClr val="199BAB"/>
                          </a:solidFill>
                          <a:effectLst/>
                          <a:latin typeface="+mn-lt"/>
                        </a:rPr>
                        <a:t>Byamukama</a:t>
                      </a:r>
                      <a:br>
                        <a:rPr lang="en-US" sz="4800" b="1" dirty="0">
                          <a:solidFill>
                            <a:srgbClr val="199BAB"/>
                          </a:solidFill>
                          <a:effectLst/>
                          <a:latin typeface="+mn-lt"/>
                        </a:rPr>
                      </a:br>
                      <a:r>
                        <a:rPr lang="en-US" sz="4400" b="1" dirty="0">
                          <a:effectLst/>
                          <a:latin typeface="+mn-lt"/>
                        </a:rPr>
                        <a:t>President, NASWU </a:t>
                      </a:r>
                    </a:p>
                    <a:p>
                      <a:pPr marL="0" marR="0">
                        <a:lnSpc>
                          <a:spcPct val="100000"/>
                        </a:lnSpc>
                        <a:spcBef>
                          <a:spcPts val="0"/>
                        </a:spcBef>
                        <a:spcAft>
                          <a:spcPts val="0"/>
                        </a:spcAft>
                      </a:pPr>
                      <a:r>
                        <a:rPr lang="en-US" sz="4400" b="1" dirty="0">
                          <a:effectLst/>
                          <a:latin typeface="+mn-lt"/>
                          <a:ea typeface="Calibri" panose="020F0502020204030204" pitchFamily="34" charset="0"/>
                          <a:cs typeface="Times New Roman" panose="02020603050405020304" pitchFamily="18" charset="0"/>
                        </a:rPr>
                        <a:t>Country Director, REPSSI</a:t>
                      </a:r>
                      <a:endParaRPr lang="en-US" sz="4000" b="1" dirty="0">
                        <a:effectLst/>
                        <a:latin typeface="+mn-lt"/>
                        <a:ea typeface="Calibri" panose="020F0502020204030204" pitchFamily="34" charset="0"/>
                        <a:cs typeface="Times New Roman" panose="02020603050405020304" pitchFamily="18" charset="0"/>
                      </a:endParaRPr>
                    </a:p>
                  </a:txBody>
                  <a:tcPr marL="145076" marR="145076" marT="0" marB="0">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alpha val="81961"/>
                      </a:schemeClr>
                    </a:solidFill>
                  </a:tcPr>
                </a:tc>
                <a:extLst>
                  <a:ext uri="{0D108BD9-81ED-4DB2-BD59-A6C34878D82A}">
                    <a16:rowId xmlns:a16="http://schemas.microsoft.com/office/drawing/2014/main" val="3715761946"/>
                  </a:ext>
                </a:extLst>
              </a:tr>
            </a:tbl>
          </a:graphicData>
        </a:graphic>
      </p:graphicFrame>
      <p:pic>
        <p:nvPicPr>
          <p:cNvPr id="6" name="Picture 5" descr="A close up of a logo&#10;&#10;Description automatically generated">
            <a:extLst>
              <a:ext uri="{FF2B5EF4-FFF2-40B4-BE49-F238E27FC236}">
                <a16:creationId xmlns:a16="http://schemas.microsoft.com/office/drawing/2014/main" id="{79AF56B3-0F22-4B73-9310-AD9853975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00" y="-366821"/>
            <a:ext cx="4220255" cy="4220255"/>
          </a:xfrm>
          <a:prstGeom prst="rect">
            <a:avLst/>
          </a:prstGeom>
        </p:spPr>
      </p:pic>
    </p:spTree>
    <p:extLst>
      <p:ext uri="{BB962C8B-B14F-4D97-AF65-F5344CB8AC3E}">
        <p14:creationId xmlns:p14="http://schemas.microsoft.com/office/powerpoint/2010/main" val="1194908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5D74B76-A3C4-441A-A788-51A088E90D13}"/>
              </a:ext>
            </a:extLst>
          </p:cNvPr>
          <p:cNvGraphicFramePr>
            <a:graphicFrameLocks noGrp="1"/>
          </p:cNvGraphicFramePr>
          <p:nvPr>
            <p:extLst>
              <p:ext uri="{D42A27DB-BD31-4B8C-83A1-F6EECF244321}">
                <p14:modId xmlns:p14="http://schemas.microsoft.com/office/powerpoint/2010/main" val="4234560347"/>
              </p:ext>
            </p:extLst>
          </p:nvPr>
        </p:nvGraphicFramePr>
        <p:xfrm>
          <a:off x="704850" y="3853434"/>
          <a:ext cx="9585955" cy="1567117"/>
        </p:xfrm>
        <a:graphic>
          <a:graphicData uri="http://schemas.openxmlformats.org/drawingml/2006/table">
            <a:tbl>
              <a:tblPr firstRow="1" firstCol="1" bandRow="1">
                <a:tableStyleId>{8799B23B-EC83-4686-B30A-512413B5E67A}</a:tableStyleId>
              </a:tblPr>
              <a:tblGrid>
                <a:gridCol w="9585955">
                  <a:extLst>
                    <a:ext uri="{9D8B030D-6E8A-4147-A177-3AD203B41FA5}">
                      <a16:colId xmlns:a16="http://schemas.microsoft.com/office/drawing/2014/main" val="464822446"/>
                    </a:ext>
                  </a:extLst>
                </a:gridCol>
              </a:tblGrid>
              <a:tr h="493663">
                <a:tc>
                  <a:txBody>
                    <a:bodyPr/>
                    <a:lstStyle/>
                    <a:p>
                      <a:pPr marL="0" marR="0">
                        <a:lnSpc>
                          <a:spcPct val="115000"/>
                        </a:lnSpc>
                        <a:spcBef>
                          <a:spcPts val="0"/>
                        </a:spcBef>
                        <a:spcAft>
                          <a:spcPts val="0"/>
                        </a:spcAft>
                      </a:pPr>
                      <a:r>
                        <a:rPr lang="en-US" sz="4800" b="1" dirty="0">
                          <a:solidFill>
                            <a:srgbClr val="199BAB"/>
                          </a:solidFill>
                          <a:effectLst/>
                        </a:rPr>
                        <a:t>Birgithe Lund-Henriksen</a:t>
                      </a:r>
                      <a:br>
                        <a:rPr lang="en-US" sz="4800" b="1" dirty="0">
                          <a:solidFill>
                            <a:srgbClr val="199BAB"/>
                          </a:solidFill>
                          <a:effectLst/>
                        </a:rPr>
                      </a:br>
                      <a:r>
                        <a:rPr lang="en-US" sz="4400" b="1" dirty="0">
                          <a:solidFill>
                            <a:schemeClr val="tx1"/>
                          </a:solidFill>
                          <a:effectLst/>
                        </a:rPr>
                        <a:t>Chief of Child Protection, UNICEF</a:t>
                      </a:r>
                      <a:endPar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076" marR="145076" marT="0" marB="0">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alpha val="81961"/>
                      </a:schemeClr>
                    </a:solidFill>
                  </a:tcPr>
                </a:tc>
                <a:extLst>
                  <a:ext uri="{0D108BD9-81ED-4DB2-BD59-A6C34878D82A}">
                    <a16:rowId xmlns:a16="http://schemas.microsoft.com/office/drawing/2014/main" val="3715761946"/>
                  </a:ext>
                </a:extLst>
              </a:tr>
            </a:tbl>
          </a:graphicData>
        </a:graphic>
      </p:graphicFrame>
      <p:pic>
        <p:nvPicPr>
          <p:cNvPr id="8" name="Picture 7">
            <a:extLst>
              <a:ext uri="{FF2B5EF4-FFF2-40B4-BE49-F238E27FC236}">
                <a16:creationId xmlns:a16="http://schemas.microsoft.com/office/drawing/2014/main" id="{BA375212-847C-47E7-B070-B3C06465795E}"/>
              </a:ext>
            </a:extLst>
          </p:cNvPr>
          <p:cNvPicPr>
            <a:picLocks noChangeAspect="1"/>
          </p:cNvPicPr>
          <p:nvPr/>
        </p:nvPicPr>
        <p:blipFill rotWithShape="1">
          <a:blip r:embed="rId2"/>
          <a:srcRect r="38828"/>
          <a:stretch/>
        </p:blipFill>
        <p:spPr>
          <a:xfrm>
            <a:off x="0" y="-66675"/>
            <a:ext cx="12192000" cy="2562225"/>
          </a:xfrm>
          <a:prstGeom prst="rect">
            <a:avLst/>
          </a:prstGeom>
        </p:spPr>
      </p:pic>
    </p:spTree>
    <p:extLst>
      <p:ext uri="{BB962C8B-B14F-4D97-AF65-F5344CB8AC3E}">
        <p14:creationId xmlns:p14="http://schemas.microsoft.com/office/powerpoint/2010/main" val="3566361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BCA56-E2A8-49F8-9672-EE49F6DD2C43}"/>
              </a:ext>
            </a:extLst>
          </p:cNvPr>
          <p:cNvPicPr>
            <a:picLocks noChangeAspect="1"/>
          </p:cNvPicPr>
          <p:nvPr/>
        </p:nvPicPr>
        <p:blipFill rotWithShape="1">
          <a:blip r:embed="rId2"/>
          <a:srcRect l="14934"/>
          <a:stretch/>
        </p:blipFill>
        <p:spPr>
          <a:xfrm>
            <a:off x="2391284" y="142240"/>
            <a:ext cx="6949441" cy="1371600"/>
          </a:xfrm>
          <a:prstGeom prst="rect">
            <a:avLst/>
          </a:prstGeom>
          <a:solidFill>
            <a:srgbClr val="DB2431"/>
          </a:solidFill>
        </p:spPr>
      </p:pic>
      <p:sp>
        <p:nvSpPr>
          <p:cNvPr id="7" name="Title 3">
            <a:extLst>
              <a:ext uri="{FF2B5EF4-FFF2-40B4-BE49-F238E27FC236}">
                <a16:creationId xmlns:a16="http://schemas.microsoft.com/office/drawing/2014/main" id="{C719AFEB-9164-462B-8FB9-6C40BA30D4BC}"/>
              </a:ext>
            </a:extLst>
          </p:cNvPr>
          <p:cNvSpPr txBox="1">
            <a:spLocks/>
          </p:cNvSpPr>
          <p:nvPr/>
        </p:nvSpPr>
        <p:spPr>
          <a:xfrm>
            <a:off x="831850" y="1709738"/>
            <a:ext cx="10515600" cy="4572000"/>
          </a:xfrm>
          <a:prstGeom prst="rect">
            <a:avLst/>
          </a:prstGeom>
          <a:solidFill>
            <a:srgbClr val="DB2431"/>
          </a:solidFill>
        </p:spPr>
        <p:txBody>
          <a:bodyPr anchor="ctr">
            <a:noAutofit/>
          </a:bodyPr>
          <a:lstStyle>
            <a:lvl1pPr algn="l" defTabSz="914400" rtl="0" eaLnBrk="1" latinLnBrk="0" hangingPunct="1">
              <a:lnSpc>
                <a:spcPct val="90000"/>
              </a:lnSpc>
              <a:spcBef>
                <a:spcPct val="0"/>
              </a:spcBef>
              <a:buNone/>
              <a:defRPr sz="3600" b="1" i="0" kern="1200" baseline="0">
                <a:solidFill>
                  <a:schemeClr val="tx2"/>
                </a:solidFill>
                <a:latin typeface="Times" pitchFamily="2" charset="0"/>
                <a:ea typeface="+mj-ea"/>
                <a:cs typeface="+mj-cs"/>
              </a:defRPr>
            </a:lvl1pPr>
          </a:lstStyle>
          <a:p>
            <a:pPr marL="171450" algn="ctr"/>
            <a:r>
              <a:rPr lang="en-US" sz="4800" dirty="0">
                <a:solidFill>
                  <a:schemeClr val="bg1"/>
                </a:solidFill>
              </a:rPr>
              <a:t>Question &amp; Answer</a:t>
            </a:r>
          </a:p>
        </p:txBody>
      </p:sp>
    </p:spTree>
    <p:extLst>
      <p:ext uri="{BB962C8B-B14F-4D97-AF65-F5344CB8AC3E}">
        <p14:creationId xmlns:p14="http://schemas.microsoft.com/office/powerpoint/2010/main" val="1419897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BCA56-E2A8-49F8-9672-EE49F6DD2C43}"/>
              </a:ext>
            </a:extLst>
          </p:cNvPr>
          <p:cNvPicPr>
            <a:picLocks noChangeAspect="1"/>
          </p:cNvPicPr>
          <p:nvPr/>
        </p:nvPicPr>
        <p:blipFill rotWithShape="1">
          <a:blip r:embed="rId2"/>
          <a:srcRect l="14934"/>
          <a:stretch/>
        </p:blipFill>
        <p:spPr>
          <a:xfrm>
            <a:off x="2391284" y="142240"/>
            <a:ext cx="6949441" cy="1371600"/>
          </a:xfrm>
          <a:prstGeom prst="rect">
            <a:avLst/>
          </a:prstGeom>
          <a:solidFill>
            <a:srgbClr val="DB2431"/>
          </a:solidFill>
        </p:spPr>
      </p:pic>
      <p:sp>
        <p:nvSpPr>
          <p:cNvPr id="7" name="Title 3">
            <a:extLst>
              <a:ext uri="{FF2B5EF4-FFF2-40B4-BE49-F238E27FC236}">
                <a16:creationId xmlns:a16="http://schemas.microsoft.com/office/drawing/2014/main" id="{C719AFEB-9164-462B-8FB9-6C40BA30D4BC}"/>
              </a:ext>
            </a:extLst>
          </p:cNvPr>
          <p:cNvSpPr txBox="1">
            <a:spLocks/>
          </p:cNvSpPr>
          <p:nvPr/>
        </p:nvSpPr>
        <p:spPr>
          <a:xfrm>
            <a:off x="831850" y="1709737"/>
            <a:ext cx="10515600" cy="4572000"/>
          </a:xfrm>
          <a:prstGeom prst="rect">
            <a:avLst/>
          </a:prstGeom>
          <a:solidFill>
            <a:srgbClr val="DB2431"/>
          </a:solidFill>
        </p:spPr>
        <p:txBody>
          <a:bodyPr anchor="ctr">
            <a:noAutofit/>
          </a:bodyPr>
          <a:lstStyle>
            <a:lvl1pPr algn="l" defTabSz="914400" rtl="0" eaLnBrk="1" latinLnBrk="0" hangingPunct="1">
              <a:lnSpc>
                <a:spcPct val="90000"/>
              </a:lnSpc>
              <a:spcBef>
                <a:spcPct val="0"/>
              </a:spcBef>
              <a:buNone/>
              <a:defRPr sz="3600" b="1" i="0" kern="1200" baseline="0">
                <a:solidFill>
                  <a:schemeClr val="tx2"/>
                </a:solidFill>
                <a:latin typeface="Times" pitchFamily="2" charset="0"/>
                <a:ea typeface="+mj-ea"/>
                <a:cs typeface="+mj-cs"/>
              </a:defRPr>
            </a:lvl1pPr>
          </a:lstStyle>
          <a:p>
            <a:pPr marL="171450" algn="ctr"/>
            <a:r>
              <a:rPr lang="en-US" sz="4800" dirty="0">
                <a:solidFill>
                  <a:schemeClr val="bg1"/>
                </a:solidFill>
              </a:rPr>
              <a:t>Thank you! </a:t>
            </a:r>
          </a:p>
          <a:p>
            <a:pPr marL="171450" algn="ctr"/>
            <a:r>
              <a:rPr lang="en-US" i="1" dirty="0">
                <a:solidFill>
                  <a:schemeClr val="bg1"/>
                </a:solidFill>
              </a:rPr>
              <a:t>Continued Success on the Journey!</a:t>
            </a:r>
          </a:p>
        </p:txBody>
      </p:sp>
      <p:sp>
        <p:nvSpPr>
          <p:cNvPr id="8" name="Rectangle 7">
            <a:extLst>
              <a:ext uri="{FF2B5EF4-FFF2-40B4-BE49-F238E27FC236}">
                <a16:creationId xmlns:a16="http://schemas.microsoft.com/office/drawing/2014/main" id="{A5DB4793-07A2-4F7E-8D57-38C07CDF3452}"/>
              </a:ext>
            </a:extLst>
          </p:cNvPr>
          <p:cNvSpPr/>
          <p:nvPr/>
        </p:nvSpPr>
        <p:spPr>
          <a:xfrm>
            <a:off x="1003753" y="5006703"/>
            <a:ext cx="10171793" cy="17090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br>
              <a:rPr lang="en-US" sz="1200" dirty="0">
                <a:solidFill>
                  <a:schemeClr val="bg1"/>
                </a:solidFill>
              </a:rPr>
            </a:br>
            <a:r>
              <a:rPr lang="en-US" sz="1200" i="1" dirty="0">
                <a:solidFill>
                  <a:schemeClr val="bg1"/>
                </a:solidFill>
              </a:rPr>
              <a:t>This presentation is made possible by the generous support of the American people through the United States President’s Emergency Plan for AIDS Relief (PEPFAR) and the United States Agency for International Development (USAID) under cooperative agreement AID-OAA-A-14-00061.  The contents are the responsibility of the Coordinating Comprehensive Care for Children (4Children) project and do not necessarily reflect the views of USAID or the United States Government.</a:t>
            </a:r>
            <a:endParaRPr lang="en-US" sz="1200" dirty="0">
              <a:solidFill>
                <a:schemeClr val="bg1"/>
              </a:solidFill>
            </a:endParaRPr>
          </a:p>
          <a:p>
            <a:pPr eaLnBrk="1" fontAlgn="auto" hangingPunct="1">
              <a:spcBef>
                <a:spcPts val="0"/>
              </a:spcBef>
              <a:spcAft>
                <a:spcPts val="0"/>
              </a:spcAft>
              <a:defRPr/>
            </a:pPr>
            <a:endParaRPr lang="en-US" sz="1200" dirty="0">
              <a:solidFill>
                <a:schemeClr val="bg1"/>
              </a:solidFill>
            </a:endParaRPr>
          </a:p>
        </p:txBody>
      </p:sp>
    </p:spTree>
    <p:extLst>
      <p:ext uri="{BB962C8B-B14F-4D97-AF65-F5344CB8AC3E}">
        <p14:creationId xmlns:p14="http://schemas.microsoft.com/office/powerpoint/2010/main" val="314496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BCA56-E2A8-49F8-9672-EE49F6DD2C43}"/>
              </a:ext>
            </a:extLst>
          </p:cNvPr>
          <p:cNvPicPr>
            <a:picLocks noChangeAspect="1"/>
          </p:cNvPicPr>
          <p:nvPr/>
        </p:nvPicPr>
        <p:blipFill rotWithShape="1">
          <a:blip r:embed="rId2"/>
          <a:srcRect l="14934"/>
          <a:stretch/>
        </p:blipFill>
        <p:spPr>
          <a:xfrm>
            <a:off x="1680255" y="172938"/>
            <a:ext cx="8831490" cy="1743057"/>
          </a:xfrm>
          <a:prstGeom prst="rect">
            <a:avLst/>
          </a:prstGeom>
          <a:solidFill>
            <a:srgbClr val="DB2431"/>
          </a:solidFill>
        </p:spPr>
      </p:pic>
      <p:graphicFrame>
        <p:nvGraphicFramePr>
          <p:cNvPr id="4" name="Table 3">
            <a:extLst>
              <a:ext uri="{FF2B5EF4-FFF2-40B4-BE49-F238E27FC236}">
                <a16:creationId xmlns:a16="http://schemas.microsoft.com/office/drawing/2014/main" id="{0267DB07-2C29-46B1-A045-41D403E251E1}"/>
              </a:ext>
            </a:extLst>
          </p:cNvPr>
          <p:cNvGraphicFramePr>
            <a:graphicFrameLocks noGrp="1"/>
          </p:cNvGraphicFramePr>
          <p:nvPr>
            <p:extLst>
              <p:ext uri="{D42A27DB-BD31-4B8C-83A1-F6EECF244321}">
                <p14:modId xmlns:p14="http://schemas.microsoft.com/office/powerpoint/2010/main" val="3953150195"/>
              </p:ext>
            </p:extLst>
          </p:nvPr>
        </p:nvGraphicFramePr>
        <p:xfrm>
          <a:off x="771111" y="1769165"/>
          <a:ext cx="10380593" cy="4605131"/>
        </p:xfrm>
        <a:graphic>
          <a:graphicData uri="http://schemas.openxmlformats.org/drawingml/2006/table">
            <a:tbl>
              <a:tblPr firstRow="1" firstCol="1" bandRow="1">
                <a:tableStyleId>{8799B23B-EC83-4686-B30A-512413B5E67A}</a:tableStyleId>
              </a:tblPr>
              <a:tblGrid>
                <a:gridCol w="10380593">
                  <a:extLst>
                    <a:ext uri="{9D8B030D-6E8A-4147-A177-3AD203B41FA5}">
                      <a16:colId xmlns:a16="http://schemas.microsoft.com/office/drawing/2014/main" val="464822446"/>
                    </a:ext>
                  </a:extLst>
                </a:gridCol>
              </a:tblGrid>
              <a:tr h="4605131">
                <a:tc>
                  <a:txBody>
                    <a:bodyPr/>
                    <a:lstStyle/>
                    <a:p>
                      <a:pPr marL="0" marR="0">
                        <a:lnSpc>
                          <a:spcPct val="100000"/>
                        </a:lnSpc>
                        <a:spcBef>
                          <a:spcPts val="0"/>
                        </a:spcBef>
                        <a:spcAft>
                          <a:spcPts val="0"/>
                        </a:spcAft>
                      </a:pPr>
                      <a:r>
                        <a:rPr lang="en-US" sz="4800" b="1" dirty="0">
                          <a:solidFill>
                            <a:srgbClr val="199BAB"/>
                          </a:solidFill>
                          <a:effectLst/>
                          <a:latin typeface="+mn-lt"/>
                        </a:rPr>
                        <a:t>Michelle Ell</a:t>
                      </a:r>
                      <a:br>
                        <a:rPr lang="en-US" sz="4000" b="1" dirty="0">
                          <a:solidFill>
                            <a:srgbClr val="199BAB"/>
                          </a:solidFill>
                          <a:effectLst/>
                          <a:latin typeface="+mn-lt"/>
                        </a:rPr>
                      </a:br>
                      <a:r>
                        <a:rPr lang="en-US" sz="4400" dirty="0">
                          <a:effectLst/>
                        </a:rPr>
                        <a:t>Uganda Project Director, CRS</a:t>
                      </a:r>
                    </a:p>
                    <a:p>
                      <a:pPr marL="457200" marR="0" indent="0">
                        <a:lnSpc>
                          <a:spcPct val="100000"/>
                        </a:lnSpc>
                        <a:spcBef>
                          <a:spcPts val="0"/>
                        </a:spcBef>
                        <a:spcAft>
                          <a:spcPts val="0"/>
                        </a:spcAft>
                        <a:buFontTx/>
                        <a:buNone/>
                      </a:pPr>
                      <a:r>
                        <a:rPr lang="en-US" sz="2800" b="0" i="1" dirty="0">
                          <a:effectLst/>
                        </a:rPr>
                        <a:t>Contributions from:</a:t>
                      </a:r>
                    </a:p>
                    <a:p>
                      <a:pPr marL="974725" marR="0" indent="-517525">
                        <a:lnSpc>
                          <a:spcPct val="100000"/>
                        </a:lnSpc>
                        <a:spcBef>
                          <a:spcPts val="0"/>
                        </a:spcBef>
                        <a:spcAft>
                          <a:spcPts val="0"/>
                        </a:spcAft>
                        <a:buFontTx/>
                        <a:buChar char="-"/>
                      </a:pPr>
                      <a:r>
                        <a:rPr lang="en-US" sz="2800" b="0" dirty="0">
                          <a:effectLst/>
                        </a:rPr>
                        <a:t>Barbra Aber, 4Children Technical Advisor</a:t>
                      </a:r>
                    </a:p>
                    <a:p>
                      <a:pPr marL="974725" marR="0" indent="-517525">
                        <a:lnSpc>
                          <a:spcPct val="100000"/>
                        </a:lnSpc>
                        <a:spcBef>
                          <a:spcPts val="0"/>
                        </a:spcBef>
                        <a:spcAft>
                          <a:spcPts val="1200"/>
                        </a:spcAft>
                        <a:buFontTx/>
                        <a:buChar char="-"/>
                      </a:pPr>
                      <a:r>
                        <a:rPr lang="en-US" sz="2800" b="0" dirty="0">
                          <a:effectLst/>
                        </a:rPr>
                        <a:t>Justus Atwijukire, 4Children Data &amp; Evidence Building Advisor</a:t>
                      </a:r>
                      <a:endParaRPr lang="en-US" sz="2800" b="0" dirty="0">
                        <a:solidFill>
                          <a:srgbClr val="199BAB"/>
                        </a:solidFill>
                        <a:effectLst/>
                        <a:latin typeface="+mn-lt"/>
                      </a:endParaRPr>
                    </a:p>
                    <a:p>
                      <a:pPr marL="0" marR="0">
                        <a:lnSpc>
                          <a:spcPct val="100000"/>
                        </a:lnSpc>
                        <a:spcBef>
                          <a:spcPts val="0"/>
                        </a:spcBef>
                        <a:spcAft>
                          <a:spcPts val="0"/>
                        </a:spcAft>
                      </a:pPr>
                      <a:r>
                        <a:rPr lang="en-US" sz="4800" b="1" dirty="0">
                          <a:solidFill>
                            <a:srgbClr val="199BAB"/>
                          </a:solidFill>
                          <a:effectLst/>
                          <a:latin typeface="+mn-lt"/>
                        </a:rPr>
                        <a:t>Dr. Eddy Walakira</a:t>
                      </a:r>
                    </a:p>
                    <a:p>
                      <a:pPr marL="0" marR="0">
                        <a:lnSpc>
                          <a:spcPct val="100000"/>
                        </a:lnSpc>
                        <a:spcBef>
                          <a:spcPts val="0"/>
                        </a:spcBef>
                        <a:spcAft>
                          <a:spcPts val="0"/>
                        </a:spcAft>
                      </a:pPr>
                      <a:r>
                        <a:rPr lang="en-US" sz="4400" dirty="0">
                          <a:effectLst/>
                        </a:rPr>
                        <a:t>Uganda Project Director, MAKU</a:t>
                      </a:r>
                      <a:endParaRPr lang="en-US" sz="5400" dirty="0">
                        <a:effectLst/>
                      </a:endParaRPr>
                    </a:p>
                  </a:txBody>
                  <a:tcPr marL="145076" marR="145076" marT="0" marB="0">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alpha val="81961"/>
                      </a:schemeClr>
                    </a:solidFill>
                  </a:tcPr>
                </a:tc>
                <a:extLst>
                  <a:ext uri="{0D108BD9-81ED-4DB2-BD59-A6C34878D82A}">
                    <a16:rowId xmlns:a16="http://schemas.microsoft.com/office/drawing/2014/main" val="3715761946"/>
                  </a:ext>
                </a:extLst>
              </a:tr>
            </a:tbl>
          </a:graphicData>
        </a:graphic>
      </p:graphicFrame>
    </p:spTree>
    <p:extLst>
      <p:ext uri="{BB962C8B-B14F-4D97-AF65-F5344CB8AC3E}">
        <p14:creationId xmlns:p14="http://schemas.microsoft.com/office/powerpoint/2010/main" val="4980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3B17C6-5BBA-4048-9892-D7C2B0A0FB81}"/>
              </a:ext>
            </a:extLst>
          </p:cNvPr>
          <p:cNvSpPr>
            <a:spLocks noGrp="1"/>
          </p:cNvSpPr>
          <p:nvPr>
            <p:ph idx="1"/>
          </p:nvPr>
        </p:nvSpPr>
        <p:spPr/>
        <p:txBody>
          <a:bodyPr>
            <a:normAutofit fontScale="92500"/>
          </a:bodyPr>
          <a:lstStyle/>
          <a:p>
            <a:pPr marL="0" marR="0" indent="0">
              <a:lnSpc>
                <a:spcPct val="120000"/>
              </a:lnSpc>
              <a:spcBef>
                <a:spcPts val="0"/>
              </a:spcBef>
              <a:spcAft>
                <a:spcPts val="0"/>
              </a:spcAft>
              <a:buNone/>
            </a:pPr>
            <a:r>
              <a:rPr lang="en-US" sz="1400" b="1" dirty="0">
                <a:solidFill>
                  <a:srgbClr val="199BAB"/>
                </a:solidFill>
                <a:latin typeface="Gotham Book" pitchFamily="50" charset="0"/>
                <a:ea typeface="Calibri" panose="020F0502020204030204" pitchFamily="34" charset="0"/>
              </a:rPr>
              <a:t>Agnes Kyamulabi</a:t>
            </a:r>
            <a:r>
              <a:rPr lang="en-US" sz="1400" dirty="0">
                <a:solidFill>
                  <a:srgbClr val="199BAB"/>
                </a:solidFill>
                <a:latin typeface="Gotham Book" pitchFamily="50" charset="0"/>
                <a:ea typeface="Calibri" panose="020F0502020204030204" pitchFamily="34" charset="0"/>
              </a:rPr>
              <a:t>, Research Fellow, Makerere University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Alex Collins</a:t>
            </a:r>
            <a:r>
              <a:rPr lang="en-US" sz="1400" dirty="0">
                <a:solidFill>
                  <a:srgbClr val="199BAB"/>
                </a:solidFill>
                <a:latin typeface="Gotham Book" pitchFamily="50" charset="0"/>
                <a:ea typeface="Calibri" panose="020F0502020204030204" pitchFamily="34" charset="0"/>
              </a:rPr>
              <a:t>, Technical Program Manager, Intrahealth International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Aloysious Nyombi</a:t>
            </a:r>
            <a:r>
              <a:rPr lang="en-US" sz="1400" dirty="0">
                <a:solidFill>
                  <a:srgbClr val="199BAB"/>
                </a:solidFill>
                <a:latin typeface="Gotham Book" pitchFamily="50" charset="0"/>
                <a:ea typeface="Calibri" panose="020F0502020204030204" pitchFamily="34" charset="0"/>
              </a:rPr>
              <a:t>, Research Fellow, Makerere University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Andrew </a:t>
            </a:r>
            <a:r>
              <a:rPr lang="en-US" sz="1400" b="1" dirty="0" err="1">
                <a:solidFill>
                  <a:srgbClr val="199BAB"/>
                </a:solidFill>
                <a:latin typeface="Gotham Book" pitchFamily="50" charset="0"/>
                <a:ea typeface="Calibri" panose="020F0502020204030204" pitchFamily="34" charset="0"/>
              </a:rPr>
              <a:t>Luyombo</a:t>
            </a:r>
            <a:r>
              <a:rPr lang="en-US" sz="1400" dirty="0">
                <a:solidFill>
                  <a:srgbClr val="199BAB"/>
                </a:solidFill>
                <a:latin typeface="Gotham Book" pitchFamily="50" charset="0"/>
                <a:ea typeface="Calibri" panose="020F0502020204030204" pitchFamily="34" charset="0"/>
              </a:rPr>
              <a:t>, National Coordinator, National Association of Social Workers in Uganda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Barbra Aber</a:t>
            </a:r>
            <a:r>
              <a:rPr lang="en-US" sz="1400" dirty="0">
                <a:solidFill>
                  <a:srgbClr val="199BAB"/>
                </a:solidFill>
                <a:latin typeface="Gotham Book" pitchFamily="50" charset="0"/>
                <a:ea typeface="Calibri" panose="020F0502020204030204" pitchFamily="34" charset="0"/>
              </a:rPr>
              <a:t>, Technical Advisor, Catholic Relief Services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Brenda </a:t>
            </a:r>
            <a:r>
              <a:rPr lang="en-US" sz="1400" b="1" dirty="0" err="1">
                <a:solidFill>
                  <a:srgbClr val="199BAB"/>
                </a:solidFill>
                <a:latin typeface="Gotham Book" pitchFamily="50" charset="0"/>
                <a:ea typeface="Calibri" panose="020F0502020204030204" pitchFamily="34" charset="0"/>
              </a:rPr>
              <a:t>Kyomugusha</a:t>
            </a:r>
            <a:r>
              <a:rPr lang="en-US" sz="1400" dirty="0">
                <a:solidFill>
                  <a:srgbClr val="199BAB"/>
                </a:solidFill>
                <a:latin typeface="Gotham Book" pitchFamily="50" charset="0"/>
                <a:ea typeface="Calibri" panose="020F0502020204030204" pitchFamily="34" charset="0"/>
              </a:rPr>
              <a:t>, Project Officer, Catholic Relief Services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Dan Oliver</a:t>
            </a:r>
            <a:r>
              <a:rPr lang="en-US" sz="1400" dirty="0">
                <a:solidFill>
                  <a:srgbClr val="199BAB"/>
                </a:solidFill>
                <a:latin typeface="Gotham Book" pitchFamily="50" charset="0"/>
                <a:ea typeface="Calibri" panose="020F0502020204030204" pitchFamily="34" charset="0"/>
              </a:rPr>
              <a:t>, Data &amp; Evidence Building Director, Catholic Relief Services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David Potenziani</a:t>
            </a:r>
            <a:r>
              <a:rPr lang="en-US" sz="1400" dirty="0">
                <a:solidFill>
                  <a:srgbClr val="199BAB"/>
                </a:solidFill>
                <a:latin typeface="Gotham Book" pitchFamily="50" charset="0"/>
                <a:ea typeface="Calibri" panose="020F0502020204030204" pitchFamily="34" charset="0"/>
              </a:rPr>
              <a:t>, Senior Informatics Advisor, </a:t>
            </a:r>
            <a:r>
              <a:rPr lang="en-US" sz="1400" dirty="0" err="1">
                <a:solidFill>
                  <a:srgbClr val="199BAB"/>
                </a:solidFill>
                <a:latin typeface="Gotham Book" pitchFamily="50" charset="0"/>
                <a:ea typeface="Calibri" panose="020F0502020204030204" pitchFamily="34" charset="0"/>
              </a:rPr>
              <a:t>IntraHealth</a:t>
            </a:r>
            <a:r>
              <a:rPr lang="en-US" sz="1400" dirty="0">
                <a:solidFill>
                  <a:srgbClr val="199BAB"/>
                </a:solidFill>
                <a:latin typeface="Gotham Book" pitchFamily="50" charset="0"/>
                <a:ea typeface="Calibri" panose="020F0502020204030204" pitchFamily="34" charset="0"/>
              </a:rPr>
              <a:t> International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Doreen Alaro</a:t>
            </a:r>
            <a:r>
              <a:rPr lang="en-US" sz="1400" dirty="0">
                <a:solidFill>
                  <a:srgbClr val="199BAB"/>
                </a:solidFill>
                <a:latin typeface="Gotham Book" pitchFamily="50" charset="0"/>
                <a:ea typeface="Calibri" panose="020F0502020204030204" pitchFamily="34" charset="0"/>
              </a:rPr>
              <a:t>, Deputy Project Director, </a:t>
            </a:r>
            <a:r>
              <a:rPr lang="en-US" sz="1400" dirty="0" err="1">
                <a:solidFill>
                  <a:srgbClr val="199BAB"/>
                </a:solidFill>
                <a:latin typeface="Gotham Book" pitchFamily="50" charset="0"/>
                <a:ea typeface="Calibri" panose="020F0502020204030204" pitchFamily="34" charset="0"/>
              </a:rPr>
              <a:t>IntraHealth</a:t>
            </a:r>
            <a:r>
              <a:rPr lang="en-US" sz="1400" dirty="0">
                <a:solidFill>
                  <a:srgbClr val="199BAB"/>
                </a:solidFill>
                <a:latin typeface="Gotham Book" pitchFamily="50" charset="0"/>
                <a:ea typeface="Calibri" panose="020F0502020204030204" pitchFamily="34" charset="0"/>
              </a:rPr>
              <a:t>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Dr. Eddy J. Walakira</a:t>
            </a:r>
            <a:r>
              <a:rPr lang="en-US" sz="1400" dirty="0">
                <a:solidFill>
                  <a:srgbClr val="199BAB"/>
                </a:solidFill>
                <a:latin typeface="Gotham Book" pitchFamily="50" charset="0"/>
                <a:ea typeface="Calibri" panose="020F0502020204030204" pitchFamily="34" charset="0"/>
              </a:rPr>
              <a:t>, Associate Professor, Makerere University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Dr. Janestic Twikirize</a:t>
            </a:r>
            <a:r>
              <a:rPr lang="en-US" sz="1400" dirty="0">
                <a:solidFill>
                  <a:srgbClr val="199BAB"/>
                </a:solidFill>
                <a:latin typeface="Gotham Book" pitchFamily="50" charset="0"/>
                <a:ea typeface="Calibri" panose="020F0502020204030204" pitchFamily="34" charset="0"/>
              </a:rPr>
              <a:t>, Senior Lecturer, Makerere University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Edwin </a:t>
            </a:r>
            <a:r>
              <a:rPr lang="en-US" sz="1400" b="1" dirty="0" err="1">
                <a:solidFill>
                  <a:srgbClr val="199BAB"/>
                </a:solidFill>
                <a:latin typeface="Gotham Book" pitchFamily="50" charset="0"/>
                <a:ea typeface="Calibri" panose="020F0502020204030204" pitchFamily="34" charset="0"/>
              </a:rPr>
              <a:t>Atuhaire</a:t>
            </a:r>
            <a:r>
              <a:rPr lang="en-US" sz="1400" dirty="0">
                <a:solidFill>
                  <a:srgbClr val="199BAB"/>
                </a:solidFill>
                <a:latin typeface="Gotham Book" pitchFamily="50" charset="0"/>
                <a:ea typeface="Calibri" panose="020F0502020204030204" pitchFamily="34" charset="0"/>
              </a:rPr>
              <a:t>, System Analyst, Data Care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Eileen Ihrig</a:t>
            </a:r>
            <a:r>
              <a:rPr lang="en-US" sz="1400" dirty="0">
                <a:solidFill>
                  <a:srgbClr val="199BAB"/>
                </a:solidFill>
                <a:latin typeface="Gotham Book" pitchFamily="50" charset="0"/>
                <a:ea typeface="Calibri" panose="020F0502020204030204" pitchFamily="34" charset="0"/>
              </a:rPr>
              <a:t>, Senior Technical Advisor, Catholic Relief Services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Francesca Stuer</a:t>
            </a:r>
            <a:r>
              <a:rPr lang="en-US" sz="1400" dirty="0">
                <a:solidFill>
                  <a:srgbClr val="199BAB"/>
                </a:solidFill>
                <a:latin typeface="Gotham Book" pitchFamily="50" charset="0"/>
                <a:ea typeface="Calibri" panose="020F0502020204030204" pitchFamily="34" charset="0"/>
              </a:rPr>
              <a:t>, Senior Associate, Maestral International </a:t>
            </a:r>
            <a:r>
              <a:rPr lang="en-US" sz="1400" dirty="0">
                <a:solidFill>
                  <a:srgbClr val="199BAB"/>
                </a:solidFill>
                <a:latin typeface="Gotham Book" pitchFamily="50" charset="0"/>
                <a:ea typeface="Calibri" panose="020F0502020204030204" pitchFamily="34" charset="0"/>
                <a:sym typeface="Webdings" panose="05030102010509060703" pitchFamily="18" charset="2"/>
              </a:rPr>
              <a:t> </a:t>
            </a:r>
            <a:r>
              <a:rPr lang="en-US" sz="1400" b="1" dirty="0">
                <a:solidFill>
                  <a:srgbClr val="199BAB"/>
                </a:solidFill>
                <a:latin typeface="Gotham Book" pitchFamily="50" charset="0"/>
                <a:ea typeface="Calibri" panose="020F0502020204030204" pitchFamily="34" charset="0"/>
              </a:rPr>
              <a:t>Henry </a:t>
            </a:r>
            <a:r>
              <a:rPr lang="en-US" sz="1400" b="1" dirty="0" err="1">
                <a:solidFill>
                  <a:srgbClr val="199BAB"/>
                </a:solidFill>
                <a:latin typeface="Gotham Book" pitchFamily="50" charset="0"/>
                <a:ea typeface="Calibri" panose="020F0502020204030204" pitchFamily="34" charset="0"/>
              </a:rPr>
              <a:t>Owora</a:t>
            </a:r>
            <a:r>
              <a:rPr lang="en-US" sz="1400" dirty="0">
                <a:solidFill>
                  <a:srgbClr val="199BAB"/>
                </a:solidFill>
                <a:latin typeface="Gotham Book" pitchFamily="50" charset="0"/>
                <a:ea typeface="Calibri" panose="020F0502020204030204" pitchFamily="34" charset="0"/>
              </a:rPr>
              <a:t>, Project Manager, Data Care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Isabel de Bruin Cardoso</a:t>
            </a:r>
            <a:r>
              <a:rPr lang="en-US" sz="1400" dirty="0">
                <a:solidFill>
                  <a:srgbClr val="199BAB"/>
                </a:solidFill>
                <a:latin typeface="Gotham Book" pitchFamily="50" charset="0"/>
                <a:ea typeface="Calibri" panose="020F0502020204030204" pitchFamily="34" charset="0"/>
              </a:rPr>
              <a:t>, Maestral International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b="1" dirty="0">
                <a:solidFill>
                  <a:srgbClr val="199BAB"/>
                </a:solidFill>
                <a:latin typeface="Gotham Book" pitchFamily="50" charset="0"/>
                <a:ea typeface="Calibri" panose="020F0502020204030204" pitchFamily="34" charset="0"/>
              </a:rPr>
              <a:t>Johnmary Ssekate</a:t>
            </a:r>
            <a:r>
              <a:rPr lang="en-US" sz="1400" dirty="0">
                <a:solidFill>
                  <a:srgbClr val="199BAB"/>
                </a:solidFill>
                <a:latin typeface="Gotham Book" pitchFamily="50" charset="0"/>
                <a:ea typeface="Calibri" panose="020F0502020204030204" pitchFamily="34" charset="0"/>
              </a:rPr>
              <a:t>, Capacity Building Officer, National Association of Social Workers in Uganda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Justus Atwijukire, Data &amp; Evidence Building Manager, Catholic Relief Services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Karen Doll</a:t>
            </a:r>
            <a:r>
              <a:rPr lang="en-US" sz="1400" dirty="0">
                <a:solidFill>
                  <a:srgbClr val="199BAB"/>
                </a:solidFill>
                <a:latin typeface="Gotham Book" pitchFamily="50" charset="0"/>
                <a:ea typeface="Calibri" panose="020F0502020204030204" pitchFamily="34" charset="0"/>
              </a:rPr>
              <a:t>, Senior Technical Advisor, </a:t>
            </a:r>
            <a:r>
              <a:rPr lang="en-US" sz="1400" dirty="0" err="1">
                <a:solidFill>
                  <a:srgbClr val="199BAB"/>
                </a:solidFill>
                <a:latin typeface="Gotham Book" pitchFamily="50" charset="0"/>
                <a:ea typeface="Calibri" panose="020F0502020204030204" pitchFamily="34" charset="0"/>
              </a:rPr>
              <a:t>IntraHealth</a:t>
            </a:r>
            <a:r>
              <a:rPr lang="en-US" sz="1400" dirty="0">
                <a:solidFill>
                  <a:srgbClr val="199BAB"/>
                </a:solidFill>
                <a:latin typeface="Gotham Book" pitchFamily="50" charset="0"/>
                <a:ea typeface="Calibri" panose="020F0502020204030204" pitchFamily="34" charset="0"/>
              </a:rPr>
              <a:t> </a:t>
            </a:r>
            <a:r>
              <a:rPr lang="en-US" sz="1400" dirty="0">
                <a:solidFill>
                  <a:srgbClr val="199BAB"/>
                </a:solidFill>
                <a:latin typeface="Gotham Book" pitchFamily="50" charset="0"/>
                <a:ea typeface="Calibri" panose="020F0502020204030204" pitchFamily="34" charset="0"/>
                <a:sym typeface="Webdings" panose="05030102010509060703" pitchFamily="18" charset="2"/>
              </a:rPr>
              <a:t> </a:t>
            </a:r>
            <a:r>
              <a:rPr lang="en-US" sz="1400" b="1" dirty="0">
                <a:solidFill>
                  <a:srgbClr val="199BAB"/>
                </a:solidFill>
                <a:latin typeface="Gotham Book" pitchFamily="50" charset="0"/>
                <a:ea typeface="Calibri" panose="020F0502020204030204" pitchFamily="34" charset="0"/>
              </a:rPr>
              <a:t>Kelly Bunkers</a:t>
            </a:r>
            <a:r>
              <a:rPr lang="en-US" sz="1400" dirty="0">
                <a:solidFill>
                  <a:srgbClr val="199BAB"/>
                </a:solidFill>
                <a:latin typeface="Gotham Book" pitchFamily="50" charset="0"/>
                <a:ea typeface="Calibri" panose="020F0502020204030204" pitchFamily="34" charset="0"/>
              </a:rPr>
              <a:t>, Senior Associate, Maestral International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Lindsey Lange</a:t>
            </a:r>
            <a:r>
              <a:rPr lang="en-US" sz="1400" dirty="0">
                <a:solidFill>
                  <a:srgbClr val="199BAB"/>
                </a:solidFill>
                <a:latin typeface="Gotham Book" pitchFamily="50" charset="0"/>
                <a:ea typeface="Calibri" panose="020F0502020204030204" pitchFamily="34" charset="0"/>
              </a:rPr>
              <a:t>, Technical Advisor, Catholic Relief Services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MaryJane Biira</a:t>
            </a:r>
            <a:r>
              <a:rPr lang="en-US" sz="1400" dirty="0">
                <a:solidFill>
                  <a:srgbClr val="199BAB"/>
                </a:solidFill>
                <a:latin typeface="Gotham Book" pitchFamily="50" charset="0"/>
                <a:ea typeface="Calibri" panose="020F0502020204030204" pitchFamily="34" charset="0"/>
              </a:rPr>
              <a:t>, Project Officer, Catholic Relief Services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Michael Byamukama</a:t>
            </a:r>
            <a:r>
              <a:rPr lang="en-US" sz="1400" dirty="0">
                <a:solidFill>
                  <a:srgbClr val="199BAB"/>
                </a:solidFill>
                <a:latin typeface="Gotham Book" pitchFamily="50" charset="0"/>
                <a:ea typeface="Calibri" panose="020F0502020204030204" pitchFamily="34" charset="0"/>
              </a:rPr>
              <a:t>, President, National Association of Social Workers in Uganda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Moritz Magall</a:t>
            </a:r>
            <a:r>
              <a:rPr lang="en-US" sz="1400" dirty="0">
                <a:solidFill>
                  <a:srgbClr val="199BAB"/>
                </a:solidFill>
                <a:latin typeface="Gotham Book" pitchFamily="50" charset="0"/>
                <a:ea typeface="Calibri" panose="020F0502020204030204" pitchFamily="34" charset="0"/>
              </a:rPr>
              <a:t>, Project Manager- Case Management, Catholic Relief Services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Orhan Morina</a:t>
            </a:r>
            <a:r>
              <a:rPr lang="en-US" sz="1400" dirty="0">
                <a:solidFill>
                  <a:srgbClr val="199BAB"/>
                </a:solidFill>
                <a:latin typeface="Gotham Book" pitchFamily="50" charset="0"/>
                <a:ea typeface="Calibri" panose="020F0502020204030204" pitchFamily="34" charset="0"/>
              </a:rPr>
              <a:t>, Deputy Chief of Party, Catholic Relief Services </a:t>
            </a:r>
            <a:r>
              <a:rPr lang="en-US" sz="1400" dirty="0">
                <a:solidFill>
                  <a:srgbClr val="199BAB"/>
                </a:solidFill>
                <a:latin typeface="Gotham Book" pitchFamily="50" charset="0"/>
                <a:ea typeface="Calibri" panose="020F0502020204030204" pitchFamily="34" charset="0"/>
                <a:sym typeface="Webdings" panose="05030102010509060703" pitchFamily="18" charset="2"/>
              </a:rPr>
              <a:t> </a:t>
            </a:r>
            <a:r>
              <a:rPr lang="en-US" sz="1400" b="1" dirty="0">
                <a:solidFill>
                  <a:srgbClr val="199BAB"/>
                </a:solidFill>
                <a:latin typeface="Gotham Book" pitchFamily="50" charset="0"/>
                <a:ea typeface="Calibri" panose="020F0502020204030204" pitchFamily="34" charset="0"/>
              </a:rPr>
              <a:t>Patrick Kagenda</a:t>
            </a:r>
            <a:r>
              <a:rPr lang="en-US" sz="1400" dirty="0">
                <a:solidFill>
                  <a:srgbClr val="199BAB"/>
                </a:solidFill>
                <a:latin typeface="Gotham Book" pitchFamily="50" charset="0"/>
                <a:ea typeface="Calibri" panose="020F0502020204030204" pitchFamily="34" charset="0"/>
              </a:rPr>
              <a:t>, MIS Specialist, Data Care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Robinson Adriko</a:t>
            </a:r>
            <a:r>
              <a:rPr lang="en-US" sz="1400" dirty="0">
                <a:solidFill>
                  <a:srgbClr val="199BAB"/>
                </a:solidFill>
                <a:latin typeface="Gotham Book" pitchFamily="50" charset="0"/>
                <a:ea typeface="Calibri" panose="020F0502020204030204" pitchFamily="34" charset="0"/>
              </a:rPr>
              <a:t>, Programme Assistant, National Association of Social Workers in Uganda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Samalie Kakai</a:t>
            </a:r>
            <a:r>
              <a:rPr lang="en-US" sz="1400" dirty="0">
                <a:solidFill>
                  <a:srgbClr val="199BAB"/>
                </a:solidFill>
                <a:latin typeface="Gotham Book" pitchFamily="50" charset="0"/>
                <a:ea typeface="Calibri" panose="020F0502020204030204" pitchFamily="34" charset="0"/>
              </a:rPr>
              <a:t>, Project Officer, Catholic Relief Services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Sian Long</a:t>
            </a:r>
            <a:r>
              <a:rPr lang="en-US" sz="1400" dirty="0">
                <a:solidFill>
                  <a:srgbClr val="199BAB"/>
                </a:solidFill>
                <a:latin typeface="Gotham Book" pitchFamily="50" charset="0"/>
                <a:ea typeface="Calibri" panose="020F0502020204030204" pitchFamily="34" charset="0"/>
              </a:rPr>
              <a:t>, Senior Associate, Maestral International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err="1">
                <a:solidFill>
                  <a:srgbClr val="199BAB"/>
                </a:solidFill>
                <a:latin typeface="Gotham Book" pitchFamily="50" charset="0"/>
                <a:ea typeface="Calibri" panose="020F0502020204030204" pitchFamily="34" charset="0"/>
              </a:rPr>
              <a:t>Simeo</a:t>
            </a:r>
            <a:r>
              <a:rPr lang="en-US" sz="1400" b="1" dirty="0">
                <a:solidFill>
                  <a:srgbClr val="199BAB"/>
                </a:solidFill>
                <a:latin typeface="Gotham Book" pitchFamily="50" charset="0"/>
                <a:ea typeface="Calibri" panose="020F0502020204030204" pitchFamily="34" charset="0"/>
              </a:rPr>
              <a:t> </a:t>
            </a:r>
            <a:r>
              <a:rPr lang="en-US" sz="1400" b="1" dirty="0" err="1">
                <a:solidFill>
                  <a:srgbClr val="199BAB"/>
                </a:solidFill>
                <a:latin typeface="Gotham Book" pitchFamily="50" charset="0"/>
                <a:ea typeface="Calibri" panose="020F0502020204030204" pitchFamily="34" charset="0"/>
              </a:rPr>
              <a:t>Sebukulu</a:t>
            </a:r>
            <a:r>
              <a:rPr lang="en-US" sz="1400" dirty="0">
                <a:solidFill>
                  <a:srgbClr val="199BAB"/>
                </a:solidFill>
                <a:latin typeface="Gotham Book" pitchFamily="50" charset="0"/>
                <a:ea typeface="Calibri" panose="020F0502020204030204" pitchFamily="34" charset="0"/>
              </a:rPr>
              <a:t>, Public Relations Officer, National Association of Social Workers in Uganda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Solomy </a:t>
            </a:r>
            <a:r>
              <a:rPr lang="en-US" sz="1400" b="1" dirty="0" err="1">
                <a:solidFill>
                  <a:srgbClr val="199BAB"/>
                </a:solidFill>
                <a:latin typeface="Gotham Book" pitchFamily="50" charset="0"/>
                <a:ea typeface="Calibri" panose="020F0502020204030204" pitchFamily="34" charset="0"/>
              </a:rPr>
              <a:t>Namono</a:t>
            </a:r>
            <a:r>
              <a:rPr lang="en-US" sz="1400" dirty="0">
                <a:solidFill>
                  <a:srgbClr val="199BAB"/>
                </a:solidFill>
                <a:latin typeface="Gotham Book" pitchFamily="50" charset="0"/>
                <a:ea typeface="Calibri" panose="020F0502020204030204" pitchFamily="34" charset="0"/>
              </a:rPr>
              <a:t>, Accountant, National Association of Social Workers in Uganda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Tom Fenn</a:t>
            </a:r>
            <a:r>
              <a:rPr lang="en-US" sz="1400" dirty="0">
                <a:solidFill>
                  <a:srgbClr val="199BAB"/>
                </a:solidFill>
                <a:latin typeface="Gotham Book" pitchFamily="50" charset="0"/>
                <a:ea typeface="Calibri" panose="020F0502020204030204" pitchFamily="34" charset="0"/>
              </a:rPr>
              <a:t>, Chief of Party, Catholic Relief Services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Calibri" panose="020F0502020204030204" pitchFamily="34" charset="0"/>
                <a:ea typeface="Calibri" panose="020F0502020204030204" pitchFamily="34" charset="0"/>
                <a:sym typeface="Webdings" panose="05030102010509060703" pitchFamily="18" charset="2"/>
              </a:rPr>
              <a:t> </a:t>
            </a:r>
            <a:r>
              <a:rPr lang="en-US" sz="1400" b="1" dirty="0">
                <a:solidFill>
                  <a:srgbClr val="199BAB"/>
                </a:solidFill>
                <a:latin typeface="Gotham Book" pitchFamily="50" charset="0"/>
                <a:ea typeface="Calibri" panose="020F0502020204030204" pitchFamily="34" charset="0"/>
              </a:rPr>
              <a:t>Tom Ventimiglia</a:t>
            </a:r>
            <a:r>
              <a:rPr lang="en-US" sz="1400" dirty="0">
                <a:solidFill>
                  <a:srgbClr val="199BAB"/>
                </a:solidFill>
                <a:latin typeface="Gotham Book" pitchFamily="50" charset="0"/>
                <a:ea typeface="Calibri" panose="020F0502020204030204" pitchFamily="34" charset="0"/>
              </a:rPr>
              <a:t>, Deputy Chief of Party, PACT </a:t>
            </a:r>
            <a:r>
              <a:rPr lang="en-US" sz="1400" dirty="0">
                <a:solidFill>
                  <a:srgbClr val="199BAB"/>
                </a:solidFill>
                <a:latin typeface="Gotham Book" pitchFamily="50" charset="0"/>
                <a:ea typeface="Calibri" panose="020F0502020204030204" pitchFamily="34" charset="0"/>
                <a:sym typeface="Webdings" panose="05030102010509060703" pitchFamily="18" charset="2"/>
              </a:rPr>
              <a:t></a:t>
            </a:r>
            <a:r>
              <a:rPr lang="en-US" sz="1400" dirty="0">
                <a:solidFill>
                  <a:srgbClr val="199BAB"/>
                </a:solidFill>
                <a:latin typeface="Gotham Book" pitchFamily="50" charset="0"/>
                <a:ea typeface="Calibri" panose="020F0502020204030204" pitchFamily="34" charset="0"/>
              </a:rPr>
              <a:t> </a:t>
            </a:r>
            <a:r>
              <a:rPr lang="en-US" sz="1400" b="1" dirty="0">
                <a:solidFill>
                  <a:srgbClr val="199BAB"/>
                </a:solidFill>
                <a:latin typeface="Gotham Book" pitchFamily="50" charset="0"/>
                <a:ea typeface="Calibri" panose="020F0502020204030204" pitchFamily="34" charset="0"/>
              </a:rPr>
              <a:t>Wycliff Odong</a:t>
            </a:r>
            <a:r>
              <a:rPr lang="en-US" sz="1400" dirty="0">
                <a:solidFill>
                  <a:srgbClr val="199BAB"/>
                </a:solidFill>
                <a:latin typeface="Gotham Book" pitchFamily="50" charset="0"/>
                <a:ea typeface="Calibri" panose="020F0502020204030204" pitchFamily="34" charset="0"/>
              </a:rPr>
              <a:t>, Senior Project Officer, Catholic Relief Services </a:t>
            </a:r>
            <a:endParaRPr lang="en-US" sz="1400" dirty="0">
              <a:solidFill>
                <a:srgbClr val="199BAB"/>
              </a:solidFill>
              <a:latin typeface="Calibri" panose="020F0502020204030204" pitchFamily="34" charset="0"/>
              <a:ea typeface="Calibri" panose="020F0502020204030204" pitchFamily="34" charset="0"/>
            </a:endParaRPr>
          </a:p>
        </p:txBody>
      </p:sp>
      <p:sp>
        <p:nvSpPr>
          <p:cNvPr id="4" name="Title 3">
            <a:extLst>
              <a:ext uri="{FF2B5EF4-FFF2-40B4-BE49-F238E27FC236}">
                <a16:creationId xmlns:a16="http://schemas.microsoft.com/office/drawing/2014/main" id="{6C5F68D5-AF2A-46DB-B409-8D9B2D42F96B}"/>
              </a:ext>
            </a:extLst>
          </p:cNvPr>
          <p:cNvSpPr>
            <a:spLocks noGrp="1"/>
          </p:cNvSpPr>
          <p:nvPr>
            <p:ph type="title"/>
          </p:nvPr>
        </p:nvSpPr>
        <p:spPr/>
        <p:txBody>
          <a:bodyPr>
            <a:normAutofit/>
          </a:bodyPr>
          <a:lstStyle/>
          <a:p>
            <a:r>
              <a:rPr lang="en-US" b="1" dirty="0"/>
              <a:t>Recognizing </a:t>
            </a:r>
            <a:r>
              <a:rPr lang="en-US" dirty="0"/>
              <a:t>4Children Uganda’s</a:t>
            </a:r>
            <a:r>
              <a:rPr lang="en-US" b="1" dirty="0"/>
              <a:t> Team &amp; </a:t>
            </a:r>
            <a:r>
              <a:rPr lang="en-US" dirty="0"/>
              <a:t>P</a:t>
            </a:r>
            <a:r>
              <a:rPr lang="en-US" b="1" dirty="0"/>
              <a:t>artners</a:t>
            </a:r>
          </a:p>
        </p:txBody>
      </p:sp>
      <p:pic>
        <p:nvPicPr>
          <p:cNvPr id="10" name="Picture 9">
            <a:extLst>
              <a:ext uri="{FF2B5EF4-FFF2-40B4-BE49-F238E27FC236}">
                <a16:creationId xmlns:a16="http://schemas.microsoft.com/office/drawing/2014/main" id="{D3BEDC55-6D40-481E-9589-CD0E2A95A5B0}"/>
              </a:ext>
            </a:extLst>
          </p:cNvPr>
          <p:cNvPicPr>
            <a:picLocks noChangeAspect="1"/>
          </p:cNvPicPr>
          <p:nvPr/>
        </p:nvPicPr>
        <p:blipFill rotWithShape="1">
          <a:blip r:embed="rId2"/>
          <a:srcRect l="12810" t="-48"/>
          <a:stretch/>
        </p:blipFill>
        <p:spPr>
          <a:xfrm>
            <a:off x="3835237" y="5846229"/>
            <a:ext cx="7156613" cy="851967"/>
          </a:xfrm>
          <a:prstGeom prst="rect">
            <a:avLst/>
          </a:prstGeom>
        </p:spPr>
      </p:pic>
      <p:pic>
        <p:nvPicPr>
          <p:cNvPr id="11" name="Picture 10" descr="A picture containing food, drawing&#10;&#10;Description automatically generated">
            <a:extLst>
              <a:ext uri="{FF2B5EF4-FFF2-40B4-BE49-F238E27FC236}">
                <a16:creationId xmlns:a16="http://schemas.microsoft.com/office/drawing/2014/main" id="{82F24E5F-239F-4F6F-85D7-94317A25E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544" y="5846229"/>
            <a:ext cx="1160693" cy="851967"/>
          </a:xfrm>
          <a:prstGeom prst="rect">
            <a:avLst/>
          </a:prstGeom>
        </p:spPr>
      </p:pic>
    </p:spTree>
    <p:extLst>
      <p:ext uri="{BB962C8B-B14F-4D97-AF65-F5344CB8AC3E}">
        <p14:creationId xmlns:p14="http://schemas.microsoft.com/office/powerpoint/2010/main" val="77907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C9D17-F756-4B90-941B-0BD77FCC6732}"/>
              </a:ext>
            </a:extLst>
          </p:cNvPr>
          <p:cNvSpPr/>
          <p:nvPr/>
        </p:nvSpPr>
        <p:spPr>
          <a:xfrm>
            <a:off x="678223" y="1558225"/>
            <a:ext cx="10442447" cy="830997"/>
          </a:xfrm>
          <a:prstGeom prst="rect">
            <a:avLst/>
          </a:prstGeom>
          <a:ln>
            <a:noFill/>
          </a:ln>
        </p:spPr>
        <p:txBody>
          <a:bodyPr wrap="square">
            <a:spAutoFit/>
          </a:bodyPr>
          <a:lstStyle/>
          <a:p>
            <a:r>
              <a:rPr lang="en-US" altLang="en-US" sz="2400" b="1" dirty="0">
                <a:solidFill>
                  <a:schemeClr val="accent4"/>
                </a:solidFill>
              </a:rPr>
              <a:t>Strengthening the social service workforce (SSW) to meet the needs of children affected by HIV and other adversities.</a:t>
            </a:r>
            <a:endParaRPr lang="en-US" sz="2000" b="1" dirty="0">
              <a:solidFill>
                <a:schemeClr val="accent4"/>
              </a:solidFill>
            </a:endParaRPr>
          </a:p>
        </p:txBody>
      </p:sp>
      <p:grpSp>
        <p:nvGrpSpPr>
          <p:cNvPr id="16" name="Group 15">
            <a:extLst>
              <a:ext uri="{FF2B5EF4-FFF2-40B4-BE49-F238E27FC236}">
                <a16:creationId xmlns:a16="http://schemas.microsoft.com/office/drawing/2014/main" id="{01E1798B-7F92-4406-AAF6-D5988290BAE1}"/>
              </a:ext>
            </a:extLst>
          </p:cNvPr>
          <p:cNvGrpSpPr>
            <a:grpSpLocks noChangeAspect="1"/>
          </p:cNvGrpSpPr>
          <p:nvPr/>
        </p:nvGrpSpPr>
        <p:grpSpPr>
          <a:xfrm>
            <a:off x="4356256" y="3089539"/>
            <a:ext cx="7852786" cy="3976126"/>
            <a:chOff x="-3710971" y="419175"/>
            <a:chExt cx="14715804" cy="7451099"/>
          </a:xfrm>
        </p:grpSpPr>
        <p:grpSp>
          <p:nvGrpSpPr>
            <p:cNvPr id="4" name="Group 3">
              <a:extLst>
                <a:ext uri="{FF2B5EF4-FFF2-40B4-BE49-F238E27FC236}">
                  <a16:creationId xmlns:a16="http://schemas.microsoft.com/office/drawing/2014/main" id="{22F1C8F1-EEC7-421E-90C4-8D69E6DFBFDF}"/>
                </a:ext>
              </a:extLst>
            </p:cNvPr>
            <p:cNvGrpSpPr/>
            <p:nvPr/>
          </p:nvGrpSpPr>
          <p:grpSpPr>
            <a:xfrm>
              <a:off x="8465678" y="419175"/>
              <a:ext cx="1347463" cy="1348536"/>
              <a:chOff x="8465678" y="419175"/>
              <a:chExt cx="1347463" cy="1348536"/>
            </a:xfrm>
          </p:grpSpPr>
          <p:sp>
            <p:nvSpPr>
              <p:cNvPr id="5" name="Teardrop 4">
                <a:extLst>
                  <a:ext uri="{FF2B5EF4-FFF2-40B4-BE49-F238E27FC236}">
                    <a16:creationId xmlns:a16="http://schemas.microsoft.com/office/drawing/2014/main" id="{2238B485-F8AD-4AF1-9BA4-391C52C5CEE8}"/>
                  </a:ext>
                </a:extLst>
              </p:cNvPr>
              <p:cNvSpPr>
                <a:spLocks noChangeAspect="1"/>
              </p:cNvSpPr>
              <p:nvPr/>
            </p:nvSpPr>
            <p:spPr>
              <a:xfrm rot="8013898">
                <a:off x="8465142" y="419711"/>
                <a:ext cx="1348536" cy="1347463"/>
              </a:xfrm>
              <a:prstGeom prst="teardrop">
                <a:avLst/>
              </a:prstGeom>
              <a:solidFill>
                <a:srgbClr val="F7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B32A5B-FF00-4093-B24D-1DBC4C38F189}"/>
                  </a:ext>
                </a:extLst>
              </p:cNvPr>
              <p:cNvSpPr/>
              <p:nvPr/>
            </p:nvSpPr>
            <p:spPr>
              <a:xfrm>
                <a:off x="8784098" y="734443"/>
                <a:ext cx="731520" cy="731520"/>
              </a:xfrm>
              <a:prstGeom prst="ellipse">
                <a:avLst/>
              </a:prstGeom>
              <a:solidFill>
                <a:schemeClr val="bg1"/>
              </a:solidFill>
              <a:ln>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DB2431"/>
                  </a:solidFill>
                </a:endParaRPr>
              </a:p>
            </p:txBody>
          </p:sp>
        </p:grpSp>
        <p:grpSp>
          <p:nvGrpSpPr>
            <p:cNvPr id="77" name="Group 76">
              <a:extLst>
                <a:ext uri="{FF2B5EF4-FFF2-40B4-BE49-F238E27FC236}">
                  <a16:creationId xmlns:a16="http://schemas.microsoft.com/office/drawing/2014/main" id="{8D409264-DD74-4D72-BA37-59E8F274A067}"/>
                </a:ext>
              </a:extLst>
            </p:cNvPr>
            <p:cNvGrpSpPr/>
            <p:nvPr/>
          </p:nvGrpSpPr>
          <p:grpSpPr>
            <a:xfrm>
              <a:off x="-3710971" y="2216080"/>
              <a:ext cx="14715804" cy="5654194"/>
              <a:chOff x="-3860139" y="2146569"/>
              <a:chExt cx="14715804" cy="5654194"/>
            </a:xfrm>
          </p:grpSpPr>
          <p:grpSp>
            <p:nvGrpSpPr>
              <p:cNvPr id="78" name="Group 77">
                <a:extLst>
                  <a:ext uri="{FF2B5EF4-FFF2-40B4-BE49-F238E27FC236}">
                    <a16:creationId xmlns:a16="http://schemas.microsoft.com/office/drawing/2014/main" id="{F50012DE-3128-4805-ABE2-856AAC01BE2D}"/>
                  </a:ext>
                </a:extLst>
              </p:cNvPr>
              <p:cNvGrpSpPr/>
              <p:nvPr/>
            </p:nvGrpSpPr>
            <p:grpSpPr>
              <a:xfrm>
                <a:off x="-3860139" y="2146569"/>
                <a:ext cx="14715804" cy="5654194"/>
                <a:chOff x="-3860139" y="2146569"/>
                <a:chExt cx="14715804" cy="5654194"/>
              </a:xfrm>
            </p:grpSpPr>
            <p:sp>
              <p:nvSpPr>
                <p:cNvPr id="80" name="Flowchart: Manual Operation 79">
                  <a:extLst>
                    <a:ext uri="{FF2B5EF4-FFF2-40B4-BE49-F238E27FC236}">
                      <a16:creationId xmlns:a16="http://schemas.microsoft.com/office/drawing/2014/main" id="{2035D992-63B7-4081-B2D2-1EE278AE838A}"/>
                    </a:ext>
                  </a:extLst>
                </p:cNvPr>
                <p:cNvSpPr/>
                <p:nvPr/>
              </p:nvSpPr>
              <p:spPr>
                <a:xfrm rot="15110417">
                  <a:off x="-1568893" y="4244381"/>
                  <a:ext cx="1265136" cy="5847627"/>
                </a:xfrm>
                <a:prstGeom prst="flowChartManualOperation">
                  <a:avLst/>
                </a:prstGeom>
                <a:solidFill>
                  <a:srgbClr val="00A3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A6393CE9-149C-403D-99FC-C1601362F2E2}"/>
                    </a:ext>
                  </a:extLst>
                </p:cNvPr>
                <p:cNvGrpSpPr/>
                <p:nvPr/>
              </p:nvGrpSpPr>
              <p:grpSpPr>
                <a:xfrm>
                  <a:off x="2101155" y="2146569"/>
                  <a:ext cx="8754510" cy="4700232"/>
                  <a:chOff x="2858370" y="2015529"/>
                  <a:chExt cx="8754510" cy="4700232"/>
                </a:xfrm>
              </p:grpSpPr>
              <p:sp>
                <p:nvSpPr>
                  <p:cNvPr id="82" name="Flowchart: Manual Operation 81">
                    <a:extLst>
                      <a:ext uri="{FF2B5EF4-FFF2-40B4-BE49-F238E27FC236}">
                        <a16:creationId xmlns:a16="http://schemas.microsoft.com/office/drawing/2014/main" id="{77148153-3A60-47B9-84F3-0972C960693E}"/>
                      </a:ext>
                    </a:extLst>
                  </p:cNvPr>
                  <p:cNvSpPr/>
                  <p:nvPr/>
                </p:nvSpPr>
                <p:spPr>
                  <a:xfrm rot="6679753">
                    <a:off x="8473477" y="2142610"/>
                    <a:ext cx="426720" cy="3357004"/>
                  </a:xfrm>
                  <a:prstGeom prst="flowChartManualOperation">
                    <a:avLst/>
                  </a:prstGeom>
                  <a:solidFill>
                    <a:srgbClr val="00A3C6"/>
                  </a:solidFill>
                  <a:ln>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lowchart: Manual Operation 82">
                    <a:extLst>
                      <a:ext uri="{FF2B5EF4-FFF2-40B4-BE49-F238E27FC236}">
                        <a16:creationId xmlns:a16="http://schemas.microsoft.com/office/drawing/2014/main" id="{DC6C3B85-98C2-4B58-804A-B0E9C691E547}"/>
                      </a:ext>
                    </a:extLst>
                  </p:cNvPr>
                  <p:cNvSpPr/>
                  <p:nvPr/>
                </p:nvSpPr>
                <p:spPr>
                  <a:xfrm rot="14759000">
                    <a:off x="8297155" y="3489940"/>
                    <a:ext cx="835866" cy="3792805"/>
                  </a:xfrm>
                  <a:prstGeom prst="flowChartManualOperation">
                    <a:avLst/>
                  </a:prstGeom>
                  <a:solidFill>
                    <a:srgbClr val="00A3C6"/>
                  </a:solidFill>
                  <a:ln>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4FAE582C-218F-499A-9F09-A5638D900FDD}"/>
                      </a:ext>
                    </a:extLst>
                  </p:cNvPr>
                  <p:cNvSpPr/>
                  <p:nvPr/>
                </p:nvSpPr>
                <p:spPr>
                  <a:xfrm>
                    <a:off x="9711690" y="4196080"/>
                    <a:ext cx="1901190" cy="759777"/>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nual Operation 84">
                    <a:extLst>
                      <a:ext uri="{FF2B5EF4-FFF2-40B4-BE49-F238E27FC236}">
                        <a16:creationId xmlns:a16="http://schemas.microsoft.com/office/drawing/2014/main" id="{AFC0306A-1745-4CB3-ADA2-EF460A227C73}"/>
                      </a:ext>
                    </a:extLst>
                  </p:cNvPr>
                  <p:cNvSpPr/>
                  <p:nvPr/>
                </p:nvSpPr>
                <p:spPr>
                  <a:xfrm rot="15280299">
                    <a:off x="7941014" y="1136943"/>
                    <a:ext cx="426720" cy="3216715"/>
                  </a:xfrm>
                  <a:prstGeom prst="flowChartManualOperation">
                    <a:avLst/>
                  </a:prstGeom>
                  <a:solidFill>
                    <a:srgbClr val="00A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4588CAE-1EE2-4F81-A0A8-367172F6EB7F}"/>
                      </a:ext>
                    </a:extLst>
                  </p:cNvPr>
                  <p:cNvSpPr/>
                  <p:nvPr/>
                </p:nvSpPr>
                <p:spPr>
                  <a:xfrm>
                    <a:off x="9426151" y="2015529"/>
                    <a:ext cx="1209040" cy="467360"/>
                  </a:xfrm>
                  <a:prstGeom prst="ellipse">
                    <a:avLst/>
                  </a:prstGeom>
                  <a:solidFill>
                    <a:srgbClr val="00A3C6"/>
                  </a:solidFill>
                  <a:ln w="762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DA0BC178-169E-4A8C-A63B-A17AA6E66698}"/>
                      </a:ext>
                    </a:extLst>
                  </p:cNvPr>
                  <p:cNvSpPr/>
                  <p:nvPr/>
                </p:nvSpPr>
                <p:spPr>
                  <a:xfrm>
                    <a:off x="6074101" y="2597323"/>
                    <a:ext cx="1786628" cy="816003"/>
                  </a:xfrm>
                  <a:prstGeom prst="ellipse">
                    <a:avLst/>
                  </a:prstGeom>
                  <a:solidFill>
                    <a:srgbClr val="00A3C6"/>
                  </a:solidFill>
                  <a:ln w="5715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Manual Operation 87">
                    <a:extLst>
                      <a:ext uri="{FF2B5EF4-FFF2-40B4-BE49-F238E27FC236}">
                        <a16:creationId xmlns:a16="http://schemas.microsoft.com/office/drawing/2014/main" id="{0F6314A3-977F-4F0C-ABC2-BDF8C50D6130}"/>
                      </a:ext>
                    </a:extLst>
                  </p:cNvPr>
                  <p:cNvSpPr/>
                  <p:nvPr/>
                </p:nvSpPr>
                <p:spPr>
                  <a:xfrm rot="16200000">
                    <a:off x="4391019" y="4206103"/>
                    <a:ext cx="889095" cy="3954393"/>
                  </a:xfrm>
                  <a:prstGeom prst="flowChartManualOperation">
                    <a:avLst/>
                  </a:prstGeom>
                  <a:solidFill>
                    <a:srgbClr val="00A3C6"/>
                  </a:solidFill>
                  <a:ln>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7121DA7-675D-45EA-B8C2-20BC353FCFE5}"/>
                      </a:ext>
                    </a:extLst>
                  </p:cNvPr>
                  <p:cNvSpPr/>
                  <p:nvPr/>
                </p:nvSpPr>
                <p:spPr>
                  <a:xfrm>
                    <a:off x="5627370" y="5720081"/>
                    <a:ext cx="2571750" cy="995680"/>
                  </a:xfrm>
                  <a:prstGeom prst="ellipse">
                    <a:avLst/>
                  </a:prstGeom>
                  <a:solidFill>
                    <a:srgbClr val="00A3C6"/>
                  </a:solidFill>
                  <a:ln w="5715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Oval 78">
                <a:extLst>
                  <a:ext uri="{FF2B5EF4-FFF2-40B4-BE49-F238E27FC236}">
                    <a16:creationId xmlns:a16="http://schemas.microsoft.com/office/drawing/2014/main" id="{65BDF6F5-3380-457E-8E85-5D69D1F3E329}"/>
                  </a:ext>
                </a:extLst>
              </p:cNvPr>
              <p:cNvSpPr/>
              <p:nvPr/>
            </p:nvSpPr>
            <p:spPr>
              <a:xfrm>
                <a:off x="652652" y="5798795"/>
                <a:ext cx="2571750" cy="1021187"/>
              </a:xfrm>
              <a:prstGeom prst="ellipse">
                <a:avLst/>
              </a:prstGeom>
              <a:solidFill>
                <a:srgbClr val="00A3C6"/>
              </a:solidFill>
              <a:ln w="5715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0" name="Text Placeholder 4">
            <a:extLst>
              <a:ext uri="{FF2B5EF4-FFF2-40B4-BE49-F238E27FC236}">
                <a16:creationId xmlns:a16="http://schemas.microsoft.com/office/drawing/2014/main" id="{5322499A-CCF2-481C-B9D1-15C10568B4A3}"/>
              </a:ext>
            </a:extLst>
          </p:cNvPr>
          <p:cNvSpPr txBox="1">
            <a:spLocks/>
          </p:cNvSpPr>
          <p:nvPr/>
        </p:nvSpPr>
        <p:spPr>
          <a:xfrm>
            <a:off x="552781" y="2758086"/>
            <a:ext cx="10515600" cy="25126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000"/>
              </a:spcAft>
            </a:pPr>
            <a:r>
              <a:rPr lang="en-US" sz="2400" dirty="0">
                <a:solidFill>
                  <a:srgbClr val="00A3C6"/>
                </a:solidFill>
              </a:rPr>
              <a:t>What were some of the key </a:t>
            </a:r>
            <a:r>
              <a:rPr lang="en-US" sz="2400" b="1" u="sng" dirty="0">
                <a:solidFill>
                  <a:srgbClr val="00A3C6"/>
                </a:solidFill>
              </a:rPr>
              <a:t>milestones</a:t>
            </a:r>
            <a:r>
              <a:rPr lang="en-US" sz="2400" dirty="0">
                <a:solidFill>
                  <a:srgbClr val="00A3C6"/>
                </a:solidFill>
              </a:rPr>
              <a:t>?</a:t>
            </a:r>
          </a:p>
          <a:p>
            <a:pPr>
              <a:lnSpc>
                <a:spcPct val="100000"/>
              </a:lnSpc>
              <a:spcAft>
                <a:spcPts val="1000"/>
              </a:spcAft>
            </a:pPr>
            <a:r>
              <a:rPr lang="en-US" sz="2400" dirty="0">
                <a:solidFill>
                  <a:srgbClr val="00A3C6"/>
                </a:solidFill>
              </a:rPr>
              <a:t>Was there anything unique about the </a:t>
            </a:r>
            <a:r>
              <a:rPr lang="en-US" sz="2400" b="1" u="sng" dirty="0">
                <a:solidFill>
                  <a:srgbClr val="00A3C6"/>
                </a:solidFill>
              </a:rPr>
              <a:t>process/approach</a:t>
            </a:r>
            <a:r>
              <a:rPr lang="en-US" sz="2400" dirty="0">
                <a:solidFill>
                  <a:srgbClr val="00A3C6"/>
                </a:solidFill>
              </a:rPr>
              <a:t>?</a:t>
            </a:r>
          </a:p>
          <a:p>
            <a:pPr>
              <a:lnSpc>
                <a:spcPct val="100000"/>
              </a:lnSpc>
              <a:spcAft>
                <a:spcPts val="1000"/>
              </a:spcAft>
            </a:pPr>
            <a:r>
              <a:rPr lang="en-US" sz="2400" dirty="0">
                <a:solidFill>
                  <a:srgbClr val="00A3C6"/>
                </a:solidFill>
              </a:rPr>
              <a:t>What did we learn from the </a:t>
            </a:r>
            <a:r>
              <a:rPr lang="en-US" sz="2400" b="1" u="sng" dirty="0">
                <a:solidFill>
                  <a:srgbClr val="00A3C6"/>
                </a:solidFill>
              </a:rPr>
              <a:t>data/implementation</a:t>
            </a:r>
            <a:r>
              <a:rPr lang="en-US" sz="2400" dirty="0">
                <a:solidFill>
                  <a:srgbClr val="00A3C6"/>
                </a:solidFill>
              </a:rPr>
              <a:t>?</a:t>
            </a:r>
          </a:p>
          <a:p>
            <a:pPr>
              <a:lnSpc>
                <a:spcPct val="100000"/>
              </a:lnSpc>
              <a:spcAft>
                <a:spcPts val="1000"/>
              </a:spcAft>
            </a:pPr>
            <a:r>
              <a:rPr lang="en-US" sz="2400" dirty="0">
                <a:solidFill>
                  <a:srgbClr val="00A3C6"/>
                </a:solidFill>
              </a:rPr>
              <a:t>How might we </a:t>
            </a:r>
            <a:r>
              <a:rPr lang="en-US" sz="2400" b="1" u="sng" dirty="0">
                <a:solidFill>
                  <a:srgbClr val="00A3C6"/>
                </a:solidFill>
              </a:rPr>
              <a:t>leverage these lessons/gains across the sector</a:t>
            </a:r>
            <a:r>
              <a:rPr lang="en-US" sz="2400" dirty="0">
                <a:solidFill>
                  <a:srgbClr val="00A3C6"/>
                </a:solidFill>
              </a:rPr>
              <a:t>?</a:t>
            </a:r>
          </a:p>
        </p:txBody>
      </p:sp>
      <p:sp>
        <p:nvSpPr>
          <p:cNvPr id="2" name="Title 1">
            <a:extLst>
              <a:ext uri="{FF2B5EF4-FFF2-40B4-BE49-F238E27FC236}">
                <a16:creationId xmlns:a16="http://schemas.microsoft.com/office/drawing/2014/main" id="{7096D130-1995-446B-90E9-BCE33C0BBB75}"/>
              </a:ext>
            </a:extLst>
          </p:cNvPr>
          <p:cNvSpPr>
            <a:spLocks noGrp="1"/>
          </p:cNvSpPr>
          <p:nvPr>
            <p:ph type="title"/>
          </p:nvPr>
        </p:nvSpPr>
        <p:spPr/>
        <p:txBody>
          <a:bodyPr/>
          <a:lstStyle/>
          <a:p>
            <a:r>
              <a:rPr lang="en-US" altLang="en-US" dirty="0">
                <a:solidFill>
                  <a:srgbClr val="00A3C6"/>
                </a:solidFill>
              </a:rPr>
              <a:t>Highlights from 4Children’s Journey in Uganda:</a:t>
            </a:r>
            <a:endParaRPr lang="en-US" dirty="0"/>
          </a:p>
        </p:txBody>
      </p:sp>
    </p:spTree>
    <p:extLst>
      <p:ext uri="{BB962C8B-B14F-4D97-AF65-F5344CB8AC3E}">
        <p14:creationId xmlns:p14="http://schemas.microsoft.com/office/powerpoint/2010/main" val="371436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F02A50-E8D6-4C74-ADBF-C9D4E969B2D4}"/>
              </a:ext>
            </a:extLst>
          </p:cNvPr>
          <p:cNvPicPr>
            <a:picLocks noChangeAspect="1"/>
          </p:cNvPicPr>
          <p:nvPr/>
        </p:nvPicPr>
        <p:blipFill>
          <a:blip r:embed="rId2"/>
          <a:stretch>
            <a:fillRect/>
          </a:stretch>
        </p:blipFill>
        <p:spPr>
          <a:xfrm>
            <a:off x="700760" y="301993"/>
            <a:ext cx="2544476" cy="3555947"/>
          </a:xfrm>
          <a:prstGeom prst="rect">
            <a:avLst/>
          </a:prstGeom>
          <a:ln>
            <a:solidFill>
              <a:srgbClr val="199BAB"/>
            </a:solidFill>
          </a:ln>
        </p:spPr>
      </p:pic>
      <p:sp>
        <p:nvSpPr>
          <p:cNvPr id="5" name="Content Placeholder 4">
            <a:extLst>
              <a:ext uri="{FF2B5EF4-FFF2-40B4-BE49-F238E27FC236}">
                <a16:creationId xmlns:a16="http://schemas.microsoft.com/office/drawing/2014/main" id="{638A3CAE-17C6-452E-B62F-478DBBF4CF6B}"/>
              </a:ext>
            </a:extLst>
          </p:cNvPr>
          <p:cNvSpPr>
            <a:spLocks noGrp="1"/>
          </p:cNvSpPr>
          <p:nvPr>
            <p:ph idx="1"/>
          </p:nvPr>
        </p:nvSpPr>
        <p:spPr>
          <a:xfrm>
            <a:off x="3526970" y="301993"/>
            <a:ext cx="3690259" cy="6322090"/>
          </a:xfrm>
          <a:solidFill>
            <a:srgbClr val="199BAB"/>
          </a:solidFill>
        </p:spPr>
        <p:txBody>
          <a:bodyPr anchor="ctr">
            <a:normAutofit/>
          </a:bodyPr>
          <a:lstStyle/>
          <a:p>
            <a:pPr marL="0" lvl="1" indent="0">
              <a:buNone/>
            </a:pPr>
            <a:r>
              <a:rPr lang="en-US" b="1" dirty="0">
                <a:solidFill>
                  <a:schemeClr val="bg1"/>
                </a:solidFill>
              </a:rPr>
              <a:t>Led by GoU </a:t>
            </a:r>
            <a:r>
              <a:rPr lang="en-US" dirty="0">
                <a:solidFill>
                  <a:schemeClr val="bg1"/>
                </a:solidFill>
              </a:rPr>
              <a:t>with support from 4Children and UNICEF: </a:t>
            </a:r>
          </a:p>
          <a:p>
            <a:pPr marL="457200" lvl="1" indent="0">
              <a:buNone/>
            </a:pPr>
            <a:endParaRPr lang="en-US" sz="800" dirty="0">
              <a:solidFill>
                <a:schemeClr val="bg1"/>
              </a:solidFill>
            </a:endParaRPr>
          </a:p>
          <a:p>
            <a:pPr marL="342900" lvl="1" indent="-342900">
              <a:lnSpc>
                <a:spcPct val="100000"/>
              </a:lnSpc>
              <a:spcAft>
                <a:spcPts val="1200"/>
              </a:spcAft>
            </a:pPr>
            <a:r>
              <a:rPr lang="en-US" dirty="0">
                <a:solidFill>
                  <a:schemeClr val="bg1"/>
                </a:solidFill>
              </a:rPr>
              <a:t>Skills inventory of the workforce</a:t>
            </a:r>
          </a:p>
          <a:p>
            <a:pPr marL="342900" lvl="1" indent="-342900">
              <a:lnSpc>
                <a:spcPct val="100000"/>
              </a:lnSpc>
              <a:spcAft>
                <a:spcPts val="1200"/>
              </a:spcAft>
            </a:pPr>
            <a:r>
              <a:rPr lang="en-US" dirty="0">
                <a:solidFill>
                  <a:schemeClr val="bg1"/>
                </a:solidFill>
              </a:rPr>
              <a:t>Performance-based management standards &amp; processes</a:t>
            </a:r>
          </a:p>
          <a:p>
            <a:pPr marL="342900" lvl="1" indent="-342900">
              <a:lnSpc>
                <a:spcPct val="100000"/>
              </a:lnSpc>
              <a:spcAft>
                <a:spcPts val="1200"/>
              </a:spcAft>
            </a:pPr>
            <a:r>
              <a:rPr lang="en-US" dirty="0">
                <a:solidFill>
                  <a:schemeClr val="bg1"/>
                </a:solidFill>
              </a:rPr>
              <a:t>Capacity strengthening needs and strategies</a:t>
            </a:r>
          </a:p>
          <a:p>
            <a:pPr marL="342900" lvl="1" indent="-342900">
              <a:lnSpc>
                <a:spcPct val="100000"/>
              </a:lnSpc>
              <a:spcAft>
                <a:spcPts val="1200"/>
              </a:spcAft>
            </a:pPr>
            <a:r>
              <a:rPr lang="en-US" dirty="0">
                <a:solidFill>
                  <a:schemeClr val="bg1"/>
                </a:solidFill>
              </a:rPr>
              <a:t>Communication &amp; coordination </a:t>
            </a:r>
          </a:p>
          <a:p>
            <a:pPr marL="342900" lvl="1" indent="-342900">
              <a:lnSpc>
                <a:spcPct val="100000"/>
              </a:lnSpc>
              <a:spcAft>
                <a:spcPts val="1200"/>
              </a:spcAft>
            </a:pPr>
            <a:r>
              <a:rPr lang="en-US" dirty="0">
                <a:solidFill>
                  <a:schemeClr val="bg1"/>
                </a:solidFill>
              </a:rPr>
              <a:t>Organizational development challenges</a:t>
            </a:r>
            <a:endParaRPr lang="en-US" b="1" dirty="0">
              <a:solidFill>
                <a:schemeClr val="bg1"/>
              </a:solidFill>
            </a:endParaRPr>
          </a:p>
        </p:txBody>
      </p:sp>
      <p:sp>
        <p:nvSpPr>
          <p:cNvPr id="4" name="Rectangle 3">
            <a:extLst>
              <a:ext uri="{FF2B5EF4-FFF2-40B4-BE49-F238E27FC236}">
                <a16:creationId xmlns:a16="http://schemas.microsoft.com/office/drawing/2014/main" id="{9EC1B523-EAAC-4264-A04E-70DACED978D5}"/>
              </a:ext>
            </a:extLst>
          </p:cNvPr>
          <p:cNvSpPr/>
          <p:nvPr/>
        </p:nvSpPr>
        <p:spPr>
          <a:xfrm>
            <a:off x="7462157" y="301993"/>
            <a:ext cx="4414158" cy="63220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spcAft>
                <a:spcPts val="2000"/>
              </a:spcAft>
            </a:pPr>
            <a:r>
              <a:rPr lang="en-US" sz="2400" i="1" dirty="0">
                <a:solidFill>
                  <a:schemeClr val="bg1"/>
                </a:solidFill>
              </a:rPr>
              <a:t>Key Challenges Affecting Performance:</a:t>
            </a:r>
          </a:p>
          <a:p>
            <a:pPr marL="342900" lvl="1" indent="-342900">
              <a:spcBef>
                <a:spcPts val="500"/>
              </a:spcBef>
              <a:spcAft>
                <a:spcPts val="1200"/>
              </a:spcAft>
              <a:buFont typeface="Arial" panose="020B0604020202020204" pitchFamily="34" charset="0"/>
              <a:buChar char="•"/>
            </a:pPr>
            <a:r>
              <a:rPr lang="en-US" sz="2400" dirty="0">
                <a:solidFill>
                  <a:schemeClr val="bg1"/>
                </a:solidFill>
              </a:rPr>
              <a:t>Gaps in the required competencies</a:t>
            </a:r>
          </a:p>
          <a:p>
            <a:pPr marL="342900" lvl="1" indent="-342900">
              <a:spcBef>
                <a:spcPts val="500"/>
              </a:spcBef>
              <a:spcAft>
                <a:spcPts val="1200"/>
              </a:spcAft>
              <a:buFont typeface="Arial" panose="020B0604020202020204" pitchFamily="34" charset="0"/>
              <a:buChar char="•"/>
            </a:pPr>
            <a:r>
              <a:rPr lang="en-US" sz="2400" dirty="0">
                <a:solidFill>
                  <a:schemeClr val="bg1"/>
                </a:solidFill>
              </a:rPr>
              <a:t>Poor working environment</a:t>
            </a:r>
          </a:p>
          <a:p>
            <a:pPr marL="342900" lvl="1" indent="-342900">
              <a:spcBef>
                <a:spcPts val="500"/>
              </a:spcBef>
              <a:spcAft>
                <a:spcPts val="1200"/>
              </a:spcAft>
              <a:buFont typeface="Arial" panose="020B0604020202020204" pitchFamily="34" charset="0"/>
              <a:buChar char="•"/>
            </a:pPr>
            <a:r>
              <a:rPr lang="en-US" sz="2400" dirty="0">
                <a:solidFill>
                  <a:schemeClr val="bg1"/>
                </a:solidFill>
              </a:rPr>
              <a:t>Lack of basic tools and equipment</a:t>
            </a:r>
          </a:p>
          <a:p>
            <a:pPr marL="342900" lvl="1" indent="-342900">
              <a:spcBef>
                <a:spcPts val="500"/>
              </a:spcBef>
              <a:spcAft>
                <a:spcPts val="1200"/>
              </a:spcAft>
              <a:buFont typeface="Arial" panose="020B0604020202020204" pitchFamily="34" charset="0"/>
              <a:buChar char="•"/>
            </a:pPr>
            <a:r>
              <a:rPr lang="en-US" sz="2400" dirty="0">
                <a:solidFill>
                  <a:schemeClr val="bg1"/>
                </a:solidFill>
              </a:rPr>
              <a:t>Lack of formal induction processes</a:t>
            </a:r>
          </a:p>
          <a:p>
            <a:pPr marL="342900" lvl="1" indent="-342900">
              <a:spcBef>
                <a:spcPts val="500"/>
              </a:spcBef>
              <a:spcAft>
                <a:spcPts val="1200"/>
              </a:spcAft>
              <a:buFont typeface="Arial" panose="020B0604020202020204" pitchFamily="34" charset="0"/>
              <a:buChar char="•"/>
            </a:pPr>
            <a:r>
              <a:rPr lang="en-US" sz="2400" dirty="0">
                <a:solidFill>
                  <a:schemeClr val="bg1"/>
                </a:solidFill>
              </a:rPr>
              <a:t>Limited supportive supervision</a:t>
            </a:r>
          </a:p>
          <a:p>
            <a:pPr marL="342900" lvl="1" indent="-342900">
              <a:spcBef>
                <a:spcPts val="500"/>
              </a:spcBef>
              <a:spcAft>
                <a:spcPts val="1200"/>
              </a:spcAft>
              <a:buFont typeface="Arial" panose="020B0604020202020204" pitchFamily="34" charset="0"/>
              <a:buChar char="•"/>
            </a:pPr>
            <a:r>
              <a:rPr lang="en-US" sz="2400" dirty="0">
                <a:solidFill>
                  <a:schemeClr val="bg1"/>
                </a:solidFill>
              </a:rPr>
              <a:t>Inadequate funding</a:t>
            </a:r>
          </a:p>
          <a:p>
            <a:pPr marL="342900" lvl="1" indent="-342900">
              <a:spcBef>
                <a:spcPts val="500"/>
              </a:spcBef>
              <a:spcAft>
                <a:spcPts val="1200"/>
              </a:spcAft>
              <a:buFont typeface="Arial" panose="020B0604020202020204" pitchFamily="34" charset="0"/>
              <a:buChar char="•"/>
            </a:pPr>
            <a:r>
              <a:rPr lang="en-US" sz="2400" dirty="0">
                <a:solidFill>
                  <a:schemeClr val="bg1"/>
                </a:solidFill>
              </a:rPr>
              <a:t>Inadequate staffing</a:t>
            </a:r>
          </a:p>
        </p:txBody>
      </p:sp>
      <p:sp>
        <p:nvSpPr>
          <p:cNvPr id="2" name="Rectangle 1">
            <a:extLst>
              <a:ext uri="{FF2B5EF4-FFF2-40B4-BE49-F238E27FC236}">
                <a16:creationId xmlns:a16="http://schemas.microsoft.com/office/drawing/2014/main" id="{7015F105-7F1F-4846-9F2E-A94FE9FEFBEB}"/>
              </a:ext>
            </a:extLst>
          </p:cNvPr>
          <p:cNvSpPr/>
          <p:nvPr/>
        </p:nvSpPr>
        <p:spPr>
          <a:xfrm>
            <a:off x="700760" y="3857940"/>
            <a:ext cx="2656051" cy="1404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199BAB"/>
                </a:solidFill>
              </a:rPr>
              <a:t>National Steering Committee: </a:t>
            </a:r>
            <a:r>
              <a:rPr lang="en-US" sz="1400" dirty="0">
                <a:solidFill>
                  <a:srgbClr val="199BAB"/>
                </a:solidFill>
              </a:rPr>
              <a:t>Ministry of Gender, Labour and Social Development  </a:t>
            </a:r>
            <a:r>
              <a:rPr lang="en-US" sz="1400" dirty="0">
                <a:solidFill>
                  <a:srgbClr val="199BAB"/>
                </a:solidFill>
                <a:sym typeface="Webdings" panose="05030102010509060703" pitchFamily="18" charset="2"/>
              </a:rPr>
              <a:t>Ministry of Internal Affairs Ministry of Local Government Ministry of Public Service UNICEF</a:t>
            </a:r>
            <a:endParaRPr lang="en-US" sz="1400" dirty="0">
              <a:solidFill>
                <a:srgbClr val="199BAB"/>
              </a:solidFill>
            </a:endParaRPr>
          </a:p>
        </p:txBody>
      </p:sp>
    </p:spTree>
    <p:extLst>
      <p:ext uri="{BB962C8B-B14F-4D97-AF65-F5344CB8AC3E}">
        <p14:creationId xmlns:p14="http://schemas.microsoft.com/office/powerpoint/2010/main" val="319500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lowchart: Manual Operation 33">
            <a:extLst>
              <a:ext uri="{FF2B5EF4-FFF2-40B4-BE49-F238E27FC236}">
                <a16:creationId xmlns:a16="http://schemas.microsoft.com/office/drawing/2014/main" id="{A9082451-4DA7-47AA-B892-C1D49BED7B9E}"/>
              </a:ext>
            </a:extLst>
          </p:cNvPr>
          <p:cNvSpPr/>
          <p:nvPr/>
        </p:nvSpPr>
        <p:spPr>
          <a:xfrm rot="15110417">
            <a:off x="-25420" y="5130315"/>
            <a:ext cx="1265136" cy="2158505"/>
          </a:xfrm>
          <a:prstGeom prst="flowChartManualOperation">
            <a:avLst/>
          </a:prstGeom>
          <a:solidFill>
            <a:srgbClr val="199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025AC41-D169-417B-9269-41697849AF39}"/>
              </a:ext>
            </a:extLst>
          </p:cNvPr>
          <p:cNvGrpSpPr/>
          <p:nvPr/>
        </p:nvGrpSpPr>
        <p:grpSpPr>
          <a:xfrm>
            <a:off x="2220691" y="466016"/>
            <a:ext cx="9971309" cy="5465312"/>
            <a:chOff x="2959673" y="425290"/>
            <a:chExt cx="9971309" cy="5465312"/>
          </a:xfrm>
        </p:grpSpPr>
        <p:grpSp>
          <p:nvGrpSpPr>
            <p:cNvPr id="48" name="Group 47">
              <a:extLst>
                <a:ext uri="{FF2B5EF4-FFF2-40B4-BE49-F238E27FC236}">
                  <a16:creationId xmlns:a16="http://schemas.microsoft.com/office/drawing/2014/main" id="{5A4F8547-3BBE-4A1A-A6E4-192C7B4D2AC0}"/>
                </a:ext>
              </a:extLst>
            </p:cNvPr>
            <p:cNvGrpSpPr/>
            <p:nvPr/>
          </p:nvGrpSpPr>
          <p:grpSpPr>
            <a:xfrm>
              <a:off x="2959673" y="2005086"/>
              <a:ext cx="9167986" cy="3885516"/>
              <a:chOff x="2854570" y="2353826"/>
              <a:chExt cx="9167986" cy="3885516"/>
            </a:xfrm>
          </p:grpSpPr>
          <p:grpSp>
            <p:nvGrpSpPr>
              <p:cNvPr id="32" name="Group 31">
                <a:extLst>
                  <a:ext uri="{FF2B5EF4-FFF2-40B4-BE49-F238E27FC236}">
                    <a16:creationId xmlns:a16="http://schemas.microsoft.com/office/drawing/2014/main" id="{2D6752D8-9E23-4C2D-B38E-B89C1BC02198}"/>
                  </a:ext>
                </a:extLst>
              </p:cNvPr>
              <p:cNvGrpSpPr/>
              <p:nvPr/>
            </p:nvGrpSpPr>
            <p:grpSpPr>
              <a:xfrm>
                <a:off x="2854570" y="2353826"/>
                <a:ext cx="9167986" cy="3885516"/>
                <a:chOff x="2885656" y="2015529"/>
                <a:chExt cx="9167986" cy="3885516"/>
              </a:xfrm>
            </p:grpSpPr>
            <p:sp>
              <p:nvSpPr>
                <p:cNvPr id="11" name="Flowchart: Manual Operation 10">
                  <a:extLst>
                    <a:ext uri="{FF2B5EF4-FFF2-40B4-BE49-F238E27FC236}">
                      <a16:creationId xmlns:a16="http://schemas.microsoft.com/office/drawing/2014/main" id="{3396A5A3-E102-49A0-AD80-2640A51AA8BA}"/>
                    </a:ext>
                  </a:extLst>
                </p:cNvPr>
                <p:cNvSpPr/>
                <p:nvPr/>
              </p:nvSpPr>
              <p:spPr>
                <a:xfrm rot="6018988">
                  <a:off x="8449144" y="1786852"/>
                  <a:ext cx="426720" cy="3357004"/>
                </a:xfrm>
                <a:prstGeom prst="flowChartManualOperation">
                  <a:avLst/>
                </a:prstGeom>
                <a:solidFill>
                  <a:srgbClr val="199BAB"/>
                </a:solidFill>
                <a:ln>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lowchart: Manual Operation 11">
                  <a:extLst>
                    <a:ext uri="{FF2B5EF4-FFF2-40B4-BE49-F238E27FC236}">
                      <a16:creationId xmlns:a16="http://schemas.microsoft.com/office/drawing/2014/main" id="{1BBBAE0D-4A9F-4E77-B444-4E7C70A161FB}"/>
                    </a:ext>
                  </a:extLst>
                </p:cNvPr>
                <p:cNvSpPr/>
                <p:nvPr/>
              </p:nvSpPr>
              <p:spPr>
                <a:xfrm rot="14759000">
                  <a:off x="8742223" y="3177914"/>
                  <a:ext cx="835866" cy="2957584"/>
                </a:xfrm>
                <a:prstGeom prst="flowChartManualOperation">
                  <a:avLst/>
                </a:prstGeom>
                <a:solidFill>
                  <a:srgbClr val="199BAB"/>
                </a:solidFill>
                <a:ln>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Oval 7">
                  <a:extLst>
                    <a:ext uri="{FF2B5EF4-FFF2-40B4-BE49-F238E27FC236}">
                      <a16:creationId xmlns:a16="http://schemas.microsoft.com/office/drawing/2014/main" id="{3EC3F0BC-C890-444F-A647-CF6FB42069D2}"/>
                    </a:ext>
                  </a:extLst>
                </p:cNvPr>
                <p:cNvSpPr/>
                <p:nvPr/>
              </p:nvSpPr>
              <p:spPr>
                <a:xfrm>
                  <a:off x="9447218" y="3274939"/>
                  <a:ext cx="2606424" cy="1041611"/>
                </a:xfrm>
                <a:prstGeom prst="ellipse">
                  <a:avLst/>
                </a:prstGeom>
                <a:solidFill>
                  <a:srgbClr val="199BAB"/>
                </a:solidFill>
                <a:ln w="5715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Flowchart: Manual Operation 13">
                  <a:extLst>
                    <a:ext uri="{FF2B5EF4-FFF2-40B4-BE49-F238E27FC236}">
                      <a16:creationId xmlns:a16="http://schemas.microsoft.com/office/drawing/2014/main" id="{E3C4251A-EABE-405F-8C4C-46556C5F498F}"/>
                    </a:ext>
                  </a:extLst>
                </p:cNvPr>
                <p:cNvSpPr/>
                <p:nvPr/>
              </p:nvSpPr>
              <p:spPr>
                <a:xfrm rot="15280299">
                  <a:off x="7941014" y="1136943"/>
                  <a:ext cx="426720" cy="3216715"/>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id="{3EB9C589-8CAB-4595-8EFB-BB838339B396}"/>
                    </a:ext>
                  </a:extLst>
                </p:cNvPr>
                <p:cNvSpPr/>
                <p:nvPr/>
              </p:nvSpPr>
              <p:spPr>
                <a:xfrm>
                  <a:off x="9426151" y="2015529"/>
                  <a:ext cx="1209040" cy="467360"/>
                </a:xfrm>
                <a:prstGeom prst="ellipse">
                  <a:avLst/>
                </a:prstGeom>
                <a:solidFill>
                  <a:srgbClr val="199BAB"/>
                </a:solidFill>
                <a:ln w="762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280C4BEA-D26D-443A-B275-0DA20BFFF000}"/>
                    </a:ext>
                  </a:extLst>
                </p:cNvPr>
                <p:cNvSpPr/>
                <p:nvPr/>
              </p:nvSpPr>
              <p:spPr>
                <a:xfrm>
                  <a:off x="5590740" y="2289772"/>
                  <a:ext cx="2287047" cy="1044558"/>
                </a:xfrm>
                <a:prstGeom prst="ellipse">
                  <a:avLst/>
                </a:prstGeom>
                <a:solidFill>
                  <a:srgbClr val="199BAB"/>
                </a:solidFill>
                <a:ln w="5715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lowchart: Manual Operation 14">
                  <a:extLst>
                    <a:ext uri="{FF2B5EF4-FFF2-40B4-BE49-F238E27FC236}">
                      <a16:creationId xmlns:a16="http://schemas.microsoft.com/office/drawing/2014/main" id="{D941526C-BEC6-4BBE-85C6-9958C1395D31}"/>
                    </a:ext>
                  </a:extLst>
                </p:cNvPr>
                <p:cNvSpPr/>
                <p:nvPr/>
              </p:nvSpPr>
              <p:spPr>
                <a:xfrm rot="15827312">
                  <a:off x="4418305" y="3463828"/>
                  <a:ext cx="889095" cy="3954393"/>
                </a:xfrm>
                <a:prstGeom prst="flowChartManualOperation">
                  <a:avLst/>
                </a:prstGeom>
                <a:solidFill>
                  <a:srgbClr val="199BAB"/>
                </a:solidFill>
                <a:ln>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BEE58A9F-E27E-4B78-909D-CF4A99BFB23E}"/>
                    </a:ext>
                  </a:extLst>
                </p:cNvPr>
                <p:cNvSpPr/>
                <p:nvPr/>
              </p:nvSpPr>
              <p:spPr>
                <a:xfrm>
                  <a:off x="5691042" y="4433838"/>
                  <a:ext cx="2995698" cy="1467207"/>
                </a:xfrm>
                <a:prstGeom prst="ellipse">
                  <a:avLst/>
                </a:prstGeom>
                <a:solidFill>
                  <a:srgbClr val="199BAB"/>
                </a:solidFill>
                <a:ln w="5715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4" name="Rectangle 43">
                <a:extLst>
                  <a:ext uri="{FF2B5EF4-FFF2-40B4-BE49-F238E27FC236}">
                    <a16:creationId xmlns:a16="http://schemas.microsoft.com/office/drawing/2014/main" id="{D3768C23-1492-456A-A1DD-D1236D21E2D8}"/>
                  </a:ext>
                </a:extLst>
              </p:cNvPr>
              <p:cNvSpPr/>
              <p:nvPr/>
            </p:nvSpPr>
            <p:spPr>
              <a:xfrm>
                <a:off x="5818242" y="4940117"/>
                <a:ext cx="2679126" cy="1015663"/>
              </a:xfrm>
              <a:prstGeom prst="rect">
                <a:avLst/>
              </a:prstGeom>
              <a:ln>
                <a:noFill/>
              </a:ln>
            </p:spPr>
            <p:txBody>
              <a:bodyPr wrap="square">
                <a:spAutoFit/>
              </a:bodyPr>
              <a:lstStyle/>
              <a:p>
                <a:pPr algn="ctr"/>
                <a:r>
                  <a:rPr lang="en-US" altLang="en-US" sz="2000" b="1" dirty="0">
                    <a:solidFill>
                      <a:schemeClr val="bg1"/>
                    </a:solidFill>
                  </a:rPr>
                  <a:t>Harmonized case management approach </a:t>
                </a:r>
                <a:br>
                  <a:rPr lang="en-US" altLang="en-US" sz="2000" b="1" dirty="0">
                    <a:solidFill>
                      <a:schemeClr val="bg1"/>
                    </a:solidFill>
                  </a:rPr>
                </a:br>
                <a:r>
                  <a:rPr lang="en-US" altLang="en-US" sz="2000" b="1" dirty="0">
                    <a:solidFill>
                      <a:schemeClr val="bg1"/>
                    </a:solidFill>
                  </a:rPr>
                  <a:t>and package</a:t>
                </a:r>
                <a:endParaRPr lang="en-US" sz="2000" b="1" dirty="0">
                  <a:solidFill>
                    <a:schemeClr val="bg1"/>
                  </a:solidFill>
                </a:endParaRPr>
              </a:p>
            </p:txBody>
          </p:sp>
          <p:sp>
            <p:nvSpPr>
              <p:cNvPr id="45" name="Rectangle 44">
                <a:extLst>
                  <a:ext uri="{FF2B5EF4-FFF2-40B4-BE49-F238E27FC236}">
                    <a16:creationId xmlns:a16="http://schemas.microsoft.com/office/drawing/2014/main" id="{92C0A4D7-C9B4-4BB3-86E3-E935E772F316}"/>
                  </a:ext>
                </a:extLst>
              </p:cNvPr>
              <p:cNvSpPr/>
              <p:nvPr/>
            </p:nvSpPr>
            <p:spPr>
              <a:xfrm>
                <a:off x="9631308" y="3738353"/>
                <a:ext cx="2259118" cy="707886"/>
              </a:xfrm>
              <a:prstGeom prst="rect">
                <a:avLst/>
              </a:prstGeom>
              <a:ln>
                <a:noFill/>
              </a:ln>
            </p:spPr>
            <p:txBody>
              <a:bodyPr wrap="square">
                <a:spAutoFit/>
              </a:bodyPr>
              <a:lstStyle/>
              <a:p>
                <a:pPr algn="ctr"/>
                <a:r>
                  <a:rPr lang="en-US" altLang="en-US" sz="2000" b="1" dirty="0">
                    <a:solidFill>
                      <a:schemeClr val="bg1"/>
                    </a:solidFill>
                  </a:rPr>
                  <a:t>Standardization of social work training</a:t>
                </a:r>
                <a:endParaRPr lang="en-US" sz="2000" b="1" dirty="0">
                  <a:solidFill>
                    <a:schemeClr val="bg1"/>
                  </a:solidFill>
                </a:endParaRPr>
              </a:p>
            </p:txBody>
          </p:sp>
          <p:sp>
            <p:nvSpPr>
              <p:cNvPr id="46" name="Rectangle 45">
                <a:extLst>
                  <a:ext uri="{FF2B5EF4-FFF2-40B4-BE49-F238E27FC236}">
                    <a16:creationId xmlns:a16="http://schemas.microsoft.com/office/drawing/2014/main" id="{79E8F36F-ABFB-4220-818C-B7085746A7E9}"/>
                  </a:ext>
                </a:extLst>
              </p:cNvPr>
              <p:cNvSpPr/>
              <p:nvPr/>
            </p:nvSpPr>
            <p:spPr>
              <a:xfrm>
                <a:off x="5559654" y="2636121"/>
                <a:ext cx="2269989" cy="1015663"/>
              </a:xfrm>
              <a:prstGeom prst="rect">
                <a:avLst/>
              </a:prstGeom>
              <a:ln>
                <a:noFill/>
              </a:ln>
            </p:spPr>
            <p:txBody>
              <a:bodyPr wrap="square">
                <a:spAutoFit/>
              </a:bodyPr>
              <a:lstStyle/>
              <a:p>
                <a:pPr algn="ctr"/>
                <a:r>
                  <a:rPr lang="en-US" sz="2000" b="1" dirty="0">
                    <a:solidFill>
                      <a:schemeClr val="bg1"/>
                    </a:solidFill>
                  </a:rPr>
                  <a:t>Data use to improve the response</a:t>
                </a:r>
              </a:p>
            </p:txBody>
          </p:sp>
        </p:grpSp>
        <p:sp>
          <p:nvSpPr>
            <p:cNvPr id="31" name="Rectangle 30">
              <a:extLst>
                <a:ext uri="{FF2B5EF4-FFF2-40B4-BE49-F238E27FC236}">
                  <a16:creationId xmlns:a16="http://schemas.microsoft.com/office/drawing/2014/main" id="{34FC9D17-F756-4B90-941B-0BD77FCC6732}"/>
                </a:ext>
              </a:extLst>
            </p:cNvPr>
            <p:cNvSpPr/>
            <p:nvPr/>
          </p:nvSpPr>
          <p:spPr>
            <a:xfrm>
              <a:off x="10709208" y="425290"/>
              <a:ext cx="2221774" cy="1631216"/>
            </a:xfrm>
            <a:prstGeom prst="rect">
              <a:avLst/>
            </a:prstGeom>
            <a:ln>
              <a:noFill/>
            </a:ln>
          </p:spPr>
          <p:txBody>
            <a:bodyPr wrap="square">
              <a:spAutoFit/>
            </a:bodyPr>
            <a:lstStyle/>
            <a:p>
              <a:r>
                <a:rPr lang="en-US" altLang="en-US" sz="2000" b="1" dirty="0">
                  <a:solidFill>
                    <a:srgbClr val="F78D37"/>
                  </a:solidFill>
                </a:rPr>
                <a:t>Strengthening the SSW to meet the needs of children affected by HIV &amp; other adversities.</a:t>
              </a:r>
              <a:endParaRPr lang="en-US" sz="2000" b="1" dirty="0">
                <a:solidFill>
                  <a:srgbClr val="F78D37"/>
                </a:solidFill>
              </a:endParaRPr>
            </a:p>
          </p:txBody>
        </p:sp>
      </p:grpSp>
      <p:sp>
        <p:nvSpPr>
          <p:cNvPr id="24" name="Oval 23">
            <a:extLst>
              <a:ext uri="{FF2B5EF4-FFF2-40B4-BE49-F238E27FC236}">
                <a16:creationId xmlns:a16="http://schemas.microsoft.com/office/drawing/2014/main" id="{3F88BEC6-837F-48E6-BC79-5FE4013A3AC3}"/>
              </a:ext>
            </a:extLst>
          </p:cNvPr>
          <p:cNvSpPr/>
          <p:nvPr/>
        </p:nvSpPr>
        <p:spPr>
          <a:xfrm>
            <a:off x="796128" y="4915665"/>
            <a:ext cx="2830080" cy="1467207"/>
          </a:xfrm>
          <a:prstGeom prst="ellipse">
            <a:avLst/>
          </a:prstGeom>
          <a:solidFill>
            <a:srgbClr val="199BAB"/>
          </a:solidFill>
          <a:ln w="5715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a:extLst>
              <a:ext uri="{FF2B5EF4-FFF2-40B4-BE49-F238E27FC236}">
                <a16:creationId xmlns:a16="http://schemas.microsoft.com/office/drawing/2014/main" id="{22F1C8F1-EEC7-421E-90C4-8D69E6DFBFDF}"/>
              </a:ext>
            </a:extLst>
          </p:cNvPr>
          <p:cNvGrpSpPr/>
          <p:nvPr/>
        </p:nvGrpSpPr>
        <p:grpSpPr>
          <a:xfrm>
            <a:off x="8465678" y="419175"/>
            <a:ext cx="1347463" cy="1348536"/>
            <a:chOff x="8465678" y="419175"/>
            <a:chExt cx="1347463" cy="1348536"/>
          </a:xfrm>
        </p:grpSpPr>
        <p:sp>
          <p:nvSpPr>
            <p:cNvPr id="5" name="Teardrop 4">
              <a:extLst>
                <a:ext uri="{FF2B5EF4-FFF2-40B4-BE49-F238E27FC236}">
                  <a16:creationId xmlns:a16="http://schemas.microsoft.com/office/drawing/2014/main" id="{2238B485-F8AD-4AF1-9BA4-391C52C5CEE8}"/>
                </a:ext>
              </a:extLst>
            </p:cNvPr>
            <p:cNvSpPr>
              <a:spLocks noChangeAspect="1"/>
            </p:cNvSpPr>
            <p:nvPr/>
          </p:nvSpPr>
          <p:spPr>
            <a:xfrm rot="8013898">
              <a:off x="8465142" y="419711"/>
              <a:ext cx="1348536" cy="1347463"/>
            </a:xfrm>
            <a:prstGeom prst="teardrop">
              <a:avLst/>
            </a:prstGeom>
            <a:solidFill>
              <a:srgbClr val="F78D37"/>
            </a:solidFill>
            <a:ln>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B32A5B-FF00-4093-B24D-1DBC4C38F189}"/>
                </a:ext>
              </a:extLst>
            </p:cNvPr>
            <p:cNvSpPr/>
            <p:nvPr/>
          </p:nvSpPr>
          <p:spPr>
            <a:xfrm>
              <a:off x="8784098" y="734443"/>
              <a:ext cx="731520" cy="731520"/>
            </a:xfrm>
            <a:prstGeom prst="ellipse">
              <a:avLst/>
            </a:prstGeom>
            <a:solidFill>
              <a:schemeClr val="bg1"/>
            </a:solidFill>
            <a:ln>
              <a:solidFill>
                <a:srgbClr val="F7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78D37"/>
                  </a:solidFill>
                </a:rPr>
                <a:t>GOAL</a:t>
              </a:r>
            </a:p>
          </p:txBody>
        </p:sp>
      </p:grpSp>
      <p:sp>
        <p:nvSpPr>
          <p:cNvPr id="26" name="Rectangle 25">
            <a:extLst>
              <a:ext uri="{FF2B5EF4-FFF2-40B4-BE49-F238E27FC236}">
                <a16:creationId xmlns:a16="http://schemas.microsoft.com/office/drawing/2014/main" id="{7EB5B246-B9DA-464F-90D7-A0BCE9D778F3}"/>
              </a:ext>
            </a:extLst>
          </p:cNvPr>
          <p:cNvSpPr/>
          <p:nvPr/>
        </p:nvSpPr>
        <p:spPr>
          <a:xfrm>
            <a:off x="821279" y="5162781"/>
            <a:ext cx="2725840" cy="1015663"/>
          </a:xfrm>
          <a:prstGeom prst="rect">
            <a:avLst/>
          </a:prstGeom>
        </p:spPr>
        <p:txBody>
          <a:bodyPr wrap="square">
            <a:spAutoFit/>
          </a:bodyPr>
          <a:lstStyle/>
          <a:p>
            <a:pPr algn="ctr"/>
            <a:r>
              <a:rPr lang="en-US" altLang="en-US" sz="2000" b="1" dirty="0">
                <a:solidFill>
                  <a:schemeClr val="bg1"/>
                </a:solidFill>
              </a:rPr>
              <a:t>Nationwide </a:t>
            </a:r>
            <a:br>
              <a:rPr lang="en-US" altLang="en-US" sz="2000" b="1" dirty="0">
                <a:solidFill>
                  <a:schemeClr val="bg1"/>
                </a:solidFill>
              </a:rPr>
            </a:br>
            <a:r>
              <a:rPr lang="en-US" altLang="en-US" sz="2000" b="1" dirty="0">
                <a:solidFill>
                  <a:schemeClr val="bg1"/>
                </a:solidFill>
              </a:rPr>
              <a:t>dissemination of child protection policies </a:t>
            </a:r>
            <a:endParaRPr lang="en-US" sz="2000" b="1" dirty="0">
              <a:solidFill>
                <a:schemeClr val="bg1"/>
              </a:solidFill>
            </a:endParaRPr>
          </a:p>
        </p:txBody>
      </p:sp>
      <p:sp>
        <p:nvSpPr>
          <p:cNvPr id="13" name="Title 12">
            <a:extLst>
              <a:ext uri="{FF2B5EF4-FFF2-40B4-BE49-F238E27FC236}">
                <a16:creationId xmlns:a16="http://schemas.microsoft.com/office/drawing/2014/main" id="{4DAB21D0-F532-4067-84C9-C03AA42CEBF4}"/>
              </a:ext>
            </a:extLst>
          </p:cNvPr>
          <p:cNvSpPr>
            <a:spLocks noGrp="1"/>
          </p:cNvSpPr>
          <p:nvPr>
            <p:ph type="title"/>
          </p:nvPr>
        </p:nvSpPr>
        <p:spPr>
          <a:xfrm>
            <a:off x="839788" y="365126"/>
            <a:ext cx="7568232" cy="1031056"/>
          </a:xfrm>
        </p:spPr>
        <p:txBody>
          <a:bodyPr/>
          <a:lstStyle/>
          <a:p>
            <a:r>
              <a:rPr lang="en-US" dirty="0"/>
              <a:t>Key Milestones in the Journey</a:t>
            </a:r>
          </a:p>
        </p:txBody>
      </p:sp>
    </p:spTree>
    <p:extLst>
      <p:ext uri="{BB962C8B-B14F-4D97-AF65-F5344CB8AC3E}">
        <p14:creationId xmlns:p14="http://schemas.microsoft.com/office/powerpoint/2010/main" val="353497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7DD7BE0-F06F-425F-BBC3-55499EA084D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349631" y="1520262"/>
            <a:ext cx="4923865" cy="5339121"/>
          </a:xfrm>
          <a:prstGeom prst="rect">
            <a:avLst/>
          </a:prstGeom>
        </p:spPr>
      </p:pic>
      <p:sp>
        <p:nvSpPr>
          <p:cNvPr id="3" name="Content Placeholder 2">
            <a:extLst>
              <a:ext uri="{FF2B5EF4-FFF2-40B4-BE49-F238E27FC236}">
                <a16:creationId xmlns:a16="http://schemas.microsoft.com/office/drawing/2014/main" id="{CF10F099-FF11-4453-BB2E-6625781FE8A4}"/>
              </a:ext>
            </a:extLst>
          </p:cNvPr>
          <p:cNvSpPr>
            <a:spLocks noGrp="1"/>
          </p:cNvSpPr>
          <p:nvPr>
            <p:ph idx="1"/>
          </p:nvPr>
        </p:nvSpPr>
        <p:spPr>
          <a:xfrm>
            <a:off x="838200" y="1484671"/>
            <a:ext cx="3901068" cy="4692292"/>
          </a:xfrm>
          <a:solidFill>
            <a:srgbClr val="FFFFFF">
              <a:alpha val="58824"/>
            </a:srgbClr>
          </a:solidFill>
        </p:spPr>
        <p:txBody>
          <a:bodyPr>
            <a:noAutofit/>
          </a:bodyPr>
          <a:lstStyle/>
          <a:p>
            <a:pPr>
              <a:lnSpc>
                <a:spcPct val="100000"/>
              </a:lnSpc>
              <a:spcAft>
                <a:spcPts val="1500"/>
              </a:spcAft>
            </a:pPr>
            <a:r>
              <a:rPr lang="en-US" dirty="0"/>
              <a:t>Over </a:t>
            </a:r>
            <a:r>
              <a:rPr lang="en-US" b="1" dirty="0">
                <a:solidFill>
                  <a:srgbClr val="00A3C6"/>
                </a:solidFill>
              </a:rPr>
              <a:t>50,000 copies of key child protection policies &amp; guidelines</a:t>
            </a:r>
            <a:r>
              <a:rPr lang="en-US" dirty="0"/>
              <a:t> disseminated to the SSW.</a:t>
            </a:r>
          </a:p>
          <a:p>
            <a:pPr>
              <a:lnSpc>
                <a:spcPct val="100000"/>
              </a:lnSpc>
              <a:spcAft>
                <a:spcPts val="1500"/>
              </a:spcAft>
            </a:pPr>
            <a:r>
              <a:rPr lang="en-US" b="1" dirty="0">
                <a:solidFill>
                  <a:srgbClr val="00A3C6"/>
                </a:solidFill>
              </a:rPr>
              <a:t>Electronic</a:t>
            </a:r>
            <a:r>
              <a:rPr lang="en-US" dirty="0">
                <a:solidFill>
                  <a:srgbClr val="00A3C6"/>
                </a:solidFill>
              </a:rPr>
              <a:t> </a:t>
            </a:r>
            <a:r>
              <a:rPr lang="en-US" b="1" dirty="0">
                <a:solidFill>
                  <a:srgbClr val="00A3C6"/>
                </a:solidFill>
              </a:rPr>
              <a:t>policy dissemination </a:t>
            </a:r>
            <a:r>
              <a:rPr lang="en-US" dirty="0"/>
              <a:t>by supporting GoU to develop, launch, and    roll-out the</a:t>
            </a:r>
            <a:r>
              <a:rPr lang="en-US" sz="2800" dirty="0"/>
              <a:t> SSW App.</a:t>
            </a:r>
          </a:p>
        </p:txBody>
      </p:sp>
      <p:sp>
        <p:nvSpPr>
          <p:cNvPr id="2" name="Title 1">
            <a:extLst>
              <a:ext uri="{FF2B5EF4-FFF2-40B4-BE49-F238E27FC236}">
                <a16:creationId xmlns:a16="http://schemas.microsoft.com/office/drawing/2014/main" id="{DD44560C-9A22-4F62-950C-C5E5EBB978A3}"/>
              </a:ext>
            </a:extLst>
          </p:cNvPr>
          <p:cNvSpPr>
            <a:spLocks noGrp="1"/>
          </p:cNvSpPr>
          <p:nvPr>
            <p:ph type="title"/>
          </p:nvPr>
        </p:nvSpPr>
        <p:spPr>
          <a:xfrm>
            <a:off x="838200" y="586467"/>
            <a:ext cx="10515600" cy="1031056"/>
          </a:xfrm>
        </p:spPr>
        <p:txBody>
          <a:bodyPr anchor="ctr"/>
          <a:lstStyle/>
          <a:p>
            <a:r>
              <a:rPr lang="en-US" dirty="0">
                <a:latin typeface="Times" panose="02020603050405020304" pitchFamily="18" charset="0"/>
                <a:cs typeface="Times" panose="02020603050405020304" pitchFamily="18" charset="0"/>
              </a:rPr>
              <a:t>Nationwide Policy Dissemination</a:t>
            </a:r>
          </a:p>
        </p:txBody>
      </p:sp>
      <p:sp>
        <p:nvSpPr>
          <p:cNvPr id="4" name="Rectangle 3">
            <a:extLst>
              <a:ext uri="{FF2B5EF4-FFF2-40B4-BE49-F238E27FC236}">
                <a16:creationId xmlns:a16="http://schemas.microsoft.com/office/drawing/2014/main" id="{F5C7A1DF-8279-4E7E-A18A-CF8D5197DE52}"/>
              </a:ext>
            </a:extLst>
          </p:cNvPr>
          <p:cNvSpPr/>
          <p:nvPr/>
        </p:nvSpPr>
        <p:spPr>
          <a:xfrm>
            <a:off x="8741229" y="0"/>
            <a:ext cx="3450771"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spcAft>
                <a:spcPts val="2000"/>
              </a:spcAft>
            </a:pPr>
            <a:r>
              <a:rPr lang="en-US" sz="2400" b="1" i="1" dirty="0">
                <a:solidFill>
                  <a:schemeClr val="accent5">
                    <a:lumMod val="40000"/>
                    <a:lumOff val="60000"/>
                  </a:schemeClr>
                </a:solidFill>
              </a:rPr>
              <a:t>4C Contribution to Strengthening the SSW:</a:t>
            </a:r>
          </a:p>
          <a:p>
            <a:pPr marL="174625">
              <a:spcAft>
                <a:spcPts val="2000"/>
              </a:spcAft>
            </a:pPr>
            <a:r>
              <a:rPr lang="en-US" sz="2400" i="1" dirty="0">
                <a:solidFill>
                  <a:schemeClr val="bg1"/>
                </a:solidFill>
              </a:rPr>
              <a:t>Equip the SSW with the policies, and strategies they need to carry out their protection mandate. </a:t>
            </a:r>
          </a:p>
          <a:p>
            <a:pPr marL="174625">
              <a:spcAft>
                <a:spcPts val="2000"/>
              </a:spcAft>
            </a:pPr>
            <a:endParaRPr lang="en-US" sz="2400" i="1" dirty="0">
              <a:solidFill>
                <a:schemeClr val="bg1"/>
              </a:solidFill>
            </a:endParaRPr>
          </a:p>
          <a:p>
            <a:pPr>
              <a:spcAft>
                <a:spcPts val="2000"/>
              </a:spcAft>
            </a:pPr>
            <a:endParaRPr lang="en-US" sz="2400" dirty="0"/>
          </a:p>
        </p:txBody>
      </p:sp>
      <p:grpSp>
        <p:nvGrpSpPr>
          <p:cNvPr id="8" name="Group 7">
            <a:extLst>
              <a:ext uri="{FF2B5EF4-FFF2-40B4-BE49-F238E27FC236}">
                <a16:creationId xmlns:a16="http://schemas.microsoft.com/office/drawing/2014/main" id="{B9DF4EED-4767-4069-833D-F10FD3B8FECD}"/>
              </a:ext>
            </a:extLst>
          </p:cNvPr>
          <p:cNvGrpSpPr>
            <a:grpSpLocks noChangeAspect="1"/>
          </p:cNvGrpSpPr>
          <p:nvPr/>
        </p:nvGrpSpPr>
        <p:grpSpPr>
          <a:xfrm>
            <a:off x="7537576" y="4594364"/>
            <a:ext cx="4498517" cy="2309646"/>
            <a:chOff x="-3710973" y="314839"/>
            <a:chExt cx="14715806" cy="7555434"/>
          </a:xfrm>
        </p:grpSpPr>
        <p:grpSp>
          <p:nvGrpSpPr>
            <p:cNvPr id="9" name="Group 8">
              <a:extLst>
                <a:ext uri="{FF2B5EF4-FFF2-40B4-BE49-F238E27FC236}">
                  <a16:creationId xmlns:a16="http://schemas.microsoft.com/office/drawing/2014/main" id="{E7DCBDA7-D70C-43B4-BE96-D107FE4320CD}"/>
                </a:ext>
              </a:extLst>
            </p:cNvPr>
            <p:cNvGrpSpPr/>
            <p:nvPr/>
          </p:nvGrpSpPr>
          <p:grpSpPr>
            <a:xfrm>
              <a:off x="8465681" y="314839"/>
              <a:ext cx="1347463" cy="1348536"/>
              <a:chOff x="8465681" y="314839"/>
              <a:chExt cx="1347463" cy="1348536"/>
            </a:xfrm>
          </p:grpSpPr>
          <p:sp>
            <p:nvSpPr>
              <p:cNvPr id="26" name="Teardrop 25">
                <a:extLst>
                  <a:ext uri="{FF2B5EF4-FFF2-40B4-BE49-F238E27FC236}">
                    <a16:creationId xmlns:a16="http://schemas.microsoft.com/office/drawing/2014/main" id="{B2CFE805-EB80-4598-8F1E-504E536F8436}"/>
                  </a:ext>
                </a:extLst>
              </p:cNvPr>
              <p:cNvSpPr>
                <a:spLocks noChangeAspect="1"/>
              </p:cNvSpPr>
              <p:nvPr/>
            </p:nvSpPr>
            <p:spPr>
              <a:xfrm rot="8013898">
                <a:off x="8465145" y="315375"/>
                <a:ext cx="1348536" cy="1347463"/>
              </a:xfrm>
              <a:prstGeom prst="teardrop">
                <a:avLst/>
              </a:prstGeom>
              <a:solidFill>
                <a:srgbClr val="F78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6B88E9A-EC64-4118-8A11-1132D2EFB571}"/>
                  </a:ext>
                </a:extLst>
              </p:cNvPr>
              <p:cNvSpPr/>
              <p:nvPr/>
            </p:nvSpPr>
            <p:spPr>
              <a:xfrm>
                <a:off x="8784099" y="630103"/>
                <a:ext cx="731522" cy="7315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DB2431"/>
                  </a:solidFill>
                </a:endParaRPr>
              </a:p>
            </p:txBody>
          </p:sp>
        </p:grpSp>
        <p:grpSp>
          <p:nvGrpSpPr>
            <p:cNvPr id="10" name="Group 9">
              <a:extLst>
                <a:ext uri="{FF2B5EF4-FFF2-40B4-BE49-F238E27FC236}">
                  <a16:creationId xmlns:a16="http://schemas.microsoft.com/office/drawing/2014/main" id="{BF80B1C3-8CEA-44AB-A945-A99226ACF895}"/>
                </a:ext>
              </a:extLst>
            </p:cNvPr>
            <p:cNvGrpSpPr/>
            <p:nvPr/>
          </p:nvGrpSpPr>
          <p:grpSpPr>
            <a:xfrm>
              <a:off x="-3710973" y="2216080"/>
              <a:ext cx="14715806" cy="5654193"/>
              <a:chOff x="-3860141" y="2146569"/>
              <a:chExt cx="14715806" cy="5654193"/>
            </a:xfrm>
          </p:grpSpPr>
          <p:grpSp>
            <p:nvGrpSpPr>
              <p:cNvPr id="11" name="Group 10">
                <a:extLst>
                  <a:ext uri="{FF2B5EF4-FFF2-40B4-BE49-F238E27FC236}">
                    <a16:creationId xmlns:a16="http://schemas.microsoft.com/office/drawing/2014/main" id="{E398F02B-2CF3-4D05-BE58-6E41B47B9FD8}"/>
                  </a:ext>
                </a:extLst>
              </p:cNvPr>
              <p:cNvGrpSpPr/>
              <p:nvPr/>
            </p:nvGrpSpPr>
            <p:grpSpPr>
              <a:xfrm>
                <a:off x="-3860141" y="2146569"/>
                <a:ext cx="14715806" cy="5654193"/>
                <a:chOff x="-3860141" y="2146569"/>
                <a:chExt cx="14715806" cy="5654193"/>
              </a:xfrm>
            </p:grpSpPr>
            <p:sp>
              <p:nvSpPr>
                <p:cNvPr id="16" name="Flowchart: Manual Operation 15">
                  <a:extLst>
                    <a:ext uri="{FF2B5EF4-FFF2-40B4-BE49-F238E27FC236}">
                      <a16:creationId xmlns:a16="http://schemas.microsoft.com/office/drawing/2014/main" id="{58C736BB-8B12-4293-AC21-BE3D4341A3E2}"/>
                    </a:ext>
                  </a:extLst>
                </p:cNvPr>
                <p:cNvSpPr/>
                <p:nvPr/>
              </p:nvSpPr>
              <p:spPr>
                <a:xfrm rot="14984108">
                  <a:off x="-1568895" y="4244380"/>
                  <a:ext cx="1265136" cy="5847628"/>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C92DBFC-CFA0-448A-B614-9F1C85BFB7FA}"/>
                    </a:ext>
                  </a:extLst>
                </p:cNvPr>
                <p:cNvGrpSpPr/>
                <p:nvPr/>
              </p:nvGrpSpPr>
              <p:grpSpPr>
                <a:xfrm>
                  <a:off x="2101155" y="2146569"/>
                  <a:ext cx="8754510" cy="4700232"/>
                  <a:chOff x="2858370" y="2015529"/>
                  <a:chExt cx="8754510" cy="4700232"/>
                </a:xfrm>
              </p:grpSpPr>
              <p:sp>
                <p:nvSpPr>
                  <p:cNvPr id="18" name="Flowchart: Manual Operation 17">
                    <a:extLst>
                      <a:ext uri="{FF2B5EF4-FFF2-40B4-BE49-F238E27FC236}">
                        <a16:creationId xmlns:a16="http://schemas.microsoft.com/office/drawing/2014/main" id="{D187FF62-5BF8-43F8-A023-0895E7A44988}"/>
                      </a:ext>
                    </a:extLst>
                  </p:cNvPr>
                  <p:cNvSpPr/>
                  <p:nvPr/>
                </p:nvSpPr>
                <p:spPr>
                  <a:xfrm rot="6679753">
                    <a:off x="8473477" y="2142610"/>
                    <a:ext cx="426720" cy="3357004"/>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a:extLst>
                      <a:ext uri="{FF2B5EF4-FFF2-40B4-BE49-F238E27FC236}">
                        <a16:creationId xmlns:a16="http://schemas.microsoft.com/office/drawing/2014/main" id="{FF3B998F-0F84-48DC-9659-5CBD12AC7127}"/>
                      </a:ext>
                    </a:extLst>
                  </p:cNvPr>
                  <p:cNvSpPr/>
                  <p:nvPr/>
                </p:nvSpPr>
                <p:spPr>
                  <a:xfrm rot="14759000">
                    <a:off x="8297156" y="3489939"/>
                    <a:ext cx="835865" cy="3792804"/>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98E1613-3EA3-463E-994B-06BD5507CA8E}"/>
                      </a:ext>
                    </a:extLst>
                  </p:cNvPr>
                  <p:cNvSpPr/>
                  <p:nvPr/>
                </p:nvSpPr>
                <p:spPr>
                  <a:xfrm>
                    <a:off x="9711690" y="4196080"/>
                    <a:ext cx="1901190" cy="759777"/>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a:extLst>
                      <a:ext uri="{FF2B5EF4-FFF2-40B4-BE49-F238E27FC236}">
                        <a16:creationId xmlns:a16="http://schemas.microsoft.com/office/drawing/2014/main" id="{ADD3DCAC-D594-42CF-B6E7-EC72CF5F3AA3}"/>
                      </a:ext>
                    </a:extLst>
                  </p:cNvPr>
                  <p:cNvSpPr/>
                  <p:nvPr/>
                </p:nvSpPr>
                <p:spPr>
                  <a:xfrm rot="15280299">
                    <a:off x="7941014" y="1136943"/>
                    <a:ext cx="426720" cy="3216715"/>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7B788BC-3425-454D-91F4-B95E772AB491}"/>
                      </a:ext>
                    </a:extLst>
                  </p:cNvPr>
                  <p:cNvSpPr/>
                  <p:nvPr/>
                </p:nvSpPr>
                <p:spPr>
                  <a:xfrm>
                    <a:off x="9426151" y="2015529"/>
                    <a:ext cx="1209040" cy="467360"/>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014AB0C8-8323-4066-B27E-877ADEB701C7}"/>
                      </a:ext>
                    </a:extLst>
                  </p:cNvPr>
                  <p:cNvSpPr/>
                  <p:nvPr/>
                </p:nvSpPr>
                <p:spPr>
                  <a:xfrm>
                    <a:off x="6074101" y="2597323"/>
                    <a:ext cx="1786628" cy="816003"/>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a:extLst>
                      <a:ext uri="{FF2B5EF4-FFF2-40B4-BE49-F238E27FC236}">
                        <a16:creationId xmlns:a16="http://schemas.microsoft.com/office/drawing/2014/main" id="{023DC4C6-88DB-44F0-9701-0B33BA3F5A3C}"/>
                      </a:ext>
                    </a:extLst>
                  </p:cNvPr>
                  <p:cNvSpPr/>
                  <p:nvPr/>
                </p:nvSpPr>
                <p:spPr>
                  <a:xfrm rot="16200000">
                    <a:off x="4391019" y="4206103"/>
                    <a:ext cx="889095" cy="3954393"/>
                  </a:xfrm>
                  <a:prstGeom prst="flowChartManualOperation">
                    <a:avLst/>
                  </a:prstGeom>
                  <a:solidFill>
                    <a:srgbClr val="19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65F5162-42B3-4B2A-9092-F5E304CFFDC6}"/>
                      </a:ext>
                    </a:extLst>
                  </p:cNvPr>
                  <p:cNvSpPr/>
                  <p:nvPr/>
                </p:nvSpPr>
                <p:spPr>
                  <a:xfrm>
                    <a:off x="5627370" y="5720081"/>
                    <a:ext cx="2571750" cy="995680"/>
                  </a:xfrm>
                  <a:prstGeom prst="ellipse">
                    <a:avLst/>
                  </a:prstGeom>
                  <a:solidFill>
                    <a:srgbClr val="00A3C6"/>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Oval 14">
                <a:extLst>
                  <a:ext uri="{FF2B5EF4-FFF2-40B4-BE49-F238E27FC236}">
                    <a16:creationId xmlns:a16="http://schemas.microsoft.com/office/drawing/2014/main" id="{A184CEFB-EC15-4602-B78F-6AC3A9991959}"/>
                  </a:ext>
                </a:extLst>
              </p:cNvPr>
              <p:cNvSpPr/>
              <p:nvPr/>
            </p:nvSpPr>
            <p:spPr>
              <a:xfrm>
                <a:off x="652652" y="5798795"/>
                <a:ext cx="2571750" cy="1021187"/>
              </a:xfrm>
              <a:prstGeom prst="ellipse">
                <a:avLst/>
              </a:prstGeom>
              <a:solidFill>
                <a:srgbClr val="F78D37"/>
              </a:solidFill>
              <a:ln w="38100">
                <a:solidFill>
                  <a:srgbClr val="97C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62035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372A0B295DAA47866D89DE4F00E9D8" ma:contentTypeVersion="15" ma:contentTypeDescription="Create a new document." ma:contentTypeScope="" ma:versionID="afce71082f803410ef4970e1dee8a322">
  <xsd:schema xmlns:xsd="http://www.w3.org/2001/XMLSchema" xmlns:xs="http://www.w3.org/2001/XMLSchema" xmlns:p="http://schemas.microsoft.com/office/2006/metadata/properties" xmlns:ns3="ba9230f1-531e-41b6-9c2c-4189f90f48ce" xmlns:ns4="1b459ac8-dc39-4be2-8cd9-4515f74a68a7" targetNamespace="http://schemas.microsoft.com/office/2006/metadata/properties" ma:root="true" ma:fieldsID="cfd69f9349fb86d8b1a834e7d89879c3" ns3:_="" ns4:_="">
    <xsd:import namespace="ba9230f1-531e-41b6-9c2c-4189f90f48ce"/>
    <xsd:import namespace="1b459ac8-dc39-4be2-8cd9-4515f74a68a7"/>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230f1-531e-41b6-9c2c-4189f90f48c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b459ac8-dc39-4be2-8cd9-4515f74a68a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A24817-25B9-4A5F-9DBE-F905FD0875B4}">
  <ds:schemaRefs>
    <ds:schemaRef ds:uri="http://schemas.microsoft.com/sharepoint/v3/contenttype/forms"/>
  </ds:schemaRefs>
</ds:datastoreItem>
</file>

<file path=customXml/itemProps2.xml><?xml version="1.0" encoding="utf-8"?>
<ds:datastoreItem xmlns:ds="http://schemas.openxmlformats.org/officeDocument/2006/customXml" ds:itemID="{178CCEFB-F103-48C0-B157-037CE316B92C}">
  <ds:schemaRefs>
    <ds:schemaRef ds:uri="1b459ac8-dc39-4be2-8cd9-4515f74a68a7"/>
    <ds:schemaRef ds:uri="ba9230f1-531e-41b6-9c2c-4189f90f48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9B1CBC-F22D-4534-A3BD-E8266B7168A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728</TotalTime>
  <Words>2408</Words>
  <Application>Microsoft Office PowerPoint</Application>
  <PresentationFormat>Widescreen</PresentationFormat>
  <Paragraphs>280</Paragraphs>
  <Slides>34</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Calibri Light</vt:lpstr>
      <vt:lpstr>Gotham Book</vt:lpstr>
      <vt:lpstr>Times</vt:lpstr>
      <vt:lpstr>Trebuchet MS</vt:lpstr>
      <vt:lpstr>Office Theme</vt:lpstr>
      <vt:lpstr>CRS_2020_Microsoft</vt:lpstr>
      <vt:lpstr>Strengthening the Social Service   Workforce for Vulnerable Children:  Highlights from the 4Children Journey in Uganda</vt:lpstr>
      <vt:lpstr>Webinar Program</vt:lpstr>
      <vt:lpstr>PowerPoint Presentation</vt:lpstr>
      <vt:lpstr>PowerPoint Presentation</vt:lpstr>
      <vt:lpstr>Recognizing 4Children Uganda’s Team &amp; Partners</vt:lpstr>
      <vt:lpstr>Highlights from 4Children’s Journey in Uganda:</vt:lpstr>
      <vt:lpstr>PowerPoint Presentation</vt:lpstr>
      <vt:lpstr>Key Milestones in the Journey</vt:lpstr>
      <vt:lpstr>Nationwide Policy Dissemination</vt:lpstr>
      <vt:lpstr>Social Service Workforce App</vt:lpstr>
      <vt:lpstr>App Usage and Utility</vt:lpstr>
      <vt:lpstr>PowerPoint Presentation</vt:lpstr>
      <vt:lpstr>Harmonized Case Management Approach &amp; Package</vt:lpstr>
      <vt:lpstr>Coordinated Roll-out of the New Guidance</vt:lpstr>
      <vt:lpstr>Setting Standards for Social Work Training</vt:lpstr>
      <vt:lpstr>Strengthening Social Work Training</vt:lpstr>
      <vt:lpstr>Informed by Research</vt:lpstr>
      <vt:lpstr>Core Competencies &amp; Minimum Standards</vt:lpstr>
      <vt:lpstr>PowerPoint Presentation</vt:lpstr>
      <vt:lpstr>Use Data to Strengthen the Case Management Response</vt:lpstr>
      <vt:lpstr>Strengthened Response  (Sexual Violence Cases reported to the National Child Helpline)</vt:lpstr>
      <vt:lpstr>Using the data to strengthen the response</vt:lpstr>
      <vt:lpstr>Supporting the District  SSW to Use Data to Strengthen the Response</vt:lpstr>
      <vt:lpstr>Case Management Data Review (30 Districts)</vt:lpstr>
      <vt:lpstr>Switching to a Virtual Mode of TA amid COVID-19</vt:lpstr>
      <vt:lpstr>Switching to a Virtual Mode of TA amid COVID-19</vt:lpstr>
      <vt:lpstr>Dashboards to Support &amp; Monitor the Response</vt:lpstr>
      <vt:lpstr>Reflecting on the Journey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the Social Service Workforce for Vulnerable Children: Highlights from the 4Children Journey in Uganda</dc:title>
  <dc:creator>Ell, Michelle</dc:creator>
  <cp:lastModifiedBy>Clark, Adele</cp:lastModifiedBy>
  <cp:revision>106</cp:revision>
  <cp:lastPrinted>2020-09-16T08:31:49Z</cp:lastPrinted>
  <dcterms:created xsi:type="dcterms:W3CDTF">2020-09-15T11:25:48Z</dcterms:created>
  <dcterms:modified xsi:type="dcterms:W3CDTF">2020-09-16T12:23:07Z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0x0101009C372A0B295DAA47866D89DE4F00E9D8</vt:lpwstr>
  </property>
</Properties>
</file>