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5.jpg" ContentType="image/jp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media/image60.jpg" ContentType="image/jpg"/>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01" r:id="rId6"/>
    <p:sldMasterId id="2147483688" r:id="rId7"/>
  </p:sldMasterIdLst>
  <p:notesMasterIdLst>
    <p:notesMasterId r:id="rId90"/>
  </p:notesMasterIdLst>
  <p:sldIdLst>
    <p:sldId id="256" r:id="rId8"/>
    <p:sldId id="734" r:id="rId9"/>
    <p:sldId id="745" r:id="rId10"/>
    <p:sldId id="771" r:id="rId11"/>
    <p:sldId id="714" r:id="rId12"/>
    <p:sldId id="712" r:id="rId13"/>
    <p:sldId id="746" r:id="rId14"/>
    <p:sldId id="711" r:id="rId15"/>
    <p:sldId id="747" r:id="rId16"/>
    <p:sldId id="735" r:id="rId17"/>
    <p:sldId id="756" r:id="rId18"/>
    <p:sldId id="749" r:id="rId19"/>
    <p:sldId id="726" r:id="rId20"/>
    <p:sldId id="748" r:id="rId21"/>
    <p:sldId id="763" r:id="rId22"/>
    <p:sldId id="727" r:id="rId23"/>
    <p:sldId id="710" r:id="rId24"/>
    <p:sldId id="286" r:id="rId25"/>
    <p:sldId id="285" r:id="rId26"/>
    <p:sldId id="736" r:id="rId27"/>
    <p:sldId id="287" r:id="rId28"/>
    <p:sldId id="764" r:id="rId29"/>
    <p:sldId id="757" r:id="rId30"/>
    <p:sldId id="737" r:id="rId31"/>
    <p:sldId id="264" r:id="rId32"/>
    <p:sldId id="744" r:id="rId33"/>
    <p:sldId id="281" r:id="rId34"/>
    <p:sldId id="299" r:id="rId35"/>
    <p:sldId id="765" r:id="rId36"/>
    <p:sldId id="258" r:id="rId37"/>
    <p:sldId id="716" r:id="rId38"/>
    <p:sldId id="758" r:id="rId39"/>
    <p:sldId id="284" r:id="rId40"/>
    <p:sldId id="283" r:id="rId41"/>
    <p:sldId id="738" r:id="rId42"/>
    <p:sldId id="708" r:id="rId43"/>
    <p:sldId id="750" r:id="rId44"/>
    <p:sldId id="707" r:id="rId45"/>
    <p:sldId id="773" r:id="rId46"/>
    <p:sldId id="761" r:id="rId47"/>
    <p:sldId id="715" r:id="rId48"/>
    <p:sldId id="706" r:id="rId49"/>
    <p:sldId id="266" r:id="rId50"/>
    <p:sldId id="729" r:id="rId51"/>
    <p:sldId id="770" r:id="rId52"/>
    <p:sldId id="769" r:id="rId53"/>
    <p:sldId id="268" r:id="rId54"/>
    <p:sldId id="709" r:id="rId55"/>
    <p:sldId id="271" r:id="rId56"/>
    <p:sldId id="288" r:id="rId57"/>
    <p:sldId id="306" r:id="rId58"/>
    <p:sldId id="713" r:id="rId59"/>
    <p:sldId id="361" r:id="rId60"/>
    <p:sldId id="739" r:id="rId61"/>
    <p:sldId id="721" r:id="rId62"/>
    <p:sldId id="273" r:id="rId63"/>
    <p:sldId id="274" r:id="rId64"/>
    <p:sldId id="701" r:id="rId65"/>
    <p:sldId id="319" r:id="rId66"/>
    <p:sldId id="320" r:id="rId67"/>
    <p:sldId id="742" r:id="rId68"/>
    <p:sldId id="321" r:id="rId69"/>
    <p:sldId id="741" r:id="rId70"/>
    <p:sldId id="743" r:id="rId71"/>
    <p:sldId id="323" r:id="rId72"/>
    <p:sldId id="767" r:id="rId73"/>
    <p:sldId id="267" r:id="rId74"/>
    <p:sldId id="702" r:id="rId75"/>
    <p:sldId id="696" r:id="rId76"/>
    <p:sldId id="762" r:id="rId77"/>
    <p:sldId id="753" r:id="rId78"/>
    <p:sldId id="724" r:id="rId79"/>
    <p:sldId id="717" r:id="rId80"/>
    <p:sldId id="718" r:id="rId81"/>
    <p:sldId id="751" r:id="rId82"/>
    <p:sldId id="720" r:id="rId83"/>
    <p:sldId id="740" r:id="rId84"/>
    <p:sldId id="766" r:id="rId85"/>
    <p:sldId id="731" r:id="rId86"/>
    <p:sldId id="752" r:id="rId87"/>
    <p:sldId id="772" r:id="rId88"/>
    <p:sldId id="257" r:id="rId8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rapcak, Susan (CDC/DDPHSIS/CGH/DGHT)" initials="HS(" lastIdx="44" clrIdx="0">
    <p:extLst>
      <p:ext uri="{19B8F6BF-5375-455C-9EA6-DF929625EA0E}">
        <p15:presenceInfo xmlns:p15="http://schemas.microsoft.com/office/powerpoint/2012/main" userId="S::ltz8@cdc.gov::aa0f8922-93fc-4eca-a6e5-d412324b5338" providerId="AD"/>
      </p:ext>
    </p:extLst>
  </p:cmAuthor>
  <p:cmAuthor id="2" name="Carpenter, Deborah (CDC/DDPHSIS/CGH/DGHT)" initials="CD(" lastIdx="18" clrIdx="1">
    <p:extLst>
      <p:ext uri="{19B8F6BF-5375-455C-9EA6-DF929625EA0E}">
        <p15:presenceInfo xmlns:p15="http://schemas.microsoft.com/office/powerpoint/2012/main" userId="S::vgp7@cdc.gov::6c36f80e-be91-4721-9c9c-1e4c6ae2a3d6" providerId="AD"/>
      </p:ext>
    </p:extLst>
  </p:cmAuthor>
  <p:cmAuthor id="3" name="Miles, Isa J. (CDC/DDPHSIS/CGH/DGHT)" initials="MIJ(" lastIdx="8" clrIdx="2">
    <p:extLst>
      <p:ext uri="{19B8F6BF-5375-455C-9EA6-DF929625EA0E}">
        <p15:presenceInfo xmlns:p15="http://schemas.microsoft.com/office/powerpoint/2012/main" userId="S::iaw6@cdc.gov::e5e88021-4fbb-41bd-8e88-edc9315bb3e5" providerId="AD"/>
      </p:ext>
    </p:extLst>
  </p:cmAuthor>
  <p:cmAuthor id="4" name="Sugandhi, Nandita S." initials="SNS" lastIdx="10" clrIdx="3">
    <p:extLst>
      <p:ext uri="{19B8F6BF-5375-455C-9EA6-DF929625EA0E}">
        <p15:presenceInfo xmlns:p15="http://schemas.microsoft.com/office/powerpoint/2012/main" userId="S::nss14@cumc.columbia.edu::2cf43a79-6f7b-4565-9527-86586df94371" providerId="AD"/>
      </p:ext>
    </p:extLst>
  </p:cmAuthor>
  <p:cmAuthor id="5" name="Thorsen, Viva (CDC/DDPHSIS/CGH/DGHT)" initials="TV(" lastIdx="11" clrIdx="4">
    <p:extLst>
      <p:ext uri="{19B8F6BF-5375-455C-9EA6-DF929625EA0E}">
        <p15:presenceInfo xmlns:p15="http://schemas.microsoft.com/office/powerpoint/2012/main" userId="S::vcc5@cdc.gov::77c1d568-dd3f-433d-b902-1dd46ec140af" providerId="AD"/>
      </p:ext>
    </p:extLst>
  </p:cmAuthor>
  <p:cmAuthor id="6" name="Hackett, Stephanie (CDC/DDPHSIS/CGH/DGHT)" initials="H(" lastIdx="3" clrIdx="5">
    <p:extLst>
      <p:ext uri="{19B8F6BF-5375-455C-9EA6-DF929625EA0E}">
        <p15:presenceInfo xmlns:p15="http://schemas.microsoft.com/office/powerpoint/2012/main" userId="S::ohg5@cdc.gov::a6a88628-ff83-4dfa-b35d-cf11dce310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F9F"/>
    <a:srgbClr val="592C5F"/>
    <a:srgbClr val="CC6600"/>
    <a:srgbClr val="005EAA"/>
    <a:srgbClr val="B81020"/>
    <a:srgbClr val="BE84C6"/>
    <a:srgbClr val="B50938"/>
    <a:srgbClr val="C1E2A8"/>
    <a:srgbClr val="5E9732"/>
    <a:srgbClr val="93C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9BC24-DE82-4366-8488-3F27177EFCB4}" v="121" dt="2021-09-24T15:00:32.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2" autoAdjust="0"/>
    <p:restoredTop sz="82997" autoAdjust="0"/>
  </p:normalViewPr>
  <p:slideViewPr>
    <p:cSldViewPr snapToGrid="0">
      <p:cViewPr varScale="1">
        <p:scale>
          <a:sx n="52" d="100"/>
          <a:sy n="52" d="100"/>
        </p:scale>
        <p:origin x="1136"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EEE94C-B2E1-476B-BD90-DE58CD9D5B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EBDD8881-4B01-4632-87C6-3E29F44688B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8D6D137-C511-4FBE-B514-EE0E37DACE60}" type="datetimeFigureOut">
              <a:rPr lang="en-US"/>
              <a:pPr>
                <a:defRPr/>
              </a:pPr>
              <a:t>10/7/2021</a:t>
            </a:fld>
            <a:endParaRPr lang="en-US" dirty="0"/>
          </a:p>
        </p:txBody>
      </p:sp>
      <p:sp>
        <p:nvSpPr>
          <p:cNvPr id="4" name="Slide Image Placeholder 3">
            <a:extLst>
              <a:ext uri="{FF2B5EF4-FFF2-40B4-BE49-F238E27FC236}">
                <a16:creationId xmlns:a16="http://schemas.microsoft.com/office/drawing/2014/main" id="{4BF58B84-A0F7-4AA1-AA97-6A447213C0F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2AAB90C-3249-4341-A624-C9DB8BCE8F4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F9E6567-78F1-451C-9380-5AB6D4F75A1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7C7E2A77-7EE9-4996-B546-669DF529941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67FB980-7CE6-4EF3-A16A-40CBE297D2F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ho.int/news/item/17-03-2021-who-publishes-new-clinical-recommendations-on-hiv-prevention-infant-diagnosis-antiretroviral-therapy-initiation-and-monitor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about Adherence to Pediatric HIV Treatment.</a:t>
            </a:r>
          </a:p>
          <a:p>
            <a:r>
              <a:rPr lang="en-US" dirty="0"/>
              <a:t>The training is specific for Lay Workers,  Orphans and Vulnerable Children (OVC), Case Managers and Community Health Workers.</a:t>
            </a:r>
          </a:p>
          <a:p>
            <a:endParaRPr lang="en-US" dirty="0"/>
          </a:p>
          <a:p>
            <a:r>
              <a:rPr lang="en-US" dirty="0"/>
              <a:t>For the purpose of this training, our working definition of “pediatrics” is from ages zero (0) to nine (9) years of age; 10 to 19 are considered adolescent group. This does not preclude you from using these materials for adolescents 10+ age (or young adults in need, for example)  who might be struggling with treatment issues </a:t>
            </a:r>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1</a:t>
            </a:fld>
            <a:endParaRPr lang="en-US" altLang="en-US" dirty="0"/>
          </a:p>
        </p:txBody>
      </p:sp>
    </p:spTree>
    <p:extLst>
      <p:ext uri="{BB962C8B-B14F-4D97-AF65-F5344CB8AC3E}">
        <p14:creationId xmlns:p14="http://schemas.microsoft.com/office/powerpoint/2010/main" val="165387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topics that will be covered in this training, it can also serve as an agenda</a:t>
            </a:r>
          </a:p>
          <a:p>
            <a:pPr marL="0" marR="0">
              <a:lnSpc>
                <a:spcPct val="115000"/>
              </a:lnSpc>
              <a:spcBef>
                <a:spcPts val="1200"/>
              </a:spcBef>
              <a:spcAft>
                <a:spcPts val="300"/>
              </a:spcAft>
            </a:pPr>
            <a:endParaRPr lang="en-US" sz="1200" dirty="0">
              <a:effectLst/>
              <a:latin typeface="+mn-lt"/>
              <a:ea typeface="Times New Roman" panose="02020603050405020304" pitchFamily="18" charset="0"/>
            </a:endParaRPr>
          </a:p>
          <a:p>
            <a:pPr marL="342900" marR="0" lvl="0" indent="-342900">
              <a:lnSpc>
                <a:spcPct val="115000"/>
              </a:lnSpc>
              <a:spcBef>
                <a:spcPts val="1200"/>
              </a:spcBef>
              <a:spcAft>
                <a:spcPts val="300"/>
              </a:spcAft>
              <a:buFont typeface="Symbol" pitchFamily="2" charset="2"/>
              <a:buChar char=""/>
            </a:pPr>
            <a:r>
              <a:rPr lang="en-US" sz="1200" dirty="0">
                <a:effectLst/>
                <a:latin typeface="+mn-lt"/>
                <a:ea typeface="Calibri" panose="020F0502020204030204" pitchFamily="34" charset="0"/>
                <a:cs typeface="Arial" panose="020B0604020202020204" pitchFamily="34" charset="0"/>
              </a:rPr>
              <a:t>Adapt the agenda to suit your training plan. </a:t>
            </a:r>
          </a:p>
          <a:p>
            <a:pPr marL="342900" marR="0" lvl="0" indent="-342900">
              <a:lnSpc>
                <a:spcPct val="115000"/>
              </a:lnSpc>
              <a:spcBef>
                <a:spcPts val="1200"/>
              </a:spcBef>
              <a:spcAft>
                <a:spcPts val="300"/>
              </a:spcAft>
              <a:buFont typeface="Symbol" pitchFamily="2" charset="2"/>
              <a:buChar char=""/>
            </a:pPr>
            <a:r>
              <a:rPr lang="en-US" sz="1200" dirty="0">
                <a:effectLst/>
                <a:latin typeface="+mn-lt"/>
                <a:ea typeface="MS PGothic" panose="020B0600070205080204" pitchFamily="34" charset="-128"/>
                <a:cs typeface="Arial" panose="020B0604020202020204" pitchFamily="34" charset="0"/>
              </a:rPr>
              <a:t>Use your best judgment as to when the participants need a short stretch break, a longer break, and a break for lunch.</a:t>
            </a:r>
          </a:p>
          <a:p>
            <a:pPr marL="342900" marR="0" lvl="0" indent="-342900">
              <a:lnSpc>
                <a:spcPct val="115000"/>
              </a:lnSpc>
              <a:spcBef>
                <a:spcPts val="1200"/>
              </a:spcBef>
              <a:spcAft>
                <a:spcPts val="300"/>
              </a:spcAft>
              <a:buFont typeface="Symbol" pitchFamily="2" charset="2"/>
              <a:buChar char=""/>
            </a:pPr>
            <a:r>
              <a:rPr lang="en-US" sz="1200" dirty="0">
                <a:effectLst/>
                <a:latin typeface="+mn-lt"/>
                <a:ea typeface="MS PGothic" panose="020B0600070205080204" pitchFamily="34" charset="-128"/>
                <a:cs typeface="Arial" panose="020B0604020202020204" pitchFamily="34" charset="0"/>
              </a:rPr>
              <a:t>Always allow time for questions</a:t>
            </a:r>
            <a:r>
              <a:rPr lang="en-US" sz="1200" baseline="0" dirty="0">
                <a:effectLst/>
                <a:latin typeface="+mn-lt"/>
                <a:ea typeface="MS PGothic" panose="020B0600070205080204" pitchFamily="34" charset="-128"/>
                <a:cs typeface="Arial" panose="020B0604020202020204" pitchFamily="34" charset="0"/>
              </a:rPr>
              <a:t> and comments.</a:t>
            </a:r>
            <a:endParaRPr lang="en-US" sz="1200" dirty="0">
              <a:effectLst/>
              <a:latin typeface="+mn-l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10</a:t>
            </a:fld>
            <a:endParaRPr lang="en-US" dirty="0"/>
          </a:p>
        </p:txBody>
      </p:sp>
    </p:spTree>
    <p:extLst>
      <p:ext uri="{BB962C8B-B14F-4D97-AF65-F5344CB8AC3E}">
        <p14:creationId xmlns:p14="http://schemas.microsoft.com/office/powerpoint/2010/main" val="412215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topics that will be covered in this training</a:t>
            </a:r>
          </a:p>
          <a:p>
            <a:pPr marL="0" marR="0">
              <a:lnSpc>
                <a:spcPct val="115000"/>
              </a:lnSpc>
              <a:spcBef>
                <a:spcPts val="1200"/>
              </a:spcBef>
              <a:spcAft>
                <a:spcPts val="300"/>
              </a:spcAft>
            </a:pPr>
            <a:endParaRPr lang="en-US" sz="1200" dirty="0">
              <a:effectLst/>
              <a:latin typeface="+mn-lt"/>
              <a:ea typeface="Times New Roman" panose="02020603050405020304" pitchFamily="18" charset="0"/>
            </a:endParaRPr>
          </a:p>
          <a:p>
            <a:pPr marL="342900" marR="0" lvl="0" indent="-342900">
              <a:lnSpc>
                <a:spcPct val="115000"/>
              </a:lnSpc>
              <a:spcBef>
                <a:spcPts val="1200"/>
              </a:spcBef>
              <a:spcAft>
                <a:spcPts val="300"/>
              </a:spcAft>
              <a:buFont typeface="Symbol" pitchFamily="2" charset="2"/>
              <a:buChar char=""/>
            </a:pPr>
            <a:r>
              <a:rPr lang="en-US" sz="1200" dirty="0">
                <a:effectLst/>
                <a:latin typeface="+mn-lt"/>
                <a:ea typeface="Calibri" panose="020F0502020204030204" pitchFamily="34" charset="0"/>
                <a:cs typeface="Arial" panose="020B0604020202020204" pitchFamily="34" charset="0"/>
              </a:rPr>
              <a:t>Adapt the agenda to suit your training plan, </a:t>
            </a:r>
            <a:r>
              <a:rPr lang="en-US" sz="1200" b="1" dirty="0">
                <a:effectLst/>
                <a:latin typeface="+mn-lt"/>
                <a:ea typeface="Calibri" panose="020F0502020204030204" pitchFamily="34" charset="0"/>
                <a:cs typeface="Arial" panose="020B0604020202020204" pitchFamily="34" charset="0"/>
              </a:rPr>
              <a:t>and adjust the time as needed</a:t>
            </a:r>
          </a:p>
          <a:p>
            <a:pPr marL="342900" marR="0" lvl="0" indent="-342900">
              <a:lnSpc>
                <a:spcPct val="115000"/>
              </a:lnSpc>
              <a:spcBef>
                <a:spcPts val="1200"/>
              </a:spcBef>
              <a:spcAft>
                <a:spcPts val="300"/>
              </a:spcAft>
              <a:buFont typeface="Symbol" pitchFamily="2" charset="2"/>
              <a:buChar char=""/>
            </a:pPr>
            <a:r>
              <a:rPr lang="en-US" sz="1200" dirty="0">
                <a:effectLst/>
                <a:latin typeface="+mn-lt"/>
                <a:ea typeface="MS PGothic" panose="020B0600070205080204" pitchFamily="34" charset="-128"/>
                <a:cs typeface="Arial" panose="020B0604020202020204" pitchFamily="34" charset="0"/>
              </a:rPr>
              <a:t>Use your best judgment as to when the participants need a short stretch break, a longer break, and a break for lunch.</a:t>
            </a:r>
          </a:p>
          <a:p>
            <a:pPr marL="342900" marR="0" lvl="0" indent="-342900">
              <a:lnSpc>
                <a:spcPct val="115000"/>
              </a:lnSpc>
              <a:spcBef>
                <a:spcPts val="1200"/>
              </a:spcBef>
              <a:spcAft>
                <a:spcPts val="300"/>
              </a:spcAft>
              <a:buFont typeface="Symbol" pitchFamily="2" charset="2"/>
              <a:buChar char=""/>
            </a:pPr>
            <a:r>
              <a:rPr lang="en-US" sz="1200" dirty="0">
                <a:effectLst/>
                <a:latin typeface="+mn-lt"/>
                <a:ea typeface="MS PGothic" panose="020B0600070205080204" pitchFamily="34" charset="-128"/>
                <a:cs typeface="Arial" panose="020B0604020202020204" pitchFamily="34" charset="0"/>
              </a:rPr>
              <a:t>Always allow time for questions</a:t>
            </a:r>
            <a:r>
              <a:rPr lang="en-US" sz="1200" baseline="0" dirty="0">
                <a:effectLst/>
                <a:latin typeface="+mn-lt"/>
                <a:ea typeface="MS PGothic" panose="020B0600070205080204" pitchFamily="34" charset="-128"/>
                <a:cs typeface="Arial" panose="020B0604020202020204" pitchFamily="34" charset="0"/>
              </a:rPr>
              <a:t> and comments.</a:t>
            </a:r>
            <a:endParaRPr lang="en-US" sz="1200" dirty="0">
              <a:effectLst/>
              <a:latin typeface="+mn-lt"/>
              <a:ea typeface="Calibri" panose="020F0502020204030204" pitchFamily="34" charset="0"/>
              <a:cs typeface="Arial" panose="020B0604020202020204" pitchFamily="34" charset="0"/>
            </a:endParaRPr>
          </a:p>
          <a:p>
            <a:endParaRPr lang="en-US" dirty="0"/>
          </a:p>
          <a:p>
            <a:r>
              <a:rPr lang="en-US" b="1" dirty="0"/>
              <a:t>Facilitator to inform the participants that Roles and Responsibilities refers to those of </a:t>
            </a:r>
            <a:r>
              <a:rPr lang="en-US" sz="1200" b="1" dirty="0"/>
              <a:t>Lay workers, Case managers, and Community Health Workers </a:t>
            </a:r>
            <a:endParaRPr lang="en-US" b="1" dirty="0"/>
          </a:p>
        </p:txBody>
      </p:sp>
      <p:sp>
        <p:nvSpPr>
          <p:cNvPr id="4" name="Slide Number Placeholder 3"/>
          <p:cNvSpPr>
            <a:spLocks noGrp="1"/>
          </p:cNvSpPr>
          <p:nvPr>
            <p:ph type="sldNum" sz="quarter" idx="5"/>
          </p:nvPr>
        </p:nvSpPr>
        <p:spPr/>
        <p:txBody>
          <a:bodyPr/>
          <a:lstStyle/>
          <a:p>
            <a:fld id="{38ADA12E-63FE-4908-86B9-0D56CC8CE03E}" type="slidenum">
              <a:rPr lang="en-US" smtClean="0"/>
              <a:t>11</a:t>
            </a:fld>
            <a:endParaRPr lang="en-US" dirty="0"/>
          </a:p>
        </p:txBody>
      </p:sp>
    </p:spTree>
    <p:extLst>
      <p:ext uri="{BB962C8B-B14F-4D97-AF65-F5344CB8AC3E}">
        <p14:creationId xmlns:p14="http://schemas.microsoft.com/office/powerpoint/2010/main" val="196846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Facilitator to explain the roles of Lay Worker, OVC Case Managers and CHWs by reading the slide.</a:t>
            </a:r>
          </a:p>
          <a:p>
            <a:pPr marL="0" indent="0">
              <a:buFont typeface="Arial" panose="020B0604020202020204" pitchFamily="34" charset="0"/>
              <a:buNone/>
            </a:pPr>
            <a:r>
              <a:rPr lang="en-US" sz="1200" b="1" dirty="0"/>
              <a:t>Facilitator: Ask them to describe the work they do. Identify each cadre among the participants and ask them to describe what they do very briefly. Ask them how do their roles differ from that of facility health care workers.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12</a:t>
            </a:fld>
            <a:endParaRPr lang="en-US" dirty="0"/>
          </a:p>
        </p:txBody>
      </p:sp>
    </p:spTree>
    <p:extLst>
      <p:ext uri="{BB962C8B-B14F-4D97-AF65-F5344CB8AC3E}">
        <p14:creationId xmlns:p14="http://schemas.microsoft.com/office/powerpoint/2010/main" val="247150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Facilitator to explain the responsibilities for the Lay Worker, OVC Case Managers (CMs) and CHWs by reading the slide.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Emphasize that this training aims to assist  Lay workers, OVC CMs and CHWs in supporting treatment adherence and viral suppression either directly (where feasible) or through support and referral to health facilities. The training offers basic information and considerations for CHWs and Lay workers to help them have knowledge and understand the basic concepts of pediatric ART, adherence and viral load monitoring.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Facilitator may cite challenges such as socio-economic issues, fears of stigma, relationships issues disclosure, and other  common issues impacting adherence in children.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Specific challenges and suggested solution will be discussed in subsequent slides.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13</a:t>
            </a:fld>
            <a:endParaRPr lang="en-US" dirty="0"/>
          </a:p>
        </p:txBody>
      </p:sp>
    </p:spTree>
    <p:extLst>
      <p:ext uri="{BB962C8B-B14F-4D97-AF65-F5344CB8AC3E}">
        <p14:creationId xmlns:p14="http://schemas.microsoft.com/office/powerpoint/2010/main" val="348334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Facilitator to explain expectations for the Lay Worker, OVC Case Managers and CHWs by reading the slide.</a:t>
            </a:r>
          </a:p>
        </p:txBody>
      </p:sp>
      <p:sp>
        <p:nvSpPr>
          <p:cNvPr id="4" name="Slide Number Placeholder 3"/>
          <p:cNvSpPr>
            <a:spLocks noGrp="1"/>
          </p:cNvSpPr>
          <p:nvPr>
            <p:ph type="sldNum" sz="quarter" idx="5"/>
          </p:nvPr>
        </p:nvSpPr>
        <p:spPr/>
        <p:txBody>
          <a:bodyPr/>
          <a:lstStyle/>
          <a:p>
            <a:fld id="{38ADA12E-63FE-4908-86B9-0D56CC8CE03E}" type="slidenum">
              <a:rPr lang="en-US" smtClean="0"/>
              <a:t>14</a:t>
            </a:fld>
            <a:endParaRPr lang="en-US" dirty="0"/>
          </a:p>
        </p:txBody>
      </p:sp>
    </p:spTree>
    <p:extLst>
      <p:ext uri="{BB962C8B-B14F-4D97-AF65-F5344CB8AC3E}">
        <p14:creationId xmlns:p14="http://schemas.microsoft.com/office/powerpoint/2010/main" val="377130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open the floor up for questions and answers</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15</a:t>
            </a:fld>
            <a:endParaRPr lang="en-US" altLang="en-US" dirty="0"/>
          </a:p>
        </p:txBody>
      </p:sp>
    </p:spTree>
    <p:extLst>
      <p:ext uri="{BB962C8B-B14F-4D97-AF65-F5344CB8AC3E}">
        <p14:creationId xmlns:p14="http://schemas.microsoft.com/office/powerpoint/2010/main" val="20545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session will focus on understanding HIV Medications.</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16</a:t>
            </a:fld>
            <a:endParaRPr lang="en-US" altLang="en-US" dirty="0"/>
          </a:p>
        </p:txBody>
      </p:sp>
    </p:spTree>
    <p:extLst>
      <p:ext uri="{BB962C8B-B14F-4D97-AF65-F5344CB8AC3E}">
        <p14:creationId xmlns:p14="http://schemas.microsoft.com/office/powerpoint/2010/main" val="87018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How is HIV treated? Facilitator to read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participants that OVC CMs, CHWs and Lay workers’ role is supportive and not to provide clinical advice (including not providing psychosocial support (from professional clinical diagnosis standpoint, for example) which should be done at the facilities or social support service  by experts).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 participants to always refer the caregiver/patient to the health facility for additional support as needed</a:t>
            </a:r>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17</a:t>
            </a:fld>
            <a:endParaRPr lang="en-US" dirty="0"/>
          </a:p>
        </p:txBody>
      </p:sp>
    </p:spTree>
    <p:extLst>
      <p:ext uri="{BB962C8B-B14F-4D97-AF65-F5344CB8AC3E}">
        <p14:creationId xmlns:p14="http://schemas.microsoft.com/office/powerpoint/2010/main" val="3268869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Facilitator engage the participants by asking them: What are ARVs? (probing question </a:t>
            </a:r>
            <a:r>
              <a:rPr lang="en-US" sz="1200" b="0" i="0" kern="1200" dirty="0">
                <a:solidFill>
                  <a:schemeClr val="tx1"/>
                </a:solidFill>
                <a:effectLst/>
                <a:latin typeface="+mn-lt"/>
                <a:ea typeface="+mn-ea"/>
                <a:cs typeface="+mn-cs"/>
              </a:rPr>
              <a:t>Can you define for your peers?)</a:t>
            </a:r>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18</a:t>
            </a:fld>
            <a:endParaRPr lang="en-US" dirty="0"/>
          </a:p>
        </p:txBody>
      </p:sp>
    </p:spTree>
    <p:extLst>
      <p:ext uri="{BB962C8B-B14F-4D97-AF65-F5344CB8AC3E}">
        <p14:creationId xmlns:p14="http://schemas.microsoft.com/office/powerpoint/2010/main" val="254211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What is an ARV formulation? Facilitator to read the slide.</a:t>
            </a:r>
          </a:p>
          <a:p>
            <a:pPr marL="171450" indent="-171450">
              <a:buFont typeface="Arial" panose="020B0604020202020204" pitchFamily="34" charset="0"/>
              <a:buChar char="•"/>
            </a:pPr>
            <a:r>
              <a:rPr lang="en-US" dirty="0"/>
              <a:t>Note to facilitator- adjust this slide to reflect only those formulations of  Lopinavir/ritonavir (</a:t>
            </a:r>
            <a:r>
              <a:rPr lang="en-US" dirty="0" err="1"/>
              <a:t>LPVr</a:t>
            </a:r>
            <a:r>
              <a:rPr lang="en-US" dirty="0"/>
              <a:t>) that are available in the country program.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Recommend updating photos here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19</a:t>
            </a:fld>
            <a:endParaRPr lang="en-US" dirty="0"/>
          </a:p>
        </p:txBody>
      </p:sp>
    </p:spTree>
    <p:extLst>
      <p:ext uri="{BB962C8B-B14F-4D97-AF65-F5344CB8AC3E}">
        <p14:creationId xmlns:p14="http://schemas.microsoft.com/office/powerpoint/2010/main" val="228744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has been supported by the President’s Emergency Plan for AIDS Relief (PEPFAR) through the U.S. Centers for Disease Control and Prevention (CDC).</a:t>
            </a:r>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2</a:t>
            </a:fld>
            <a:endParaRPr lang="en-US" altLang="en-US" dirty="0"/>
          </a:p>
        </p:txBody>
      </p:sp>
    </p:spTree>
    <p:extLst>
      <p:ext uri="{BB962C8B-B14F-4D97-AF65-F5344CB8AC3E}">
        <p14:creationId xmlns:p14="http://schemas.microsoft.com/office/powerpoint/2010/main" val="4288090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an ART regimen?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Facilitator to read the bullets on this slide.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20</a:t>
            </a:fld>
            <a:endParaRPr lang="en-US" altLang="en-US" dirty="0"/>
          </a:p>
        </p:txBody>
      </p:sp>
    </p:spTree>
    <p:extLst>
      <p:ext uri="{BB962C8B-B14F-4D97-AF65-F5344CB8AC3E}">
        <p14:creationId xmlns:p14="http://schemas.microsoft.com/office/powerpoint/2010/main" val="3634017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Facilitator should adjust slide to reflect the LPV/r formulation used in the program (pellets or granules)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end of this slide, ensure all participants understand the difference between ARV, ART regimens, and ARV formulations.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21</a:t>
            </a:fld>
            <a:endParaRPr lang="en-US" dirty="0"/>
          </a:p>
        </p:txBody>
      </p:sp>
    </p:spTree>
    <p:extLst>
      <p:ext uri="{BB962C8B-B14F-4D97-AF65-F5344CB8AC3E}">
        <p14:creationId xmlns:p14="http://schemas.microsoft.com/office/powerpoint/2010/main" val="273391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open the floor up for questions and answers</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22</a:t>
            </a:fld>
            <a:endParaRPr lang="en-US" altLang="en-US" dirty="0"/>
          </a:p>
        </p:txBody>
      </p:sp>
    </p:spTree>
    <p:extLst>
      <p:ext uri="{BB962C8B-B14F-4D97-AF65-F5344CB8AC3E}">
        <p14:creationId xmlns:p14="http://schemas.microsoft.com/office/powerpoint/2010/main" val="952770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will focus on HIV Treatment Adherence &amp; Viral Load.</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23</a:t>
            </a:fld>
            <a:endParaRPr lang="en-US" altLang="en-US" dirty="0"/>
          </a:p>
        </p:txBody>
      </p:sp>
    </p:spTree>
    <p:extLst>
      <p:ext uri="{BB962C8B-B14F-4D97-AF65-F5344CB8AC3E}">
        <p14:creationId xmlns:p14="http://schemas.microsoft.com/office/powerpoint/2010/main" val="2815010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Read the slide</a:t>
            </a:r>
          </a:p>
        </p:txBody>
      </p:sp>
      <p:sp>
        <p:nvSpPr>
          <p:cNvPr id="4" name="Slide Number Placeholder 3"/>
          <p:cNvSpPr>
            <a:spLocks noGrp="1"/>
          </p:cNvSpPr>
          <p:nvPr>
            <p:ph type="sldNum" sz="quarter" idx="5"/>
          </p:nvPr>
        </p:nvSpPr>
        <p:spPr/>
        <p:txBody>
          <a:bodyPr/>
          <a:lstStyle/>
          <a:p>
            <a:fld id="{38ADA12E-63FE-4908-86B9-0D56CC8CE03E}" type="slidenum">
              <a:rPr lang="en-US" smtClean="0"/>
              <a:t>24</a:t>
            </a:fld>
            <a:endParaRPr lang="en-US" dirty="0"/>
          </a:p>
        </p:txBody>
      </p:sp>
    </p:spTree>
    <p:extLst>
      <p:ext uri="{BB962C8B-B14F-4D97-AF65-F5344CB8AC3E}">
        <p14:creationId xmlns:p14="http://schemas.microsoft.com/office/powerpoint/2010/main" val="3453720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Why is ART adherence important? Read the slide.</a:t>
            </a:r>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25</a:t>
            </a:fld>
            <a:endParaRPr lang="en-US" dirty="0"/>
          </a:p>
        </p:txBody>
      </p:sp>
    </p:spTree>
    <p:extLst>
      <p:ext uri="{BB962C8B-B14F-4D97-AF65-F5344CB8AC3E}">
        <p14:creationId xmlns:p14="http://schemas.microsoft.com/office/powerpoint/2010/main" val="298610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What is a viral load? Read the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Undetectable equals </a:t>
            </a:r>
            <a:r>
              <a:rPr lang="en-US" sz="1200" b="0" i="0" kern="1200" dirty="0" err="1">
                <a:solidFill>
                  <a:schemeClr val="tx1"/>
                </a:solidFill>
                <a:effectLst/>
                <a:latin typeface="+mn-lt"/>
                <a:ea typeface="+mn-ea"/>
                <a:cs typeface="+mn-cs"/>
              </a:rPr>
              <a:t>untransmittable</a:t>
            </a:r>
            <a:r>
              <a:rPr lang="en-US" sz="1200" b="0" i="0" kern="1200" dirty="0">
                <a:solidFill>
                  <a:schemeClr val="tx1"/>
                </a:solidFill>
                <a:effectLst/>
                <a:latin typeface="+mn-lt"/>
                <a:ea typeface="+mn-ea"/>
                <a:cs typeface="+mn-cs"/>
              </a:rPr>
              <a:t> (U=U) means that people with HIV who </a:t>
            </a:r>
            <a:r>
              <a:rPr lang="en-US" sz="1200" b="1" i="0" kern="1200" dirty="0">
                <a:solidFill>
                  <a:schemeClr val="tx1"/>
                </a:solidFill>
                <a:effectLst/>
                <a:latin typeface="+mn-lt"/>
                <a:ea typeface="+mn-ea"/>
                <a:cs typeface="+mn-cs"/>
              </a:rPr>
              <a:t>achieve and maintain an undetectable viral load</a:t>
            </a:r>
            <a:r>
              <a:rPr lang="en-US" sz="1200" b="0" i="0" kern="1200" dirty="0">
                <a:solidFill>
                  <a:schemeClr val="tx1"/>
                </a:solidFill>
                <a:effectLst/>
                <a:latin typeface="+mn-lt"/>
                <a:ea typeface="+mn-ea"/>
                <a:cs typeface="+mn-cs"/>
              </a:rPr>
              <a:t>—the amount of HIV in the blood—by taking antiretroviral therapy (ART) daily as prescribed cannot sexually transmit the virus to others.</a:t>
            </a:r>
            <a:endParaRPr lang="en-US" dirty="0"/>
          </a:p>
          <a:p>
            <a:endParaRPr lang="en-US" dirty="0"/>
          </a:p>
          <a:p>
            <a:r>
              <a:rPr lang="en-US" sz="1200" b="0" i="0" kern="1200" dirty="0">
                <a:solidFill>
                  <a:schemeClr val="tx1"/>
                </a:solidFill>
                <a:effectLst/>
                <a:latin typeface="+mn-lt"/>
                <a:ea typeface="+mn-ea"/>
                <a:cs typeface="+mn-cs"/>
              </a:rPr>
              <a:t>Undetectable viral load means the patient’s viral load result is less or equal to 50 copies/ml. </a:t>
            </a:r>
          </a:p>
          <a:p>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Source WHO VL testing frequency: </a:t>
            </a:r>
            <a:r>
              <a:rPr lang="en-US" sz="1200" b="0" i="0" u="none" strike="noStrike" kern="1200" dirty="0">
                <a:solidFill>
                  <a:schemeClr val="tx1"/>
                </a:solidFill>
                <a:effectLst/>
                <a:latin typeface="+mn-lt"/>
                <a:ea typeface="+mn-ea"/>
                <a:cs typeface="+mn-cs"/>
                <a:hlinkClick r:id="rId3" tooltip="https://www.who.int/news/item/17-03-2021-who-publishes-new-clinical-recommendations-on-hiv-prevention-infant-diagnosis-antiretroviral-therapy-initiation-and-monitoring"/>
              </a:rPr>
              <a:t>https://www.who.int/news/item/17-03-2021-who-publishes-new-clinical-recommendations-on-hiv-prevention-infant-diagnosis-antiretroviral-therapy-initiation-and-monitoring</a:t>
            </a:r>
            <a:endParaRPr lang="en-US" sz="1200" kern="1200" dirty="0">
              <a:solidFill>
                <a:schemeClr val="tx1"/>
              </a:solidFill>
              <a:effectLst/>
              <a:latin typeface="+mn-lt"/>
              <a:ea typeface="+mn-ea"/>
              <a:cs typeface="+mn-cs"/>
            </a:endParaRPr>
          </a:p>
          <a:p>
            <a:pPr rtl="0"/>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26</a:t>
            </a:fld>
            <a:endParaRPr lang="en-US" altLang="en-US" dirty="0"/>
          </a:p>
        </p:txBody>
      </p:sp>
    </p:spTree>
    <p:extLst>
      <p:ext uri="{BB962C8B-B14F-4D97-AF65-F5344CB8AC3E}">
        <p14:creationId xmlns:p14="http://schemas.microsoft.com/office/powerpoint/2010/main" val="1979711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Importance of adherence to ART: Read the slide.</a:t>
            </a:r>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27</a:t>
            </a:fld>
            <a:endParaRPr lang="en-US" dirty="0"/>
          </a:p>
        </p:txBody>
      </p:sp>
    </p:spTree>
    <p:extLst>
      <p:ext uri="{BB962C8B-B14F-4D97-AF65-F5344CB8AC3E}">
        <p14:creationId xmlns:p14="http://schemas.microsoft.com/office/powerpoint/2010/main" val="839585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When the Viral Load is LOW: Read the slide.</a:t>
            </a:r>
          </a:p>
          <a:p>
            <a:r>
              <a:rPr lang="en-US" sz="1200" dirty="0">
                <a:effectLst/>
                <a:latin typeface="Segoe UI" panose="020B0502040204020203" pitchFamily="34" charset="0"/>
              </a:rPr>
              <a:t>Facilitators should update high VL to match national guidelines, since some countries use different cutoffs</a:t>
            </a:r>
            <a:endParaRPr lang="en-US" sz="1400" dirty="0">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28</a:t>
            </a:fld>
            <a:endParaRPr lang="en-US" altLang="en-US" dirty="0"/>
          </a:p>
        </p:txBody>
      </p:sp>
    </p:spTree>
    <p:extLst>
      <p:ext uri="{BB962C8B-B14F-4D97-AF65-F5344CB8AC3E}">
        <p14:creationId xmlns:p14="http://schemas.microsoft.com/office/powerpoint/2010/main" val="3758719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29</a:t>
            </a:fld>
            <a:endParaRPr lang="en-US" altLang="en-US" dirty="0"/>
          </a:p>
        </p:txBody>
      </p:sp>
    </p:spTree>
    <p:extLst>
      <p:ext uri="{BB962C8B-B14F-4D97-AF65-F5344CB8AC3E}">
        <p14:creationId xmlns:p14="http://schemas.microsoft.com/office/powerpoint/2010/main" val="375827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shall start by providing facilitator guidance. Slides #3 &amp; 4 can be hidden or skipped when doing the training itself with participants.</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3</a:t>
            </a:fld>
            <a:endParaRPr lang="en-US" altLang="en-US" dirty="0"/>
          </a:p>
        </p:txBody>
      </p:sp>
    </p:spTree>
    <p:extLst>
      <p:ext uri="{BB962C8B-B14F-4D97-AF65-F5344CB8AC3E}">
        <p14:creationId xmlns:p14="http://schemas.microsoft.com/office/powerpoint/2010/main" val="4290352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Facilitators should update high VL to match national guidelines, since some countries use different cutoffs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When the Viral Load is HIGH: Read the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n-ea"/>
                <a:cs typeface="+mn-cs"/>
              </a:rPr>
              <a:t>Some children may have good adherence but have drug resistance and that is the reason for their high VL (especially children still on NNRTIs).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 facilitator should make it clear that further investigation for the reason for high VL (adherence or administration vs resistance) and management of the patient is for clinical staff.</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Facilitator: Should emphasize to the participants that a patient/client should not be incriminated or made to feel guilty if the VL is high. It is an opportunity to discuss challenges and how the client, clinic, and case manager, et al can work together to overcome them.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strike="sngStrike" kern="1200" dirty="0">
              <a:solidFill>
                <a:srgbClr val="FF0000"/>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274586A-C18D-41D9-A610-58EA97BF6534}" type="slidenum">
              <a:rPr lang="en-US" smtClean="0"/>
              <a:t>30</a:t>
            </a:fld>
            <a:endParaRPr lang="en-US" dirty="0"/>
          </a:p>
        </p:txBody>
      </p:sp>
    </p:spTree>
    <p:extLst>
      <p:ext uri="{BB962C8B-B14F-4D97-AF65-F5344CB8AC3E}">
        <p14:creationId xmlns:p14="http://schemas.microsoft.com/office/powerpoint/2010/main" val="3006817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Facilitator give them 10 minutes to discuss among themselves, depending on the number of groups, you might want to give each group just one question to focus on. Instruct them to identify a spokesperson who’ll report out on behalf of the group (only 10 minutes total so each group approx. 3 min each). After each group has shared, highlight main observations from each of the four scenarios.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NB!:</a:t>
            </a:r>
            <a:r>
              <a:rPr lang="en-US" sz="1200" b="0" i="0" kern="1200" dirty="0">
                <a:solidFill>
                  <a:schemeClr val="tx1"/>
                </a:solidFill>
                <a:effectLst/>
                <a:latin typeface="+mn-lt"/>
                <a:ea typeface="+mn-ea"/>
                <a:cs typeface="+mn-cs"/>
              </a:rPr>
              <a:t> Facilitator should emphasize communicating with caregivers is a skill. Draw on participants experience here– when they’re sharing ask how do they enter the household, how do they engage caregivers in discussion, how do they develop trust and create space for honest discussion? </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#1 Determine common challenges with adherence faced by families and suggest strategies to address those challenges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How To Support Caregivers to Ensure Adherence: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#2. Discuss the importance of ART adherence with caregivers.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Keeps their child’s viral load 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Keeps their child healthy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Helps the medicine fight HIV so it doesn’t become resistant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Continue by reading line #3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A few examples from the facilitator;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Caregiver planning to travel, leaving children with other relatives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Children or adolescents beginning boarding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Pregnant mother nearing time of labor and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Family members visiting from out of town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Non-disclosure of HIV status may prohibit (or cause) medication or ARV administration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Sickness, bereavement and loss of a parent or caregiver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Continue to #4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Strategize with caregivers about how to maintain adherence in these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Identify an alternate caregiver for the child and ensure they understand correct dosing, timing, and administration of all medications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Identify possible alternate locations for storage of medications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Facilitator proceed to read the bullets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CHW can assist caregivers to address or plan for anticipated changes that might interfere with medication administration/adherence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Example:  mother planning to travel leaving children with other relatives, or children travelling to boarding school, a pregnant mother-if she goes into labor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mn-lt"/>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31</a:t>
            </a:fld>
            <a:endParaRPr lang="en-US" dirty="0"/>
          </a:p>
        </p:txBody>
      </p:sp>
    </p:spTree>
    <p:extLst>
      <p:ext uri="{BB962C8B-B14F-4D97-AF65-F5344CB8AC3E}">
        <p14:creationId xmlns:p14="http://schemas.microsoft.com/office/powerpoint/2010/main" val="2466348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open the floor up for questions and answers</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32</a:t>
            </a:fld>
            <a:endParaRPr lang="en-US" altLang="en-US" dirty="0"/>
          </a:p>
        </p:txBody>
      </p:sp>
    </p:spTree>
    <p:extLst>
      <p:ext uri="{BB962C8B-B14F-4D97-AF65-F5344CB8AC3E}">
        <p14:creationId xmlns:p14="http://schemas.microsoft.com/office/powerpoint/2010/main" val="3705004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Proceed to the next slide for more explanation.</a:t>
            </a:r>
          </a:p>
        </p:txBody>
      </p:sp>
      <p:sp>
        <p:nvSpPr>
          <p:cNvPr id="4" name="Slide Number Placeholder 3"/>
          <p:cNvSpPr>
            <a:spLocks noGrp="1"/>
          </p:cNvSpPr>
          <p:nvPr>
            <p:ph type="sldNum" sz="quarter" idx="5"/>
          </p:nvPr>
        </p:nvSpPr>
        <p:spPr/>
        <p:txBody>
          <a:bodyPr/>
          <a:lstStyle/>
          <a:p>
            <a:fld id="{38ADA12E-63FE-4908-86B9-0D56CC8CE03E}" type="slidenum">
              <a:rPr lang="en-US" smtClean="0"/>
              <a:t>33</a:t>
            </a:fld>
            <a:endParaRPr lang="en-US" dirty="0"/>
          </a:p>
        </p:txBody>
      </p:sp>
    </p:spTree>
    <p:extLst>
      <p:ext uri="{BB962C8B-B14F-4D97-AF65-F5344CB8AC3E}">
        <p14:creationId xmlns:p14="http://schemas.microsoft.com/office/powerpoint/2010/main" val="3821611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dirty="0">
                <a:latin typeface="+mn-lt"/>
              </a:rPr>
              <a:t>Facilitator to read the bullets below;</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200" dirty="0">
                <a:latin typeface="+mn-lt"/>
              </a:rPr>
              <a:t>Children have different shapes and sizes, but they are also growing.  Their weight impacts the dose of medications that they should receive.  </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428A"/>
                </a:solidFill>
                <a:effectLst/>
                <a:uLnTx/>
                <a:uFillTx/>
                <a:latin typeface="+mn-lt"/>
                <a:ea typeface="+mn-ea"/>
                <a:cs typeface="+mn-cs"/>
              </a:rPr>
              <a:t>Children are at different developmental stages, which impact their ability to swallow ARVs.  The choice of ARV formulation must be tailored to their developmental stage, considering their swallowing ability. </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428A"/>
                </a:solidFill>
                <a:effectLst/>
                <a:uLnTx/>
                <a:uFillTx/>
                <a:latin typeface="+mn-lt"/>
                <a:ea typeface="+mn-ea"/>
                <a:cs typeface="+mn-cs"/>
              </a:rPr>
              <a:t>Remind participants that dosing and selection of ARV formulations and ART regimens will be determined by facility staff.  However, CHWs and CMs can help identify challenges that caregivers are facing with getting their children to take the medicines as prescribed, and refer caregivers facing challenges to the facility for further management by a healthcare provider.</a:t>
            </a:r>
            <a:endParaRPr lang="en-US" sz="1200" dirty="0">
              <a:latin typeface="+mn-lt"/>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34</a:t>
            </a:fld>
            <a:endParaRPr lang="en-US" dirty="0"/>
          </a:p>
        </p:txBody>
      </p:sp>
    </p:spTree>
    <p:extLst>
      <p:ext uri="{BB962C8B-B14F-4D97-AF65-F5344CB8AC3E}">
        <p14:creationId xmlns:p14="http://schemas.microsoft.com/office/powerpoint/2010/main" val="1327977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Remind participants that CHWs and Lay worker their role is supportive and not clinical.  Encourage participants to always refer the caregiver/patient to the health facility for additional support as needed.</a:t>
            </a:r>
          </a:p>
        </p:txBody>
      </p:sp>
      <p:sp>
        <p:nvSpPr>
          <p:cNvPr id="4" name="Slide Number Placeholder 3"/>
          <p:cNvSpPr>
            <a:spLocks noGrp="1"/>
          </p:cNvSpPr>
          <p:nvPr>
            <p:ph type="sldNum" sz="quarter" idx="5"/>
          </p:nvPr>
        </p:nvSpPr>
        <p:spPr/>
        <p:txBody>
          <a:bodyPr/>
          <a:lstStyle/>
          <a:p>
            <a:fld id="{38ADA12E-63FE-4908-86B9-0D56CC8CE03E}" type="slidenum">
              <a:rPr lang="en-US" smtClean="0"/>
              <a:t>35</a:t>
            </a:fld>
            <a:endParaRPr lang="en-US" dirty="0"/>
          </a:p>
        </p:txBody>
      </p:sp>
    </p:spTree>
    <p:extLst>
      <p:ext uri="{BB962C8B-B14F-4D97-AF65-F5344CB8AC3E}">
        <p14:creationId xmlns:p14="http://schemas.microsoft.com/office/powerpoint/2010/main" val="1943611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Facilitator read the bullets on the slide and emphasize on other key points highlighted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will review some of the commonly available ARV formulations, starting with liquid formulations.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Other key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the baby grows and gains weight, dosing can be adjusted at the health facility (by a nurse or clinician or pharmacist per your national guidelines) by giving different amounts of liquid ARVs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Older/ heavier children may be prescribed more than one bottle, which can be heavy to carry and take up storage space</a:t>
            </a:r>
          </a:p>
          <a:p>
            <a:pPr marL="171450" indent="-171450">
              <a:buFont typeface="Arial" panose="020B0604020202020204" pitchFamily="34" charset="0"/>
              <a:buChar char="•"/>
            </a:pPr>
            <a:r>
              <a:rPr lang="en-US" dirty="0"/>
              <a:t>Some liquid ARVs need to be kept cold</a:t>
            </a:r>
          </a:p>
          <a:p>
            <a:pPr marL="171450" indent="-171450">
              <a:buFont typeface="Arial" panose="020B0604020202020204" pitchFamily="34" charset="0"/>
              <a:buChar char="•"/>
            </a:pPr>
            <a:r>
              <a:rPr lang="en-US" dirty="0"/>
              <a:t>Some liquid ARVs taste very bitter</a:t>
            </a:r>
          </a:p>
          <a:p>
            <a:pPr marL="171450" indent="-171450">
              <a:buFont typeface="Arial" panose="020B0604020202020204" pitchFamily="34" charset="0"/>
              <a:buChar char="•"/>
            </a:pPr>
            <a:r>
              <a:rPr lang="en-US" dirty="0"/>
              <a:t>measuring the correct amount of liquid ARVs to administer maybe difficult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challenge could be related to, or a result of, literacy of caregivers, tools used for measuring or a host of other problems. </a:t>
            </a:r>
            <a:endParaRPr lang="en-US" b="1" dirty="0"/>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36</a:t>
            </a:fld>
            <a:endParaRPr lang="en-US" dirty="0"/>
          </a:p>
        </p:txBody>
      </p:sp>
    </p:spTree>
    <p:extLst>
      <p:ext uri="{BB962C8B-B14F-4D97-AF65-F5344CB8AC3E}">
        <p14:creationId xmlns:p14="http://schemas.microsoft.com/office/powerpoint/2010/main" val="2376821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Facilitator read the bullets on the slide.</a:t>
            </a:r>
          </a:p>
          <a:p>
            <a:r>
              <a:rPr lang="en-US" sz="1200" dirty="0"/>
              <a:t>Prophylaxis ARV given to an infant or child to prevent acquiring HIV</a:t>
            </a:r>
          </a:p>
          <a:p>
            <a:endParaRPr lang="en-US" sz="1200" dirty="0"/>
          </a:p>
        </p:txBody>
      </p:sp>
      <p:sp>
        <p:nvSpPr>
          <p:cNvPr id="4" name="Slide Number Placeholder 3"/>
          <p:cNvSpPr>
            <a:spLocks noGrp="1"/>
          </p:cNvSpPr>
          <p:nvPr>
            <p:ph type="sldNum" sz="quarter" idx="5"/>
          </p:nvPr>
        </p:nvSpPr>
        <p:spPr/>
        <p:txBody>
          <a:bodyPr/>
          <a:lstStyle/>
          <a:p>
            <a:fld id="{38ADA12E-63FE-4908-86B9-0D56CC8CE03E}" type="slidenum">
              <a:rPr lang="en-US" smtClean="0"/>
              <a:t>37</a:t>
            </a:fld>
            <a:endParaRPr lang="en-US" dirty="0"/>
          </a:p>
        </p:txBody>
      </p:sp>
    </p:spTree>
    <p:extLst>
      <p:ext uri="{BB962C8B-B14F-4D97-AF65-F5344CB8AC3E}">
        <p14:creationId xmlns:p14="http://schemas.microsoft.com/office/powerpoint/2010/main" val="3540915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Facilitator read the bullets on the slide and emphasize on the two bullets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Emphasize that some tablets must be swallowed whole while other tablets may be crushed, broken, or dissolved in water or milk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breaking or crushing a tablet to give to a small child, check with a healthcare worker to make sure it is okay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38</a:t>
            </a:fld>
            <a:endParaRPr lang="en-US" dirty="0"/>
          </a:p>
        </p:txBody>
      </p:sp>
    </p:spTree>
    <p:extLst>
      <p:ext uri="{BB962C8B-B14F-4D97-AF65-F5344CB8AC3E}">
        <p14:creationId xmlns:p14="http://schemas.microsoft.com/office/powerpoint/2010/main" val="1654300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Facilitator read the bullets on the slide and emphasize on the two bullets that; </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pellets the capsule must be opened to release the pellets and,</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the granules the sachet must be opened to release the granules which are in powder form.</a:t>
            </a: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Facilitator to remind participants that administration of pellets and granules will be covered in subsequent slides</a:t>
            </a:r>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39</a:t>
            </a:fld>
            <a:endParaRPr lang="en-US" altLang="en-US" dirty="0"/>
          </a:p>
        </p:txBody>
      </p:sp>
    </p:spTree>
    <p:extLst>
      <p:ext uri="{BB962C8B-B14F-4D97-AF65-F5344CB8AC3E}">
        <p14:creationId xmlns:p14="http://schemas.microsoft.com/office/powerpoint/2010/main" val="382911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4</a:t>
            </a:fld>
            <a:endParaRPr lang="en-US" altLang="en-US" dirty="0"/>
          </a:p>
        </p:txBody>
      </p:sp>
    </p:spTree>
    <p:extLst>
      <p:ext uri="{BB962C8B-B14F-4D97-AF65-F5344CB8AC3E}">
        <p14:creationId xmlns:p14="http://schemas.microsoft.com/office/powerpoint/2010/main" val="2823106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open the floor up for questions and answers</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40</a:t>
            </a:fld>
            <a:endParaRPr lang="en-US" altLang="en-US" dirty="0"/>
          </a:p>
        </p:txBody>
      </p:sp>
    </p:spTree>
    <p:extLst>
      <p:ext uri="{BB962C8B-B14F-4D97-AF65-F5344CB8AC3E}">
        <p14:creationId xmlns:p14="http://schemas.microsoft.com/office/powerpoint/2010/main" val="547207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to read the slide and proceed to the next slide</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41</a:t>
            </a:fld>
            <a:endParaRPr lang="en-US" altLang="en-US" dirty="0"/>
          </a:p>
        </p:txBody>
      </p:sp>
    </p:spTree>
    <p:extLst>
      <p:ext uri="{BB962C8B-B14F-4D97-AF65-F5344CB8AC3E}">
        <p14:creationId xmlns:p14="http://schemas.microsoft.com/office/powerpoint/2010/main" val="3178627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Facilitator to inform participants that this table is included here for reference only, and to encourage participants to familiarize themselves with these names just so they become aware. A CHW, CM, or Lay Worker going into households may see these ARVs in the patient’s home.</a:t>
            </a:r>
          </a:p>
          <a:p>
            <a:endParaRPr lang="en-US" dirty="0">
              <a:cs typeface="Calibri"/>
            </a:endParaRPr>
          </a:p>
          <a:p>
            <a:r>
              <a:rPr lang="en-US" dirty="0">
                <a:cs typeface="Calibri"/>
              </a:rPr>
              <a:t>This is the show and tell time for participants to see common ARVs available in their country program.</a:t>
            </a:r>
          </a:p>
          <a:p>
            <a:endParaRPr lang="en-US" u="sng" dirty="0">
              <a:cs typeface="Calibri"/>
            </a:endParaRPr>
          </a:p>
          <a:p>
            <a:r>
              <a:rPr lang="en-US" u="sng" dirty="0">
                <a:cs typeface="Calibri"/>
              </a:rPr>
              <a:t>Reminder to the facilitator:</a:t>
            </a:r>
          </a:p>
          <a:p>
            <a:pPr marL="171450" indent="-171450">
              <a:buFont typeface="Arial" panose="020B0604020202020204" pitchFamily="34" charset="0"/>
              <a:buChar char="•"/>
            </a:pPr>
            <a:r>
              <a:rPr lang="en-US" dirty="0">
                <a:cs typeface="Calibri"/>
              </a:rPr>
              <a:t>Prior to starting this training, the facilitator should add commercial/or common names of the formulations or fixed dose combinations available in country. </a:t>
            </a:r>
          </a:p>
          <a:p>
            <a:pPr marL="171450" indent="-171450">
              <a:buFont typeface="Arial" panose="020B0604020202020204" pitchFamily="34" charset="0"/>
              <a:buChar char="•"/>
            </a:pPr>
            <a:r>
              <a:rPr lang="en-US" dirty="0">
                <a:cs typeface="Calibri"/>
              </a:rPr>
              <a:t>Ideally, have samples of these during the training to show participants.</a:t>
            </a:r>
          </a:p>
          <a:p>
            <a:pPr marL="171450" indent="-171450">
              <a:buFont typeface="Arial" panose="020B0604020202020204" pitchFamily="34" charset="0"/>
              <a:buChar char="•"/>
            </a:pPr>
            <a:r>
              <a:rPr lang="en-US" b="1" dirty="0">
                <a:cs typeface="Calibri"/>
              </a:rPr>
              <a:t>Emphasize that lay workers, CHW, and CMs do not need to know all the details in this table but can use this as a reference if needed.</a:t>
            </a:r>
          </a:p>
        </p:txBody>
      </p:sp>
      <p:sp>
        <p:nvSpPr>
          <p:cNvPr id="4" name="Slide Number Placeholder 3"/>
          <p:cNvSpPr>
            <a:spLocks noGrp="1"/>
          </p:cNvSpPr>
          <p:nvPr>
            <p:ph type="sldNum" sz="quarter" idx="5"/>
          </p:nvPr>
        </p:nvSpPr>
        <p:spPr/>
        <p:txBody>
          <a:bodyPr/>
          <a:lstStyle/>
          <a:p>
            <a:fld id="{38ADA12E-63FE-4908-86B9-0D56CC8CE03E}" type="slidenum">
              <a:rPr lang="en-US" smtClean="0"/>
              <a:t>42</a:t>
            </a:fld>
            <a:endParaRPr lang="en-US" dirty="0"/>
          </a:p>
        </p:txBody>
      </p:sp>
    </p:spTree>
    <p:extLst>
      <p:ext uri="{BB962C8B-B14F-4D97-AF65-F5344CB8AC3E}">
        <p14:creationId xmlns:p14="http://schemas.microsoft.com/office/powerpoint/2010/main" val="398852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ARVs exist in combination, others have one drug. Here is a reference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participants that CHWs, CMs and Lay worker their role is supportive and not clinical.  Encourage participants to always refer the caregiver/patient to the health facility for additional support as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facilitator should emphasize to the participants that: “As previously discussed on slides 17 and 18, a </a:t>
            </a:r>
            <a:r>
              <a:rPr lang="en-US" sz="1200" kern="1200" dirty="0">
                <a:solidFill>
                  <a:schemeClr val="tx1"/>
                </a:solidFill>
                <a:effectLst/>
                <a:latin typeface="+mn-lt"/>
                <a:ea typeface="+mn-ea"/>
                <a:cs typeface="+mn-cs"/>
              </a:rPr>
              <a:t>regimen is all three drugs given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43</a:t>
            </a:fld>
            <a:endParaRPr lang="en-US" dirty="0"/>
          </a:p>
        </p:txBody>
      </p:sp>
    </p:spTree>
    <p:extLst>
      <p:ext uri="{BB962C8B-B14F-4D97-AF65-F5344CB8AC3E}">
        <p14:creationId xmlns:p14="http://schemas.microsoft.com/office/powerpoint/2010/main" val="3020521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main point that we want the facilitator to get across to participants is that pediatric ARVs formulations are prescribed by clinician/facility staff based on weight and developmental level. Also read the bullets below:</a:t>
            </a:r>
          </a:p>
          <a:p>
            <a:pPr marL="171450" indent="-171450">
              <a:buFont typeface="Arial" panose="020B0604020202020204" pitchFamily="34" charset="0"/>
              <a:buChar char="•"/>
            </a:pPr>
            <a:r>
              <a:rPr lang="en-US" dirty="0"/>
              <a:t>In general, TLD recommended in children and adolescents who weigh &gt;= 30kgs (check the weight cut off with your country’s national treatment guidelines)</a:t>
            </a:r>
            <a:endParaRPr lang="en-US" dirty="0">
              <a:cs typeface="Calibri"/>
            </a:endParaRPr>
          </a:p>
          <a:p>
            <a:pPr marL="171450" indent="-171450">
              <a:buFont typeface="Arial" panose="020B0604020202020204" pitchFamily="34" charset="0"/>
              <a:buChar char="•"/>
            </a:pPr>
            <a:r>
              <a:rPr lang="en-US" dirty="0"/>
              <a:t>DTG 50mg single tablets recommended in children who weight &gt;=20kgs</a:t>
            </a:r>
            <a:endParaRPr lang="en-US" dirty="0">
              <a:cs typeface="Calibri"/>
            </a:endParaRPr>
          </a:p>
          <a:p>
            <a:pPr marL="171450" indent="-171450">
              <a:buFont typeface="Arial" panose="020B0604020202020204" pitchFamily="34" charset="0"/>
              <a:buChar char="•"/>
            </a:pPr>
            <a:r>
              <a:rPr lang="en-US" dirty="0"/>
              <a:t>DTG 10 mg dispersible tablets recommended in children who are &gt;=4 weeks and weight &gt;=3kg until 20 kg</a:t>
            </a:r>
            <a:endParaRPr lang="en-US" dirty="0">
              <a:cs typeface="Calibri" panose="020F0502020204030204"/>
            </a:endParaRPr>
          </a:p>
          <a:p>
            <a:pPr marL="171450" indent="-171450">
              <a:buFont typeface="Arial" panose="020B0604020202020204" pitchFamily="34" charset="0"/>
              <a:buChar char="•"/>
            </a:pPr>
            <a:r>
              <a:rPr lang="en-US" dirty="0"/>
              <a:t>LPV/r formulations (syrup, granules can be used in children &gt;= 2weeks old while pellets can be used in children &gt;=3months able to swallow pellets)</a:t>
            </a:r>
          </a:p>
          <a:p>
            <a:pPr marL="171450" indent="-171450">
              <a:buFont typeface="Arial" panose="020B0604020202020204" pitchFamily="34" charset="0"/>
              <a:buChar char="•"/>
            </a:pPr>
            <a:r>
              <a:rPr lang="en-US" dirty="0"/>
              <a:t>LPV/r tablets must be used in children who are able to swallow tablets WHOLE</a:t>
            </a:r>
          </a:p>
          <a:p>
            <a:pPr marL="171450" indent="-171450">
              <a:buFont typeface="Arial" panose="020B0604020202020204" pitchFamily="34" charset="0"/>
              <a:buChar char="•"/>
            </a:pPr>
            <a:r>
              <a:rPr lang="en-US" b="1" dirty="0"/>
              <a:t>Please note that based on the current 2021 World Health Organization (WHO) Recommendations</a:t>
            </a:r>
            <a:r>
              <a:rPr lang="en-US" b="1" dirty="0">
                <a:solidFill>
                  <a:schemeClr val="accent3">
                    <a:lumMod val="75000"/>
                  </a:schemeClr>
                </a:solidFill>
              </a:rPr>
              <a:t> DTG-based regimens are preferred first-line for all CLHIV and that LPV/r is moving to an alternative  first and second-line regimen</a:t>
            </a:r>
            <a:endParaRPr lang="en-US" b="1" dirty="0"/>
          </a:p>
          <a:p>
            <a:pPr marL="171450" indent="-171450">
              <a:buFont typeface="Arial" panose="020B0604020202020204" pitchFamily="34" charset="0"/>
              <a:buChar char="•"/>
            </a:pPr>
            <a:r>
              <a:rPr lang="en-US" dirty="0"/>
              <a:t>Remind participants that ARVs will be prescribed by facility staff/clinician</a:t>
            </a:r>
          </a:p>
          <a:p>
            <a:pPr marL="171450" indent="-171450">
              <a:buFont typeface="Arial" panose="020B0604020202020204" pitchFamily="34" charset="0"/>
              <a:buChar char="•"/>
            </a:pPr>
            <a:r>
              <a:rPr lang="en-US" dirty="0"/>
              <a:t>Remind participants that DTG 10, DTG 50 and TLD are newer ARVs for children; thus, they maybe mentioned a lot at the facilities or by the patients. So you should be familiar, but you will NOT prescribe. </a:t>
            </a:r>
          </a:p>
        </p:txBody>
      </p:sp>
      <p:sp>
        <p:nvSpPr>
          <p:cNvPr id="4" name="Slide Number Placeholder 3"/>
          <p:cNvSpPr>
            <a:spLocks noGrp="1"/>
          </p:cNvSpPr>
          <p:nvPr>
            <p:ph type="sldNum" sz="quarter" idx="5"/>
          </p:nvPr>
        </p:nvSpPr>
        <p:spPr/>
        <p:txBody>
          <a:bodyPr/>
          <a:lstStyle/>
          <a:p>
            <a:fld id="{38ADA12E-63FE-4908-86B9-0D56CC8CE03E}" type="slidenum">
              <a:rPr lang="en-US" smtClean="0"/>
              <a:t>44</a:t>
            </a:fld>
            <a:endParaRPr lang="en-US" dirty="0"/>
          </a:p>
        </p:txBody>
      </p:sp>
    </p:spTree>
    <p:extLst>
      <p:ext uri="{BB962C8B-B14F-4D97-AF65-F5344CB8AC3E}">
        <p14:creationId xmlns:p14="http://schemas.microsoft.com/office/powerpoint/2010/main" val="4058826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as mentioned on the previous slide, pediatric Dolutegravir in the forms of DTG 10 milligrams, DTG 50 milligrams are newer ARVs for children. We want to give you a little bit more information on them so that you can help make sure that caregivers give this medication properly to their children.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First, pDTG 10mg scored, dispersible tablet (DT) is a new formulation of DTG used for children who </a:t>
            </a:r>
            <a:r>
              <a:rPr lang="en-US" dirty="0">
                <a:highlight>
                  <a:srgbClr val="FFFF00"/>
                </a:highlight>
              </a:rPr>
              <a:t>are</a:t>
            </a:r>
            <a:r>
              <a:rPr lang="en-US" dirty="0"/>
              <a:t> at least 4 weeks old and weigh between 3 and &lt;20 kilograms. Scored  tablet means: the tablet has a line to assist caregiver to break it into two halves per instructions from  facility staff</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DTG dispersible tablets should be ideally dispersed in water or swallowed whole. Crushing, chewing or mixing with other foods or liquids can be considered as long as the child can consume the entire amount of liquid or food.</a:t>
            </a:r>
            <a:endParaRPr lang="en-US" dirty="0"/>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45</a:t>
            </a:fld>
            <a:endParaRPr lang="en-US" altLang="en-US" dirty="0"/>
          </a:p>
        </p:txBody>
      </p:sp>
    </p:spTree>
    <p:extLst>
      <p:ext uri="{BB962C8B-B14F-4D97-AF65-F5344CB8AC3E}">
        <p14:creationId xmlns:p14="http://schemas.microsoft.com/office/powerpoint/2010/main" val="2662156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pDTG has several benefits listed on list slide. Just to name a few:</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 facilitator should explain to the participants that by pDTG  having “</a:t>
            </a:r>
            <a:r>
              <a:rPr lang="en-US" sz="1200" b="1" dirty="0">
                <a:effectLst/>
                <a:latin typeface="Calibri" panose="020F0502020204030204" pitchFamily="34" charset="0"/>
                <a:ea typeface="Calibri" panose="020F0502020204030204" pitchFamily="34" charset="0"/>
              </a:rPr>
              <a:t>higher barrier to resistance” </a:t>
            </a:r>
            <a:r>
              <a:rPr lang="en-US" sz="1200" b="0" dirty="0">
                <a:effectLst/>
                <a:latin typeface="Calibri" panose="020F0502020204030204" pitchFamily="34" charset="0"/>
                <a:ea typeface="Calibri" panose="020F0502020204030204" pitchFamily="34" charset="0"/>
              </a:rPr>
              <a:t>it</a:t>
            </a:r>
            <a:r>
              <a:rPr lang="en-US" sz="1200" dirty="0">
                <a:effectLst/>
                <a:latin typeface="Calibri" panose="020F0502020204030204" pitchFamily="34" charset="0"/>
                <a:ea typeface="Calibri" panose="020F0502020204030204" pitchFamily="34" charset="0"/>
              </a:rPr>
              <a:t> means that, the DTG10mg cannot be easily overpowered by the HIV virus to the extent it stops working as intended</a:t>
            </a:r>
            <a:endParaRPr lang="en-US" dirty="0"/>
          </a:p>
          <a:p>
            <a:endParaRPr lang="en-US" dirty="0"/>
          </a:p>
          <a:p>
            <a:r>
              <a:rPr lang="en-US" dirty="0"/>
              <a:t>pDTG is easier to prepare compared to LPV/r; caregivers will only need to give to their children once a day, because of the strawberry flavor kids may enjoy the taste better, and because it dissolves into water quickly it is easily ingested</a:t>
            </a:r>
          </a:p>
          <a:p>
            <a:endParaRPr lang="en-US" dirty="0"/>
          </a:p>
          <a:p>
            <a:r>
              <a:rPr lang="en-US" dirty="0"/>
              <a:t>Facilitator to explain the concept of MMD that </a:t>
            </a:r>
            <a:r>
              <a:rPr lang="en-US" b="0" i="0" dirty="0">
                <a:solidFill>
                  <a:srgbClr val="000000"/>
                </a:solidFill>
                <a:effectLst/>
                <a:latin typeface="Times New Roman"/>
                <a:cs typeface="Times New Roman"/>
              </a:rPr>
              <a:t>multi-month dispensing (MMD) is an aspect of differentiated service delivery that provides patients with 3 or </a:t>
            </a:r>
            <a:r>
              <a:rPr lang="en-US" dirty="0">
                <a:solidFill>
                  <a:srgbClr val="000000"/>
                </a:solidFill>
                <a:latin typeface="Times New Roman"/>
                <a:cs typeface="Times New Roman"/>
              </a:rPr>
              <a:t>more months</a:t>
            </a:r>
            <a:r>
              <a:rPr lang="en-US" b="0" i="0" dirty="0">
                <a:solidFill>
                  <a:srgbClr val="000000"/>
                </a:solidFill>
                <a:effectLst/>
                <a:latin typeface="Times New Roman"/>
                <a:cs typeface="Times New Roman"/>
              </a:rPr>
              <a:t> of medication and eliminates the need for monthly clinic and/or community facility visits</a:t>
            </a:r>
            <a:r>
              <a:rPr lang="en-US" dirty="0">
                <a:solidFill>
                  <a:srgbClr val="000000"/>
                </a:solidFill>
                <a:latin typeface="Times New Roman"/>
                <a:cs typeface="Times New Roman"/>
              </a:rPr>
              <a:t>.</a:t>
            </a:r>
            <a:endParaRPr lang="en-US" dirty="0">
              <a:latin typeface="Times New Roman"/>
              <a:cs typeface="Times New Roman"/>
            </a:endParaRPr>
          </a:p>
          <a:p>
            <a:endParaRPr lang="en-US" dirty="0"/>
          </a:p>
          <a:p>
            <a:r>
              <a:rPr lang="en-US" dirty="0"/>
              <a:t>Take home message: pediatric DTG is a better, stronger more preferred ARV for children… </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46</a:t>
            </a:fld>
            <a:endParaRPr lang="en-US" altLang="en-US" dirty="0"/>
          </a:p>
        </p:txBody>
      </p:sp>
    </p:spTree>
    <p:extLst>
      <p:ext uri="{BB962C8B-B14F-4D97-AF65-F5344CB8AC3E}">
        <p14:creationId xmlns:p14="http://schemas.microsoft.com/office/powerpoint/2010/main" val="32008294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Based on Country-country adaptation; </a:t>
            </a:r>
            <a:r>
              <a:rPr kumimoji="0" lang="en-US" sz="1200" b="0" i="0" u="none" strike="noStrike" kern="1200" cap="none" spc="0" normalizeH="0" baseline="0" noProof="0" dirty="0">
                <a:ln>
                  <a:noFill/>
                </a:ln>
                <a:solidFill>
                  <a:prstClr val="black"/>
                </a:solidFill>
                <a:effectLst/>
                <a:uLnTx/>
                <a:uFillTx/>
                <a:latin typeface="+mn-lt"/>
                <a:ea typeface="+mn-ea"/>
                <a:cs typeface="+mn-cs"/>
              </a:rPr>
              <a:t>Select this slide if your country guidelines have approved use of syrups (AZT, LPV/r syrup).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Facilitator to remind participants that; in earlier slides we discussed the different ARV formulations. Now let's focus on administration of the different ARV formulations.</a:t>
            </a:r>
            <a:endParaRPr lang="en-US"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Facilitator should also read the additional notes included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Some children may still be taking LPV/r syrup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Calibri"/>
              </a:rPr>
              <a:t>The facilitator should let the participants  know that LPV/r syrup is to be given morning and evening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Tell the caregiver that if a syrup tastes bitter, it should be given towards the side of the tongue, as the bitterness is mostly tasted in the middle of the tongue</a:t>
            </a:r>
          </a:p>
          <a:p>
            <a:pPr marL="171450" indent="-171450">
              <a:buFont typeface="Arial" panose="020B0604020202020204" pitchFamily="34" charset="0"/>
              <a:buChar char="•"/>
            </a:pPr>
            <a:r>
              <a:rPr lang="en-US" dirty="0">
                <a:latin typeface="+mn-lt"/>
                <a:cs typeface="Calibri"/>
              </a:rPr>
              <a:t>Remember, the child’s dose should be determined by a healthcare provider.</a:t>
            </a:r>
          </a:p>
          <a:p>
            <a:pPr marL="171450" indent="-171450">
              <a:buFont typeface="Arial" panose="020B0604020202020204" pitchFamily="34" charset="0"/>
              <a:buChar char="•"/>
            </a:pPr>
            <a:r>
              <a:rPr lang="en-US" dirty="0">
                <a:latin typeface="+mn-lt"/>
                <a:cs typeface="Calibri"/>
              </a:rPr>
              <a:t>Also remind participants to always refer the caregiver back to the facility in case the caregiver/child is experiencing administration challenges e.g. vomiting, spit etc.</a:t>
            </a:r>
          </a:p>
          <a:p>
            <a:pPr marL="171450" indent="-171450">
              <a:buFont typeface="Arial" panose="020B0604020202020204" pitchFamily="34" charset="0"/>
              <a:buChar char="•"/>
            </a:pPr>
            <a:r>
              <a:rPr lang="en-US" dirty="0">
                <a:latin typeface="+mn-lt"/>
              </a:rPr>
              <a:t>With syrups, it is important for adults to measure the dose correctly using a small cup with measurement markings or a syringe</a:t>
            </a:r>
          </a:p>
          <a:p>
            <a:pPr marL="171450" indent="-171450">
              <a:buFont typeface="Arial" panose="020B0604020202020204" pitchFamily="34" charset="0"/>
              <a:buChar char="•"/>
            </a:pPr>
            <a:r>
              <a:rPr lang="en-US" dirty="0">
                <a:latin typeface="+mn-lt"/>
              </a:rPr>
              <a:t>A cup can be used to pour the correct amount of syrup into the child’s mouth to swallow</a:t>
            </a:r>
          </a:p>
          <a:p>
            <a:pPr marL="171450" indent="-171450">
              <a:buFont typeface="Arial" panose="020B0604020202020204" pitchFamily="34" charset="0"/>
              <a:buChar char="•"/>
            </a:pPr>
            <a:r>
              <a:rPr lang="en-US" dirty="0">
                <a:latin typeface="+mn-lt"/>
              </a:rPr>
              <a:t>A syringe can be used to give the correct amount of syrup directly into the mouth</a:t>
            </a:r>
          </a:p>
          <a:p>
            <a:pPr marL="171450" indent="-171450">
              <a:buFont typeface="Arial" panose="020B0604020202020204" pitchFamily="34" charset="0"/>
              <a:buChar char="•"/>
            </a:pPr>
            <a:endParaRPr lang="en-US" dirty="0">
              <a:latin typeface="+mn-lt"/>
            </a:endParaRPr>
          </a:p>
          <a:p>
            <a:pPr marL="0" indent="0">
              <a:buFont typeface="Arial" panose="020B0604020202020204" pitchFamily="34" charset="0"/>
              <a:buNone/>
            </a:pPr>
            <a:r>
              <a:rPr lang="en-US" b="1" i="0" dirty="0">
                <a:latin typeface="+mn-lt"/>
              </a:rPr>
              <a:t>Facilitator should remind participants that common challenges and potential solutions will be discussed in subsequent slides</a:t>
            </a:r>
          </a:p>
        </p:txBody>
      </p:sp>
      <p:sp>
        <p:nvSpPr>
          <p:cNvPr id="4" name="Slide Number Placeholder 3"/>
          <p:cNvSpPr>
            <a:spLocks noGrp="1"/>
          </p:cNvSpPr>
          <p:nvPr>
            <p:ph type="sldNum" sz="quarter" idx="5"/>
          </p:nvPr>
        </p:nvSpPr>
        <p:spPr/>
        <p:txBody>
          <a:bodyPr/>
          <a:lstStyle/>
          <a:p>
            <a:fld id="{38ADA12E-63FE-4908-86B9-0D56CC8CE03E}" type="slidenum">
              <a:rPr lang="en-US" smtClean="0"/>
              <a:t>47</a:t>
            </a:fld>
            <a:endParaRPr lang="en-US" dirty="0"/>
          </a:p>
        </p:txBody>
      </p:sp>
    </p:spTree>
    <p:extLst>
      <p:ext uri="{BB962C8B-B14F-4D97-AF65-F5344CB8AC3E}">
        <p14:creationId xmlns:p14="http://schemas.microsoft.com/office/powerpoint/2010/main" val="3550827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*Based on Country-country adaptation; </a:t>
            </a:r>
            <a:r>
              <a:rPr kumimoji="0" lang="en-US" sz="1200" b="0" i="0" u="none" strike="noStrike" kern="1200" cap="none" spc="0" normalizeH="0" baseline="0" noProof="0" dirty="0">
                <a:ln>
                  <a:noFill/>
                </a:ln>
                <a:solidFill>
                  <a:prstClr val="black"/>
                </a:solidFill>
                <a:effectLst/>
                <a:uLnTx/>
                <a:uFillTx/>
                <a:latin typeface="+mn-lt"/>
                <a:ea typeface="+mn-ea"/>
                <a:cs typeface="+mn-cs"/>
              </a:rPr>
              <a:t>Select this slide if your country guidelines have approved use of LPV/r pellets</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48</a:t>
            </a:fld>
            <a:endParaRPr lang="en-US" dirty="0"/>
          </a:p>
        </p:txBody>
      </p:sp>
    </p:spTree>
    <p:extLst>
      <p:ext uri="{BB962C8B-B14F-4D97-AF65-F5344CB8AC3E}">
        <p14:creationId xmlns:p14="http://schemas.microsoft.com/office/powerpoint/2010/main" val="246503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Pellets are like very small tablets (refer to the white sprinkles in the picture)- they cannot be chewed or dissolved.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Important: The pellets are what are inside of the capsule. The pellets are the medicine. The capsule cannot be swallowed.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Dose will be determined by the facility staff and refers to the number of capsules to be administered</a:t>
            </a:r>
          </a:p>
          <a:p>
            <a:pPr marL="171450" indent="-171450">
              <a:buFont typeface="Arial" panose="020B0604020202020204" pitchFamily="34" charset="0"/>
              <a:buChar char="•"/>
            </a:pPr>
            <a:r>
              <a:rPr lang="en-US" dirty="0"/>
              <a:t>Remind participants not to prescribe but refer to the clinic for additional support.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The dose for pellets will determine how many capsules should be given –but not for you as the case manager/lay worker to prescribe, but to be aware!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49</a:t>
            </a:fld>
            <a:endParaRPr lang="en-US" dirty="0"/>
          </a:p>
        </p:txBody>
      </p:sp>
    </p:spTree>
    <p:extLst>
      <p:ext uri="{BB962C8B-B14F-4D97-AF65-F5344CB8AC3E}">
        <p14:creationId xmlns:p14="http://schemas.microsoft.com/office/powerpoint/2010/main" val="111084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SHOULD BE HIDDEN WHEN DELIVERING THE ACTUAL TRAINING</a:t>
            </a:r>
          </a:p>
          <a:p>
            <a:r>
              <a:rPr lang="en-US" dirty="0"/>
              <a:t>Before the training, the facilitator should gather any documents and materials listed on this slide prior to the training. These documents will be referred to during this training.</a:t>
            </a:r>
          </a:p>
          <a:p>
            <a:r>
              <a:rPr lang="en-US" dirty="0"/>
              <a:t>Please also think of ground rules in advance in case participants are not able to produce them.</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It is recommended to use pictures that are specific to the products that are available in country as different brands may look different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implementing partner should plan to substitute all of the  antiretrovirals (ARVs) pictures (before conducting the training) in this slide deck with pictures of specific ARVs available in country. </a:t>
            </a:r>
          </a:p>
          <a:p>
            <a:endParaRPr lang="en-US" dirty="0"/>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5</a:t>
            </a:fld>
            <a:endParaRPr lang="en-US" dirty="0"/>
          </a:p>
        </p:txBody>
      </p:sp>
    </p:spTree>
    <p:extLst>
      <p:ext uri="{BB962C8B-B14F-4D97-AF65-F5344CB8AC3E}">
        <p14:creationId xmlns:p14="http://schemas.microsoft.com/office/powerpoint/2010/main" val="3007628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Facilitator to walk participants through steps 1-6</a:t>
            </a:r>
          </a:p>
          <a:p>
            <a:pPr marL="171450" indent="-171450">
              <a:buFont typeface="Arial" panose="020B0604020202020204" pitchFamily="34" charset="0"/>
              <a:buChar char="•"/>
            </a:pPr>
            <a:r>
              <a:rPr lang="en-US" dirty="0"/>
              <a:t>Always remind the caregiver to administer the full dose (e.g., the two capsules, or three capsules etc. as instructed by facility staff) plus the other prescribed ARVs.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u="sng" dirty="0"/>
              <a:t>Steps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Express a small amount of breastmilk into a clean cup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Holding the capsule with the yellow side up, twist the yellow side to open the capsule</a:t>
            </a:r>
          </a:p>
          <a:p>
            <a:pPr marL="171450" indent="-171450">
              <a:buFont typeface="Arial" panose="020B0604020202020204" pitchFamily="34" charset="0"/>
              <a:buChar char="•"/>
            </a:pPr>
            <a:r>
              <a:rPr lang="en-US" dirty="0"/>
              <a:t>The pellets will remain in the bottom half of the capsule</a:t>
            </a:r>
          </a:p>
          <a:p>
            <a:pPr marL="171450" indent="-171450">
              <a:buFont typeface="Arial" panose="020B0604020202020204" pitchFamily="34" charset="0"/>
              <a:buChar char="•"/>
            </a:pPr>
            <a:r>
              <a:rPr lang="en-US" dirty="0"/>
              <a:t>Do this over a clean plate in case any pellets spill out of the capsule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Sprinkle the pellets onto the spoon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 breastmilk to the spoon and administer to the baby.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Repeat these steps until the entire dose has been given.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Breastfeed afterwards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50</a:t>
            </a:fld>
            <a:endParaRPr lang="en-US" dirty="0"/>
          </a:p>
        </p:txBody>
      </p:sp>
    </p:spTree>
    <p:extLst>
      <p:ext uri="{BB962C8B-B14F-4D97-AF65-F5344CB8AC3E}">
        <p14:creationId xmlns:p14="http://schemas.microsoft.com/office/powerpoint/2010/main" val="2758529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children who take pellets with food, remind participants that the caregiver should prepare the food beforehand, before the time of giving the ARV. </a:t>
            </a:r>
            <a:r>
              <a:rPr kumimoji="0" lang="en-US" sz="1200" b="0" i="0" u="none" strike="noStrike" kern="1200" cap="none" spc="0" normalizeH="0" baseline="0" noProof="0" dirty="0">
                <a:ln>
                  <a:noFill/>
                </a:ln>
                <a:solidFill>
                  <a:prstClr val="black"/>
                </a:solidFill>
                <a:effectLst/>
                <a:uLnTx/>
                <a:uFillTx/>
                <a:latin typeface="+mn-lt"/>
                <a:ea typeface="+mn-ea"/>
                <a:cs typeface="+mn-cs"/>
              </a:rPr>
              <a:t>Do: Facilitator to walk participants through steps 1-4 , also refer to the notes below</a:t>
            </a:r>
          </a:p>
          <a:p>
            <a:pPr marL="171450" indent="-171450">
              <a:buFont typeface="Arial" panose="020B0604020202020204" pitchFamily="34" charset="0"/>
              <a:buChar char="•"/>
            </a:pPr>
            <a:r>
              <a:rPr lang="en-US" dirty="0"/>
              <a:t>Instructors should be aware that only small amounts of food should be placed in the small cup or bowl (equivalent to two or three bites)</a:t>
            </a:r>
          </a:p>
          <a:p>
            <a:endParaRPr lang="en-US" dirty="0"/>
          </a:p>
          <a:p>
            <a:r>
              <a:rPr lang="en-US" dirty="0"/>
              <a:t>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Holding the capsule with the yellow side up, twist the yellow side to open the capsule</a:t>
            </a:r>
          </a:p>
          <a:p>
            <a:pPr marL="171450" indent="-171450">
              <a:buFont typeface="Arial" panose="020B0604020202020204" pitchFamily="34" charset="0"/>
              <a:buChar char="•"/>
            </a:pPr>
            <a:r>
              <a:rPr lang="en-US" dirty="0"/>
              <a:t>The pellets will remain in the bottom half of the capsule</a:t>
            </a:r>
          </a:p>
          <a:p>
            <a:pPr marL="171450" indent="-171450">
              <a:buFont typeface="Arial" panose="020B0604020202020204" pitchFamily="34" charset="0"/>
              <a:buChar char="•"/>
            </a:pPr>
            <a:r>
              <a:rPr lang="en-US" dirty="0"/>
              <a:t>Do this over the clean plate in case any pellets spill out of the capsule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Sprinkle the pellets over a small amount of soft food.  It may help to fold some of the food over to hide the pellets.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Administer the food to the baby.  </a:t>
            </a:r>
          </a:p>
          <a:p>
            <a:pPr marL="171450" indent="-171450">
              <a:buFont typeface="Arial" panose="020B0604020202020204" pitchFamily="34" charset="0"/>
              <a:buChar char="•"/>
            </a:pPr>
            <a:r>
              <a:rPr lang="en-US" dirty="0"/>
              <a:t>Alternative administration method for older children: </a:t>
            </a:r>
            <a:r>
              <a:rPr lang="en-US" sz="1200" dirty="0"/>
              <a:t>Pour/hide pellets into a ball of soft food and feed the child. You may wash it down with liquid (milk, water, juice, tea etc)</a:t>
            </a:r>
          </a:p>
          <a:p>
            <a:pPr marL="171450" indent="-171450">
              <a:buFont typeface="Arial" panose="020B0604020202020204" pitchFamily="34" charset="0"/>
              <a:buChar char="•"/>
            </a:pPr>
            <a:r>
              <a:rPr lang="en-US" sz="1200" dirty="0"/>
              <a:t>Repeat these steps until all the entire dose has been given.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Remind participants not to use hot food, as this can cause the coating to melt and lead to a bitter taste.  Also remind participants not to mix all the capsules at once in a large bowl of food, as the coating can start to melt before the child takes the entire bowl of food and lead to a bitter taste, or the child may not eat the entire amount of food so may not receive the entire dose.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Consider changing some of the foods to ones more common in the local culture/setting (or specific foods that the child likes).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51</a:t>
            </a:fld>
            <a:endParaRPr lang="en-US" dirty="0"/>
          </a:p>
        </p:txBody>
      </p:sp>
    </p:spTree>
    <p:extLst>
      <p:ext uri="{BB962C8B-B14F-4D97-AF65-F5344CB8AC3E}">
        <p14:creationId xmlns:p14="http://schemas.microsoft.com/office/powerpoint/2010/main" val="632711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Select this slide if your country guidelines have approved use of LPV/r granules.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formulation is another option for children who weigh less than 20 kilograms and are not yet able to swallow LPV/r tablets.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Granules come in a sachet, and the dose is measured by the number of sachets.  Each sachet must be opened to give the powder inside.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shall learn about how to administer granules in subsequent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Consider showing participates the actual granule sachet, as part of show-and-tell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cs typeface="Calibri"/>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52</a:t>
            </a:fld>
            <a:endParaRPr lang="en-US" dirty="0"/>
          </a:p>
        </p:txBody>
      </p:sp>
    </p:spTree>
    <p:extLst>
      <p:ext uri="{BB962C8B-B14F-4D97-AF65-F5344CB8AC3E}">
        <p14:creationId xmlns:p14="http://schemas.microsoft.com/office/powerpoint/2010/main" val="427734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Facilitator to walk participants through the administration steps.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Hold the sachet up so the notches are on the top and the granules settle to the bottom.</a:t>
            </a:r>
          </a:p>
          <a:p>
            <a:pPr marL="171450" indent="-171450">
              <a:buFont typeface="Arial" panose="020B0604020202020204" pitchFamily="34" charset="0"/>
              <a:buChar char="•"/>
            </a:pPr>
            <a:r>
              <a:rPr lang="en-US" dirty="0"/>
              <a:t>Start at the notch and carefully tear the top of the first sachet of granules open and empty all the granules into a bowl or cup with a small amount of food in it</a:t>
            </a:r>
          </a:p>
          <a:p>
            <a:pPr marL="171450" indent="-171450">
              <a:buFont typeface="Arial" panose="020B0604020202020204" pitchFamily="34" charset="0"/>
              <a:buChar char="•"/>
            </a:pPr>
            <a:r>
              <a:rPr lang="en-US" dirty="0"/>
              <a:t>Tap the bottom of the packet to make sure it is emptied completely.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Stir or fold the granules into the food and immediately feed the mixture to your child using the spoon.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important the mixture be given quickly before the granules develop a bad taste, and that the child eats the entire mixture of granules and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child should be able to swallow the amount of the mixture in one or two spoonful of food.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 bad taste develops, you can follow each spoonful of mixture with plain food or something else that he/she enjoys eating. This helps to remove any bad taste from the granules and make sure all the granules are swallowed.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Repeat this process until the entire dose of granules has been given.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Remind participants not to use hot food, as this can cause the coating to melt and lead to a bitter taste.  Also remind participants not to mix all the sachets at once in a large bowl of food, as the coating can start to melt before the child takes the entire bowl of food and lead to a bitter taste, or the child may not eat the entire amount of food so may not receive the entire dose.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53</a:t>
            </a:fld>
            <a:endParaRPr lang="en-US" dirty="0"/>
          </a:p>
        </p:txBody>
      </p:sp>
    </p:spTree>
    <p:extLst>
      <p:ext uri="{BB962C8B-B14F-4D97-AF65-F5344CB8AC3E}">
        <p14:creationId xmlns:p14="http://schemas.microsoft.com/office/powerpoint/2010/main" val="618382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facilitator should emphasize that LPV/r tablets are not dispersible and cannot be split, crushed, chewed, or dissolved.  These tablets must be swallowed whole.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identify a child on LPV/r tablets who is unable to swallow them whole, refer the caregiver to the facility for a healthcare provider to prescribe a different formulation appropriate for the child’s development/ swallowing 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54</a:t>
            </a:fld>
            <a:endParaRPr lang="en-US" dirty="0"/>
          </a:p>
        </p:txBody>
      </p:sp>
    </p:spTree>
    <p:extLst>
      <p:ext uri="{BB962C8B-B14F-4D97-AF65-F5344CB8AC3E}">
        <p14:creationId xmlns:p14="http://schemas.microsoft.com/office/powerpoint/2010/main" val="578256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n-ea"/>
                <a:cs typeface="+mn-cs"/>
              </a:rPr>
              <a:t>Select this slide if your country guidelines have approved use of RAL granules for neonates (only in countries with birth testing).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solidFill>
                  <a:srgbClr val="005EAA"/>
                </a:solidFill>
              </a:rPr>
              <a:t>RAL dosing changes with weight and age of the baby, so caregivers may need support to ensure they are giving the dose as prescribed by the facility staff.</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55</a:t>
            </a:fld>
            <a:endParaRPr lang="en-US" dirty="0"/>
          </a:p>
        </p:txBody>
      </p:sp>
    </p:spTree>
    <p:extLst>
      <p:ext uri="{BB962C8B-B14F-4D97-AF65-F5344CB8AC3E}">
        <p14:creationId xmlns:p14="http://schemas.microsoft.com/office/powerpoint/2010/main" val="37731261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Facilitator should emphasize that any change in formulation or dose will be determined by the facility staff.  </a:t>
            </a:r>
          </a:p>
          <a:p>
            <a:pPr marL="171450" indent="-171450">
              <a:buFont typeface="Arial" panose="020B0604020202020204" pitchFamily="34" charset="0"/>
              <a:buChar char="•"/>
            </a:pPr>
            <a:r>
              <a:rPr lang="en-US" dirty="0"/>
              <a:t>CMs and CHWs can identify children that are having challenges with administration.</a:t>
            </a:r>
          </a:p>
          <a:p>
            <a:pPr marL="171450" indent="-171450">
              <a:buFont typeface="Arial" panose="020B0604020202020204" pitchFamily="34" charset="0"/>
              <a:buChar char="•"/>
              <a:defRPr/>
            </a:pPr>
            <a:r>
              <a:rPr lang="en-US" dirty="0">
                <a:cs typeface="Calibri"/>
              </a:rPr>
              <a:t>For instance, some children may still be on LPV/r syrup, which has a bitter taste and may cause children to vomit or spit out the medicine. Other children may be on tablets but have trouble </a:t>
            </a:r>
            <a:r>
              <a:rPr lang="en-US" dirty="0"/>
              <a:t>swallowing the tablets whole. </a:t>
            </a:r>
            <a:r>
              <a:rPr lang="en-US" dirty="0">
                <a:cs typeface="Calibri"/>
              </a:rPr>
              <a:t>These children could be referred to the facility to see if there are other formulations the child can be switched to, depending on availability of formulations, the child’s weight and developmental swallowing ability.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They can also encourage caregivers of children on large doses of LPV/r pellets and granules to teach their children how to swallow so that they can transition to tablets.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As new pediatric formulations become available in country (DTG 10mg dispersible tablet), children may be transitioned to these newer, superior ARVs.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a:p>
          <a:p>
            <a:pPr>
              <a:defRPr/>
            </a:pPr>
            <a:r>
              <a:rPr lang="en-US" b="1" dirty="0">
                <a:solidFill>
                  <a:srgbClr val="C00000"/>
                </a:solidFill>
                <a:cs typeface="Calibri" panose="020F0502020204030204"/>
              </a:rPr>
              <a:t>Facilitator: As countries transition and optimize most children to </a:t>
            </a:r>
            <a:r>
              <a:rPr lang="en-US" b="1" dirty="0" err="1">
                <a:solidFill>
                  <a:srgbClr val="C00000"/>
                </a:solidFill>
                <a:cs typeface="Calibri" panose="020F0502020204030204"/>
              </a:rPr>
              <a:t>pDTG</a:t>
            </a:r>
            <a:r>
              <a:rPr lang="en-US" b="1" dirty="0">
                <a:solidFill>
                  <a:srgbClr val="C00000"/>
                </a:solidFill>
                <a:cs typeface="Calibri" panose="020F0502020204030204"/>
              </a:rPr>
              <a:t>, small amounts of LPV/r will remain in use as alternative 1st line and 2nd line ART</a:t>
            </a:r>
          </a:p>
          <a:p>
            <a:pPr marL="171450" indent="-171450">
              <a:buFont typeface="Arial" panose="020B0604020202020204" pitchFamily="34" charset="0"/>
              <a:buChar cha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56</a:t>
            </a:fld>
            <a:endParaRPr lang="en-US" altLang="en-US" dirty="0"/>
          </a:p>
        </p:txBody>
      </p:sp>
    </p:spTree>
    <p:extLst>
      <p:ext uri="{BB962C8B-B14F-4D97-AF65-F5344CB8AC3E}">
        <p14:creationId xmlns:p14="http://schemas.microsoft.com/office/powerpoint/2010/main" val="24573276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Facilitator should refer to the notes below</a:t>
            </a:r>
          </a:p>
          <a:p>
            <a:pPr marL="171450" indent="-171450">
              <a:buFont typeface="Arial" panose="020B0604020202020204" pitchFamily="34" charset="0"/>
              <a:buChar char="•"/>
            </a:pPr>
            <a:r>
              <a:rPr lang="en-US" dirty="0">
                <a:cs typeface="Calibri"/>
              </a:rPr>
              <a:t>CHW, CMs and Lay workers should be aware of whether a child can/can not swallow to advise the parent BUT they are not to teach caregiver on how to teach their children to swallow tablets.  Children should be taught how to swallow by facility staff.</a:t>
            </a:r>
          </a:p>
          <a:p>
            <a:pPr marL="171450" indent="-171450">
              <a:buFont typeface="Arial" panose="020B0604020202020204" pitchFamily="34" charset="0"/>
              <a:buChar char="•"/>
            </a:pPr>
            <a:endParaRPr lang="en-US" dirty="0">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cs typeface="Calibri"/>
              </a:rPr>
              <a:t>Facilitator to emphasize that </a:t>
            </a:r>
            <a:r>
              <a:rPr lang="en-US" sz="1200" b="0" i="0" kern="1200" dirty="0">
                <a:solidFill>
                  <a:schemeClr val="tx1"/>
                </a:solidFill>
                <a:effectLst/>
                <a:latin typeface="+mn-lt"/>
                <a:ea typeface="+mn-ea"/>
                <a:cs typeface="+mn-cs"/>
              </a:rPr>
              <a:t>CHW, CMs, and lay workers </a:t>
            </a:r>
            <a:r>
              <a:rPr lang="en-US" sz="1200" b="1" i="0" u="sng" kern="1200" dirty="0">
                <a:solidFill>
                  <a:schemeClr val="tx1"/>
                </a:solidFill>
                <a:effectLst/>
                <a:latin typeface="+mn-lt"/>
                <a:ea typeface="+mn-ea"/>
                <a:cs typeface="+mn-cs"/>
              </a:rPr>
              <a:t>are NOT </a:t>
            </a:r>
            <a:r>
              <a:rPr lang="en-US" sz="1200" b="0" i="0" kern="1200" dirty="0">
                <a:solidFill>
                  <a:schemeClr val="tx1"/>
                </a:solidFill>
                <a:effectLst/>
                <a:latin typeface="+mn-lt"/>
                <a:ea typeface="+mn-ea"/>
                <a:cs typeface="+mn-cs"/>
              </a:rPr>
              <a:t>to teach the caregiver or child to swallow tablets. This will be done by facility staff.</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CHW and CMs should ask and found out whether the child can swallow. If the child cannot, CHW and CMs  should refer the caregivers to clinic.</a:t>
            </a: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57</a:t>
            </a:fld>
            <a:endParaRPr lang="en-US" dirty="0"/>
          </a:p>
        </p:txBody>
      </p:sp>
    </p:spTree>
    <p:extLst>
      <p:ext uri="{BB962C8B-B14F-4D97-AF65-F5344CB8AC3E}">
        <p14:creationId xmlns:p14="http://schemas.microsoft.com/office/powerpoint/2010/main" val="6999175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facilitator should adjust the sub-bullets on this slide according to what  product is in the  country program i.e. pellets or granules e.g. if your program has granules, where its written pellets replace with </a:t>
            </a:r>
            <a:r>
              <a:rPr lang="en-US" sz="1200">
                <a:effectLst/>
                <a:latin typeface="Calibri" panose="020F0502020204030204" pitchFamily="34" charset="0"/>
                <a:ea typeface="Calibri" panose="020F0502020204030204" pitchFamily="34" charset="0"/>
                <a:cs typeface="Times New Roman" panose="02020603050405020304" pitchFamily="18" charset="0"/>
              </a:rPr>
              <a:t>granules (and vice versa).</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Facilitator should review with the group the first question: What are some challenges to medication administration that you’ve heard or observed? Add any additional challenges noted by participants to the list on the slide.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If there is time, consider having participants work in pairs or small groups to discuss the second question: How would you help the caregiver/patient overcome the following challenges?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Strategies for addressing these common challenges will be reviewed on the next few slides.  Have participants add any additional strategies they came up with for each challenge.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The facilitator should emphasize. Disclosure can help facilitate good medication adherence. It’s a critical part of adherence counselling for children</a:t>
            </a:r>
          </a:p>
          <a:p>
            <a:pPr marL="171450" indent="-171450">
              <a:spcBef>
                <a:spcPts val="0"/>
              </a:spcBef>
              <a:spcAft>
                <a:spcPts val="0"/>
              </a:spcAft>
              <a:buFont typeface="Arial" panose="020B0604020202020204" pitchFamily="34" charset="0"/>
              <a:buChar char="•"/>
              <a:defRPr/>
            </a:pPr>
            <a:r>
              <a:rPr lang="en-US" dirty="0"/>
              <a:t>*</a:t>
            </a:r>
            <a:r>
              <a:rPr lang="en-US" b="1" dirty="0"/>
              <a:t>Facilitators should remind participants that non-disclosure may affect ARV administration. If a non-disclosed child asks to know why they are given ARVs or what is being added to their food, the OVC case manager should recognize and tell the caregiver that it’s an indicator that the child’s emotional maturity is advancing to a level to initiate the disclosure process. </a:t>
            </a:r>
            <a:r>
              <a:rPr lang="en-US" b="1" u="sng" dirty="0"/>
              <a:t>Refer them to them to the facility for disclosure support. </a:t>
            </a:r>
            <a:endParaRPr lang="en-US" dirty="0"/>
          </a:p>
          <a:p>
            <a:pPr marL="171450" indent="-171450">
              <a:spcBef>
                <a:spcPts val="0"/>
              </a:spcBef>
              <a:spcAft>
                <a:spcPts val="0"/>
              </a:spcAft>
              <a:buFont typeface="Arial,Sans-Serif" panose="020B0604020202020204" pitchFamily="34" charset="0"/>
              <a:buChar char="•"/>
              <a:defRPr/>
            </a:pPr>
            <a:endParaRPr lang="en-US" dirty="0"/>
          </a:p>
          <a:p>
            <a:pPr marL="171450" indent="-171450">
              <a:buFont typeface="Arial" panose="020B0604020202020204" pitchFamily="34" charset="0"/>
              <a:buChar char="•"/>
              <a:defRPr/>
            </a:pPr>
            <a:endParaRPr lang="en-US" dirty="0"/>
          </a:p>
          <a:p>
            <a:pPr marL="171450" marR="0" lvl="0" indent="-171450" algn="l" defTabSz="914400">
              <a:lnSpc>
                <a:spcPct val="100000"/>
              </a:lnSpc>
              <a:spcBef>
                <a:spcPct val="30000"/>
              </a:spcBef>
              <a:spcAft>
                <a:spcPct val="0"/>
              </a:spcAft>
              <a:buClrTx/>
              <a:buSzTx/>
              <a:buFont typeface="Arial" panose="020B0604020202020204" pitchFamily="34" charset="0"/>
              <a:buChar char="•"/>
              <a:tabLst/>
              <a:defRPr/>
            </a:pPr>
            <a:endParaRPr lang="en-US"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58</a:t>
            </a:fld>
            <a:endParaRPr lang="en-US" altLang="en-US" dirty="0"/>
          </a:p>
        </p:txBody>
      </p:sp>
    </p:spTree>
    <p:extLst>
      <p:ext uri="{BB962C8B-B14F-4D97-AF65-F5344CB8AC3E}">
        <p14:creationId xmlns:p14="http://schemas.microsoft.com/office/powerpoint/2010/main" val="20371943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The facilitator to emphasize that the CHW, LW and CM say exactly the information/response as given by facility staff. Must be aligned with the practice at the clinic to avoid confusing the mother.</a:t>
            </a:r>
          </a:p>
          <a:p>
            <a:pPr marL="0" indent="0">
              <a:buFont typeface="Arial" panose="020B0604020202020204" pitchFamily="34" charset="0"/>
              <a:buNone/>
            </a:pPr>
            <a:endParaRPr lang="en-US" dirty="0">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a:t>For pellets/granules: Give fewer pellets/granules at a time (half capsule) – you may even consider giving half capsule at a time, but be sure to give the child the entire dose.</a:t>
            </a: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59</a:t>
            </a:fld>
            <a:endParaRPr lang="en-US" dirty="0"/>
          </a:p>
        </p:txBody>
      </p:sp>
    </p:spTree>
    <p:extLst>
      <p:ext uri="{BB962C8B-B14F-4D97-AF65-F5344CB8AC3E}">
        <p14:creationId xmlns:p14="http://schemas.microsoft.com/office/powerpoint/2010/main" val="103060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Facilitator: introduce yourself to the participants and let each participant introduce him/herself </a:t>
            </a:r>
            <a:r>
              <a:rPr kumimoji="0" lang="en-US" sz="1200" b="0" i="0" u="none" strike="noStrike" kern="1200" cap="none" spc="0" normalizeH="0" baseline="0" noProof="0" dirty="0">
                <a:ln>
                  <a:noFill/>
                </a:ln>
                <a:solidFill>
                  <a:srgbClr val="1E428A"/>
                </a:solidFill>
                <a:effectLst/>
                <a:uLnTx/>
                <a:uFillTx/>
                <a:latin typeface="+mn-lt"/>
                <a:ea typeface="+mn-ea"/>
                <a:cs typeface="+mn-cs"/>
              </a:rPr>
              <a:t>stating name, implementing partner they represent, any prior training on ART or pediatric HIV, etc.</a:t>
            </a:r>
            <a:endParaRPr lang="en-US" sz="1200" dirty="0">
              <a:latin typeface="+mn-lt"/>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6</a:t>
            </a:fld>
            <a:endParaRPr lang="en-US" dirty="0"/>
          </a:p>
        </p:txBody>
      </p:sp>
    </p:spTree>
    <p:extLst>
      <p:ext uri="{BB962C8B-B14F-4D97-AF65-F5344CB8AC3E}">
        <p14:creationId xmlns:p14="http://schemas.microsoft.com/office/powerpoint/2010/main" val="4883250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facilitator should read the bullets on the slide.</a:t>
            </a:r>
          </a:p>
          <a:p>
            <a:endParaRPr lang="en-US"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Alternatively, the caregiver can distract the child by </a:t>
            </a:r>
            <a:r>
              <a:rPr lang="en-US" sz="1200" dirty="0"/>
              <a:t>hiding pellets into a ball of soft food and feed the child. You may wash it down with liquid (milk, water, juice, tea etc)</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60</a:t>
            </a:fld>
            <a:endParaRPr lang="en-US" dirty="0"/>
          </a:p>
        </p:txBody>
      </p:sp>
    </p:spTree>
    <p:extLst>
      <p:ext uri="{BB962C8B-B14F-4D97-AF65-F5344CB8AC3E}">
        <p14:creationId xmlns:p14="http://schemas.microsoft.com/office/powerpoint/2010/main" val="41059422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facilitator should read the bullets on the slide.</a:t>
            </a:r>
          </a:p>
        </p:txBody>
      </p:sp>
      <p:sp>
        <p:nvSpPr>
          <p:cNvPr id="4" name="Slide Number Placeholder 3"/>
          <p:cNvSpPr>
            <a:spLocks noGrp="1"/>
          </p:cNvSpPr>
          <p:nvPr>
            <p:ph type="sldNum" sz="quarter" idx="5"/>
          </p:nvPr>
        </p:nvSpPr>
        <p:spPr/>
        <p:txBody>
          <a:bodyPr/>
          <a:lstStyle/>
          <a:p>
            <a:fld id="{38ADA12E-63FE-4908-86B9-0D56CC8CE03E}" type="slidenum">
              <a:rPr lang="en-US" smtClean="0"/>
              <a:t>61</a:t>
            </a:fld>
            <a:endParaRPr lang="en-US" dirty="0"/>
          </a:p>
        </p:txBody>
      </p:sp>
    </p:spTree>
    <p:extLst>
      <p:ext uri="{BB962C8B-B14F-4D97-AF65-F5344CB8AC3E}">
        <p14:creationId xmlns:p14="http://schemas.microsoft.com/office/powerpoint/2010/main" val="41974322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This slide talks about different ways of giving pellets.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cs typeface="Calibri"/>
              </a:rPr>
              <a:t>The facilitator should read the bullets on the slide.</a:t>
            </a: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62</a:t>
            </a:fld>
            <a:endParaRPr lang="en-US" dirty="0"/>
          </a:p>
        </p:txBody>
      </p:sp>
    </p:spTree>
    <p:extLst>
      <p:ext uri="{BB962C8B-B14F-4D97-AF65-F5344CB8AC3E}">
        <p14:creationId xmlns:p14="http://schemas.microsoft.com/office/powerpoint/2010/main" val="9150659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cs typeface="Calibri"/>
              </a:rPr>
              <a:t>The facilitator should read the bullets on the slide.</a:t>
            </a:r>
          </a:p>
          <a:p>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Also emphasize that the caregiver may consider changing some of the foods to ones more common in the local culture/setting (or specific foods that the child likes). </a:t>
            </a:r>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63</a:t>
            </a:fld>
            <a:endParaRPr lang="en-US" altLang="en-US" dirty="0"/>
          </a:p>
        </p:txBody>
      </p:sp>
    </p:spTree>
    <p:extLst>
      <p:ext uri="{BB962C8B-B14F-4D97-AF65-F5344CB8AC3E}">
        <p14:creationId xmlns:p14="http://schemas.microsoft.com/office/powerpoint/2010/main" val="27973477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cs typeface="Calibri"/>
              </a:rPr>
              <a:t>The facilitator should read the bullets on the slide.</a:t>
            </a:r>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64</a:t>
            </a:fld>
            <a:endParaRPr lang="en-US" altLang="en-US" dirty="0"/>
          </a:p>
        </p:txBody>
      </p:sp>
    </p:spTree>
    <p:extLst>
      <p:ext uri="{BB962C8B-B14F-4D97-AF65-F5344CB8AC3E}">
        <p14:creationId xmlns:p14="http://schemas.microsoft.com/office/powerpoint/2010/main" val="35665003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cs typeface="Calibri"/>
              </a:rPr>
              <a:t>The facilitator should read the bullets on the slide.</a:t>
            </a:r>
          </a:p>
          <a:p>
            <a:endParaRPr lang="en-US" dirty="0"/>
          </a:p>
          <a:p>
            <a:r>
              <a:rPr lang="en-US" dirty="0"/>
              <a:t>If they cannot swallow, then CHW/CMs should refer to the facility for support. </a:t>
            </a:r>
          </a:p>
        </p:txBody>
      </p:sp>
      <p:sp>
        <p:nvSpPr>
          <p:cNvPr id="4" name="Slide Number Placeholder 3"/>
          <p:cNvSpPr>
            <a:spLocks noGrp="1"/>
          </p:cNvSpPr>
          <p:nvPr>
            <p:ph type="sldNum" sz="quarter" idx="5"/>
          </p:nvPr>
        </p:nvSpPr>
        <p:spPr/>
        <p:txBody>
          <a:bodyPr/>
          <a:lstStyle/>
          <a:p>
            <a:fld id="{38ADA12E-63FE-4908-86B9-0D56CC8CE03E}" type="slidenum">
              <a:rPr lang="en-US" smtClean="0"/>
              <a:t>65</a:t>
            </a:fld>
            <a:endParaRPr lang="en-US" dirty="0"/>
          </a:p>
        </p:txBody>
      </p:sp>
    </p:spTree>
    <p:extLst>
      <p:ext uri="{BB962C8B-B14F-4D97-AF65-F5344CB8AC3E}">
        <p14:creationId xmlns:p14="http://schemas.microsoft.com/office/powerpoint/2010/main" val="7160589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rPr>
              <a:t>The facilitator should read the bullets on the slide and also remind participants that </a:t>
            </a:r>
            <a:r>
              <a:rPr kumimoji="0" lang="en-US" sz="1200" b="0" i="0" u="none" strike="noStrike" kern="1200" cap="none" spc="0" normalizeH="0" baseline="0" noProof="0" dirty="0" err="1">
                <a:ln>
                  <a:noFill/>
                </a:ln>
                <a:solidFill>
                  <a:prstClr val="black"/>
                </a:solidFill>
                <a:effectLst/>
                <a:uLnTx/>
                <a:uFillTx/>
                <a:latin typeface="+mn-lt"/>
                <a:ea typeface="+mn-ea"/>
                <a:cs typeface="Calibri"/>
              </a:rPr>
              <a:t>pDTG</a:t>
            </a:r>
            <a:r>
              <a:rPr kumimoji="0" lang="en-US" sz="1200" b="0" i="0" u="none" strike="noStrike" kern="1200" cap="none" spc="0" normalizeH="0" baseline="0" noProof="0" dirty="0">
                <a:ln>
                  <a:noFill/>
                </a:ln>
                <a:solidFill>
                  <a:prstClr val="black"/>
                </a:solidFill>
                <a:effectLst/>
                <a:uLnTx/>
                <a:uFillTx/>
                <a:latin typeface="+mn-lt"/>
                <a:ea typeface="+mn-ea"/>
                <a:cs typeface="Calibri"/>
              </a:rPr>
              <a:t> is different from DTG50mg which is used for children, adolescents and adults 20kg and above.</a:t>
            </a:r>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66</a:t>
            </a:fld>
            <a:endParaRPr lang="en-US" altLang="en-US" dirty="0"/>
          </a:p>
        </p:txBody>
      </p:sp>
    </p:spTree>
    <p:extLst>
      <p:ext uri="{BB962C8B-B14F-4D97-AF65-F5344CB8AC3E}">
        <p14:creationId xmlns:p14="http://schemas.microsoft.com/office/powerpoint/2010/main" val="27488228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facilitator should read the bullets on the slide.</a:t>
            </a:r>
          </a:p>
          <a:p>
            <a:r>
              <a:rPr lang="en-US" dirty="0"/>
              <a:t>Facilitator should inform participants that the common challenges and potential solutions will be discussed in subsequent slides.</a:t>
            </a:r>
          </a:p>
        </p:txBody>
      </p:sp>
      <p:sp>
        <p:nvSpPr>
          <p:cNvPr id="4" name="Slide Number Placeholder 3"/>
          <p:cNvSpPr>
            <a:spLocks noGrp="1"/>
          </p:cNvSpPr>
          <p:nvPr>
            <p:ph type="sldNum" sz="quarter" idx="5"/>
          </p:nvPr>
        </p:nvSpPr>
        <p:spPr/>
        <p:txBody>
          <a:bodyPr/>
          <a:lstStyle/>
          <a:p>
            <a:fld id="{38ADA12E-63FE-4908-86B9-0D56CC8CE03E}" type="slidenum">
              <a:rPr lang="en-US" smtClean="0"/>
              <a:t>67</a:t>
            </a:fld>
            <a:endParaRPr lang="en-US" dirty="0"/>
          </a:p>
        </p:txBody>
      </p:sp>
    </p:spTree>
    <p:extLst>
      <p:ext uri="{BB962C8B-B14F-4D97-AF65-F5344CB8AC3E}">
        <p14:creationId xmlns:p14="http://schemas.microsoft.com/office/powerpoint/2010/main" val="1479221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should refer to referral SOP for script. Some common examples include: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I know you want what is best for the baby. I think the baby needs to be seen at the health center to make sure that everything is ok.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Giving ARVs is complicated. I am concerned that the baby/child isn’t doing as well as they could be. Let’s go to the health center to check.</a:t>
            </a:r>
          </a:p>
          <a:p>
            <a:pPr marL="171450" lvl="0" indent="-171450">
              <a:buFont typeface="Arial" panose="020B0604020202020204" pitchFamily="34" charset="0"/>
              <a:buChar char="•"/>
            </a:pPr>
            <a:r>
              <a:rPr lang="en-US" dirty="0"/>
              <a:t>I know you are doing your best. Let’s get some extra help from the health center.</a:t>
            </a:r>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68</a:t>
            </a:fld>
            <a:endParaRPr lang="en-US" dirty="0"/>
          </a:p>
        </p:txBody>
      </p:sp>
    </p:spTree>
    <p:extLst>
      <p:ext uri="{BB962C8B-B14F-4D97-AF65-F5344CB8AC3E}">
        <p14:creationId xmlns:p14="http://schemas.microsoft.com/office/powerpoint/2010/main" val="32507935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facilitator should read the bullets on the slide</a:t>
            </a:r>
          </a:p>
          <a:p>
            <a:pPr marL="171450" indent="-171450">
              <a:buFont typeface="Arial" panose="020B0604020202020204" pitchFamily="34" charset="0"/>
              <a:buChar char="•"/>
            </a:pPr>
            <a:r>
              <a:rPr lang="en-US" sz="1200" b="1" kern="1200" dirty="0">
                <a:solidFill>
                  <a:schemeClr val="tx1"/>
                </a:solidFill>
                <a:latin typeface="+mn-lt"/>
                <a:ea typeface="+mn-ea"/>
                <a:cs typeface="+mn-cs"/>
              </a:rPr>
              <a:t>If the CHW has a question whether it is urgent or non-urgent, they should contact the facility </a:t>
            </a:r>
            <a:endParaRPr lang="en-US" b="1" dirty="0">
              <a:cs typeface="Calibri"/>
            </a:endParaRPr>
          </a:p>
          <a:p>
            <a:pPr marL="171450" indent="-171450">
              <a:buFont typeface="Arial" panose="020B0604020202020204" pitchFamily="34" charset="0"/>
              <a:buChar char="•"/>
            </a:pPr>
            <a:r>
              <a:rPr lang="en-US" dirty="0">
                <a:cs typeface="Calibri"/>
              </a:rPr>
              <a:t>Emphasize to participants/CM that identification of issues and making appropriate referrals are key activities that the CM can provide during the home visit.</a:t>
            </a:r>
          </a:p>
          <a:p>
            <a:pPr marL="171450" indent="-171450">
              <a:buFont typeface="Arial" panose="020B0604020202020204" pitchFamily="34" charset="0"/>
              <a:buChar char="•"/>
            </a:pPr>
            <a:r>
              <a:rPr lang="en-US" dirty="0">
                <a:cs typeface="Calibri"/>
              </a:rPr>
              <a:t>Remember there are instances where referral must happen now/immediately e.g. fever, convulsions, difficult in breathing, diarrhea, vomiting (especially in young babies &lt;6 months);</a:t>
            </a:r>
          </a:p>
          <a:p>
            <a:pPr marL="171450" indent="-171450">
              <a:buFont typeface="Arial" panose="020B0604020202020204" pitchFamily="34" charset="0"/>
              <a:buChar char="•"/>
            </a:pPr>
            <a:r>
              <a:rPr lang="en-US" dirty="0">
                <a:cs typeface="Calibri"/>
              </a:rPr>
              <a:t>For children requiring urgent care, enquire and help the family to get the child to the hospital .</a:t>
            </a:r>
          </a:p>
          <a:p>
            <a:pPr marL="171450" indent="-171450">
              <a:buFont typeface="Arial" panose="020B0604020202020204" pitchFamily="34" charset="0"/>
              <a:buChar char="•"/>
            </a:pPr>
            <a:r>
              <a:rPr lang="en-US" dirty="0">
                <a:cs typeface="Calibri"/>
              </a:rPr>
              <a:t>For children requiring non-urgent care, follow the standard procedures for referral.</a:t>
            </a:r>
          </a:p>
          <a:p>
            <a:pPr marL="171450" indent="-171450">
              <a:buFont typeface="Arial" panose="020B0604020202020204" pitchFamily="34" charset="0"/>
              <a:buChar char="•"/>
            </a:pPr>
            <a:r>
              <a:rPr lang="en-US" dirty="0">
                <a:cs typeface="Calibri"/>
              </a:rPr>
              <a:t>This slide emphases collaboration between OVC and clinical programs. CHWs to help link clients to facilities when needed . CHW should have facility staff phone numbers to facilitate guidance, etc.</a:t>
            </a:r>
          </a:p>
          <a:p>
            <a:pPr marL="171450" indent="-171450">
              <a:buFont typeface="Arial" panose="020B0604020202020204" pitchFamily="34" charset="0"/>
              <a:buChar char="•"/>
            </a:pPr>
            <a:endParaRPr lang="en-US" dirty="0">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For non-urgent issues, follow country-specific facility SOP for CHW referrals and facilitate accordingly</a:t>
            </a: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69</a:t>
            </a:fld>
            <a:endParaRPr lang="en-US" dirty="0"/>
          </a:p>
        </p:txBody>
      </p:sp>
    </p:spTree>
    <p:extLst>
      <p:ext uri="{BB962C8B-B14F-4D97-AF65-F5344CB8AC3E}">
        <p14:creationId xmlns:p14="http://schemas.microsoft.com/office/powerpoint/2010/main" val="182365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Now, lets get started. T</a:t>
            </a:r>
            <a:r>
              <a:rPr lang="en-US" sz="1200" b="0" i="0" kern="1200" dirty="0">
                <a:solidFill>
                  <a:schemeClr val="tx1"/>
                </a:solidFill>
                <a:effectLst/>
                <a:latin typeface="+mn-lt"/>
                <a:ea typeface="+mn-ea"/>
                <a:cs typeface="+mn-cs"/>
              </a:rPr>
              <a:t>he facilitator should explain to participants that interactive questions and sharing of one’s own experiences will be used during the training to ensure active participation, which is encouraged.</a:t>
            </a:r>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7</a:t>
            </a:fld>
            <a:endParaRPr lang="en-US" altLang="en-US" dirty="0"/>
          </a:p>
        </p:txBody>
      </p:sp>
    </p:spTree>
    <p:extLst>
      <p:ext uri="{BB962C8B-B14F-4D97-AF65-F5344CB8AC3E}">
        <p14:creationId xmlns:p14="http://schemas.microsoft.com/office/powerpoint/2010/main" val="2343251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open the floor up for questions and answers</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70</a:t>
            </a:fld>
            <a:endParaRPr lang="en-US" altLang="en-US" dirty="0"/>
          </a:p>
        </p:txBody>
      </p:sp>
    </p:spTree>
    <p:extLst>
      <p:ext uri="{BB962C8B-B14F-4D97-AF65-F5344CB8AC3E}">
        <p14:creationId xmlns:p14="http://schemas.microsoft.com/office/powerpoint/2010/main" val="9296511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to recap the key topics covered in this training.</a:t>
            </a:r>
          </a:p>
          <a:p>
            <a:r>
              <a:rPr lang="en-US" dirty="0"/>
              <a:t>The facilitator should read the bullets on the slide, then emphasize to the participants that these topics that we’ve learned today will help you to answer the following questions: </a:t>
            </a:r>
          </a:p>
          <a:p>
            <a:pPr marL="228600" indent="-228600">
              <a:buFont typeface="+mj-lt"/>
              <a:buAutoNum type="arabicPeriod"/>
            </a:pPr>
            <a:r>
              <a:rPr lang="en-US" dirty="0"/>
              <a:t>What are ARVs?</a:t>
            </a:r>
          </a:p>
          <a:p>
            <a:pPr marL="228600" indent="-228600">
              <a:buFont typeface="+mj-lt"/>
              <a:buAutoNum type="arabicPeriod"/>
            </a:pPr>
            <a:r>
              <a:rPr lang="en-US" dirty="0"/>
              <a:t>How do you give the common formulations of pediatric ARVs?</a:t>
            </a:r>
          </a:p>
          <a:p>
            <a:pPr marL="228600" indent="-228600">
              <a:buFont typeface="+mj-lt"/>
              <a:buAutoNum type="arabicPeriod"/>
            </a:pPr>
            <a:r>
              <a:rPr lang="en-US" dirty="0"/>
              <a:t>How is the child taking /tolerating the ARVs?</a:t>
            </a:r>
          </a:p>
          <a:p>
            <a:pPr marL="228600" indent="-228600">
              <a:buFont typeface="+mj-lt"/>
              <a:buAutoNum type="arabicPeriod"/>
            </a:pPr>
            <a:r>
              <a:rPr lang="en-US" dirty="0"/>
              <a:t>What to plan for?</a:t>
            </a:r>
          </a:p>
          <a:p>
            <a:pPr marL="228600" indent="-228600">
              <a:buFont typeface="+mj-lt"/>
              <a:buAutoNum type="arabicPeriod"/>
            </a:pPr>
            <a:r>
              <a:rPr lang="en-US" dirty="0"/>
              <a:t>When should you refer a child or caregiver to a health care provider?</a:t>
            </a:r>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72</a:t>
            </a:fld>
            <a:endParaRPr lang="en-US" dirty="0"/>
          </a:p>
        </p:txBody>
      </p:sp>
    </p:spTree>
    <p:extLst>
      <p:ext uri="{BB962C8B-B14F-4D97-AF65-F5344CB8AC3E}">
        <p14:creationId xmlns:p14="http://schemas.microsoft.com/office/powerpoint/2010/main" val="1256140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to say, “now let’s practice some scenarios you may encounter during your home visits.  You can refer to relevant SOPs or other resources.” Depending on the size of the group, participants can work in pairs or small groups.  Be sure that for both scenarios, challenges with medication administration and psychosocial issues are assessed for and addressed.</a:t>
            </a:r>
          </a:p>
          <a:p>
            <a:endParaRPr lang="en-US" dirty="0"/>
          </a:p>
          <a:p>
            <a:pPr marL="171450" indent="-171450">
              <a:buFont typeface="Arial" panose="020B0604020202020204" pitchFamily="34" charset="0"/>
              <a:buChar char="•"/>
            </a:pPr>
            <a:r>
              <a:rPr lang="en-US" dirty="0"/>
              <a:t>Scenario A: </a:t>
            </a:r>
          </a:p>
          <a:p>
            <a:pPr marL="628650" lvl="1" indent="-171450">
              <a:buFont typeface="Arial" panose="020B0604020202020204" pitchFamily="34" charset="0"/>
              <a:buChar char="•"/>
            </a:pPr>
            <a:r>
              <a:rPr lang="en-US" dirty="0"/>
              <a:t>Before walking into the home, you would want to know the patient’s viral load results from the facility, adherence information, whether they have started EAC session if started, which ART regimen and formulation the child was prescribed.</a:t>
            </a:r>
          </a:p>
          <a:p>
            <a:pPr marL="628650" lvl="1" indent="-171450">
              <a:buFont typeface="Arial" panose="020B0604020202020204" pitchFamily="34" charset="0"/>
              <a:buChar char="•"/>
            </a:pPr>
            <a:r>
              <a:rPr lang="en-US" dirty="0"/>
              <a:t>Once you get to the home, refer to the ART adherence SOP</a:t>
            </a:r>
          </a:p>
          <a:p>
            <a:pPr marL="171450" indent="-171450">
              <a:buFont typeface="Arial" panose="020B0604020202020204" pitchFamily="34" charset="0"/>
              <a:buChar char="•"/>
            </a:pPr>
            <a:r>
              <a:rPr lang="en-US" dirty="0"/>
              <a:t>Scenario B: Refer to ART adherence and VL monitoring SOPs for the steps and questions to ask</a:t>
            </a:r>
          </a:p>
          <a:p>
            <a:pPr marL="628650" lvl="1" indent="-171450">
              <a:buFont typeface="Arial" panose="020B0604020202020204" pitchFamily="34" charset="0"/>
              <a:buChar char="•"/>
            </a:pPr>
            <a:r>
              <a:rPr lang="en-US" dirty="0"/>
              <a:t>How often are you taking your ARVs?</a:t>
            </a:r>
          </a:p>
          <a:p>
            <a:pPr marL="628650" lvl="1" indent="-171450">
              <a:buFont typeface="Arial" panose="020B0604020202020204" pitchFamily="34" charset="0"/>
              <a:buChar char="•"/>
            </a:pPr>
            <a:r>
              <a:rPr lang="en-US" dirty="0"/>
              <a:t>Are you facing any challenges (either the caregiver or the child/adolescent him/herself)?</a:t>
            </a:r>
          </a:p>
          <a:p>
            <a:pPr marL="628650" lvl="1" indent="-171450">
              <a:buFont typeface="Arial" panose="020B0604020202020204" pitchFamily="34" charset="0"/>
              <a:buChar char="•"/>
            </a:pPr>
            <a:r>
              <a:rPr lang="en-US" dirty="0"/>
              <a:t>Do you know your viral load results?</a:t>
            </a:r>
          </a:p>
          <a:p>
            <a:pPr marL="628650" lvl="1" indent="-171450">
              <a:buFont typeface="Arial" panose="020B0604020202020204" pitchFamily="34" charset="0"/>
              <a:buChar char="•"/>
            </a:pPr>
            <a:r>
              <a:rPr lang="en-US" dirty="0"/>
              <a:t>Emphasize to the lay worker or OVC CM, or CHW to refer to adherence, viral load SOP for more guidance and information</a:t>
            </a:r>
          </a:p>
          <a:p>
            <a:pPr marL="628650" lvl="1" indent="-171450">
              <a:buFont typeface="Arial" panose="020B0604020202020204" pitchFamily="34" charset="0"/>
              <a:buChar char="•"/>
            </a:pPr>
            <a:r>
              <a:rPr lang="en-US" dirty="0"/>
              <a:t>When getting the caregiver to open up, use non-judgmental tone and attitude, do not blame the caregiver, and be understanding to build rapport and facilitate the referral to the facility for further support.</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sz="1200" b="1" i="0" kern="1200" dirty="0">
                <a:solidFill>
                  <a:schemeClr val="tx1"/>
                </a:solidFill>
                <a:effectLst/>
                <a:latin typeface="+mn-lt"/>
                <a:ea typeface="+mn-ea"/>
                <a:cs typeface="+mn-cs"/>
              </a:rPr>
              <a:t>Facilitator, please note that this is not only about asking questions, its about setting the stage for trust, privacy and addressing emerging issues that are unplanned for</a:t>
            </a:r>
            <a:endParaRPr lang="en-US" b="1" dirty="0"/>
          </a:p>
        </p:txBody>
      </p:sp>
      <p:sp>
        <p:nvSpPr>
          <p:cNvPr id="4" name="Slide Number Placeholder 3"/>
          <p:cNvSpPr>
            <a:spLocks noGrp="1"/>
          </p:cNvSpPr>
          <p:nvPr>
            <p:ph type="sldNum" sz="quarter" idx="5"/>
          </p:nvPr>
        </p:nvSpPr>
        <p:spPr/>
        <p:txBody>
          <a:bodyPr/>
          <a:lstStyle/>
          <a:p>
            <a:fld id="{38ADA12E-63FE-4908-86B9-0D56CC8CE03E}" type="slidenum">
              <a:rPr lang="en-US" smtClean="0"/>
              <a:t>73</a:t>
            </a:fld>
            <a:endParaRPr lang="en-US" dirty="0"/>
          </a:p>
        </p:txBody>
      </p:sp>
    </p:spTree>
    <p:extLst>
      <p:ext uri="{BB962C8B-B14F-4D97-AF65-F5344CB8AC3E}">
        <p14:creationId xmlns:p14="http://schemas.microsoft.com/office/powerpoint/2010/main" val="15959246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r>
              <a:rPr lang="en-US" sz="1200" dirty="0">
                <a:effectLst/>
                <a:latin typeface="Segoe UI" panose="020B0502040204020203" pitchFamily="34" charset="0"/>
                <a:cs typeface="Calibri"/>
              </a:rPr>
              <a:t>F</a:t>
            </a:r>
            <a:r>
              <a:rPr lang="en-US" sz="1200" dirty="0">
                <a:effectLst/>
                <a:latin typeface="Segoe UI" panose="020B0502040204020203" pitchFamily="34" charset="0"/>
              </a:rPr>
              <a:t>acilitator should update high VL to match national guidelines, since some countries use different cutoffs</a:t>
            </a:r>
            <a:endParaRPr lang="en-US" sz="1400" dirty="0">
              <a:effectLst/>
              <a:latin typeface="Arial" panose="020B0604020202020204" pitchFamily="34" charset="0"/>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Below is a list of prompts to use to learn more about how the caregiver is giving the ARVs and any challenges they may be having:</a:t>
            </a:r>
          </a:p>
          <a:p>
            <a:pPr marL="628650" lvl="1" indent="-171450">
              <a:buFont typeface="Arial" panose="020B0604020202020204" pitchFamily="34" charset="0"/>
              <a:buChar char="•"/>
            </a:pPr>
            <a:r>
              <a:rPr lang="en-US" dirty="0">
                <a:cs typeface="Calibri"/>
              </a:rPr>
              <a:t>How is [child’s name] doing? </a:t>
            </a:r>
          </a:p>
          <a:p>
            <a:pPr marL="628650" lvl="1" indent="-171450">
              <a:buFont typeface="Arial" panose="020B0604020202020204" pitchFamily="34" charset="0"/>
              <a:buChar char="•"/>
            </a:pPr>
            <a:r>
              <a:rPr lang="en-US" dirty="0">
                <a:cs typeface="Calibri"/>
              </a:rPr>
              <a:t>Is he going to school? If at home, ask to see the child. If at school, enquire how they are doing. </a:t>
            </a:r>
          </a:p>
          <a:p>
            <a:pPr marL="628650" lvl="1" indent="-171450">
              <a:buFont typeface="Arial" panose="020B0604020202020204" pitchFamily="34" charset="0"/>
              <a:buChar char="•"/>
            </a:pPr>
            <a:r>
              <a:rPr lang="en-US" dirty="0">
                <a:cs typeface="Calibri"/>
              </a:rPr>
              <a:t>Introduce the topic of the child’s high VL.  Sample script could include “I got [child’s name]’s VL test from the hospital and the VL is high [can give specific result if have].”  Ask if the caregiver understands what a high VL means.  </a:t>
            </a:r>
          </a:p>
          <a:p>
            <a:pPr marL="628650" lvl="1" indent="-171450">
              <a:buFont typeface="Arial" panose="020B0604020202020204" pitchFamily="34" charset="0"/>
              <a:buChar char="•"/>
            </a:pPr>
            <a:r>
              <a:rPr lang="en-US" dirty="0">
                <a:cs typeface="Calibri"/>
              </a:rPr>
              <a:t>Assess for challenges with adherence, including challenges with medication administration and psychosocial issues. “I would like to discuss with you about possible causes of the high VL. It could be that there is trouble with taking the medications.” Ask about the different medications the child is on, ask to see them and how the caregiver is giving them, and if possible, observe the caregiver giving a dose of ARVs.  You may need to prompt the caregiver about different common challenges caregivers face to be able to identify any issues with adherence.</a:t>
            </a:r>
          </a:p>
          <a:p>
            <a:pPr marL="628650" lvl="1" indent="-171450">
              <a:buFont typeface="Arial" panose="020B0604020202020204" pitchFamily="34" charset="0"/>
              <a:buChar char="•"/>
            </a:pPr>
            <a:r>
              <a:rPr lang="en-US" dirty="0">
                <a:cs typeface="Calibri"/>
              </a:rPr>
              <a:t>Remember to remind the participants and the caregiver that there are other possible reasons for having a high viral load apart from poor adherence. For example, drug resistance for children on NNRTIs – Nevirapine and Efavirenz. The caregiver or the patient could be doing everything right, but it could be a matter or drug resistance. The health facility will do the assessment and determine if any changes are needed to the child’s medications. </a:t>
            </a:r>
          </a:p>
          <a:p>
            <a:pPr marL="628650" lvl="1" indent="-171450">
              <a:buFont typeface="Arial" panose="020B0604020202020204" pitchFamily="34" charset="0"/>
              <a:buChar char="•"/>
            </a:pPr>
            <a:r>
              <a:rPr lang="en-US" dirty="0">
                <a:cs typeface="Calibri"/>
              </a:rPr>
              <a:t>If any problems are identified, refer the child to the facility for further support.</a:t>
            </a:r>
          </a:p>
          <a:p>
            <a:pPr marL="171450" indent="-171450">
              <a:buFont typeface="Arial" panose="020B0604020202020204" pitchFamily="34" charset="0"/>
              <a:buChar char="•"/>
            </a:pPr>
            <a:r>
              <a:rPr lang="en-US" dirty="0">
                <a:cs typeface="Calibri"/>
              </a:rPr>
              <a:t>Refer to VL SOP for additional information.</a:t>
            </a:r>
          </a:p>
        </p:txBody>
      </p:sp>
      <p:sp>
        <p:nvSpPr>
          <p:cNvPr id="4" name="Slide Number Placeholder 3"/>
          <p:cNvSpPr>
            <a:spLocks noGrp="1"/>
          </p:cNvSpPr>
          <p:nvPr>
            <p:ph type="sldNum" sz="quarter" idx="5"/>
          </p:nvPr>
        </p:nvSpPr>
        <p:spPr/>
        <p:txBody>
          <a:bodyPr/>
          <a:lstStyle/>
          <a:p>
            <a:fld id="{38ADA12E-63FE-4908-86B9-0D56CC8CE03E}" type="slidenum">
              <a:rPr lang="en-US" smtClean="0"/>
              <a:t>74</a:t>
            </a:fld>
            <a:endParaRPr lang="en-US" dirty="0"/>
          </a:p>
        </p:txBody>
      </p:sp>
    </p:spTree>
    <p:extLst>
      <p:ext uri="{BB962C8B-B14F-4D97-AF65-F5344CB8AC3E}">
        <p14:creationId xmlns:p14="http://schemas.microsoft.com/office/powerpoint/2010/main" val="11320925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should read the bullets on the slide</a:t>
            </a:r>
            <a:endParaRPr lang="en-US" dirty="0">
              <a:cs typeface="Calibri"/>
            </a:endParaRPr>
          </a:p>
        </p:txBody>
      </p:sp>
      <p:sp>
        <p:nvSpPr>
          <p:cNvPr id="4" name="Slide Number Placeholder 3"/>
          <p:cNvSpPr>
            <a:spLocks noGrp="1"/>
          </p:cNvSpPr>
          <p:nvPr>
            <p:ph type="sldNum" sz="quarter" idx="5"/>
          </p:nvPr>
        </p:nvSpPr>
        <p:spPr/>
        <p:txBody>
          <a:bodyPr/>
          <a:lstStyle/>
          <a:p>
            <a:fld id="{38ADA12E-63FE-4908-86B9-0D56CC8CE03E}" type="slidenum">
              <a:rPr lang="en-US" smtClean="0"/>
              <a:t>75</a:t>
            </a:fld>
            <a:endParaRPr lang="en-US" dirty="0"/>
          </a:p>
        </p:txBody>
      </p:sp>
    </p:spTree>
    <p:extLst>
      <p:ext uri="{BB962C8B-B14F-4D97-AF65-F5344CB8AC3E}">
        <p14:creationId xmlns:p14="http://schemas.microsoft.com/office/powerpoint/2010/main" val="19776688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Facilitator should say, “let’s practice several common scenarios.”  For each scenario, consider the questions you would ask, how the adherence challenge affects other members in the household, and how you would help the child and their family.  Identify the appropriate referrals to support services in the facility and community. You can do this exercise as a large group or in pairs/small groups.</a:t>
            </a:r>
          </a:p>
          <a:p>
            <a:pPr marL="171450" indent="-171450">
              <a:buFont typeface="Arial" panose="020B0604020202020204" pitchFamily="34" charset="0"/>
              <a:buChar char="•"/>
            </a:pPr>
            <a:r>
              <a:rPr lang="en-US" dirty="0"/>
              <a:t>Facility support can include medication refills, assessing for change in formulation or medication, disclosure support, viremia clinics, enhanced adherence counseling, adolescent peer support, and other services.  Community support can include economic strengthening (village savings and loans, etc), school support, community-based peer support, nutrition support, and other services.</a:t>
            </a:r>
          </a:p>
          <a:p>
            <a:pPr marL="171450" indent="-171450">
              <a:buFont typeface="Arial" panose="020B0604020202020204" pitchFamily="34" charset="0"/>
              <a:buChar char="•"/>
            </a:pPr>
            <a:r>
              <a:rPr lang="en-US" dirty="0"/>
              <a:t>The facilitator should refer to ART adherence and VL SOPs for additional guidance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Below are the main themes for each scenario. The facilitator should close by reading the bullets below to the participants. So they understand the main theme/issue of the scenario. </a:t>
            </a:r>
          </a:p>
          <a:p>
            <a:pPr marL="171450" indent="-171450">
              <a:buFont typeface="Arial" panose="020B0604020202020204" pitchFamily="34" charset="0"/>
              <a:buChar char="•"/>
            </a:pPr>
            <a:r>
              <a:rPr lang="en-US" dirty="0"/>
              <a:t>Scenario A—retention issues (missing appointment potential for missing drug pickup, which affects adherence and viral load suppression)</a:t>
            </a:r>
          </a:p>
          <a:p>
            <a:pPr marL="171450" indent="-171450">
              <a:buFont typeface="Arial" panose="020B0604020202020204" pitchFamily="34" charset="0"/>
              <a:buChar char="•"/>
            </a:pPr>
            <a:r>
              <a:rPr lang="en-US" dirty="0"/>
              <a:t>Scenario B—disclosure issues (which affects adherence and viral load suppression. Inform them so they understand the importance of taking medication and take charge of their own health)</a:t>
            </a:r>
          </a:p>
          <a:p>
            <a:pPr marL="171450" indent="-171450">
              <a:buFont typeface="Arial" panose="020B0604020202020204" pitchFamily="34" charset="0"/>
              <a:buChar char="•"/>
            </a:pPr>
            <a:r>
              <a:rPr lang="en-US" dirty="0"/>
              <a:t>Scenario C—reproductive health issues, partner testing and disclosure issues to the partner and/or at family level for support</a:t>
            </a:r>
          </a:p>
        </p:txBody>
      </p:sp>
      <p:sp>
        <p:nvSpPr>
          <p:cNvPr id="4" name="Slide Number Placeholder 3"/>
          <p:cNvSpPr>
            <a:spLocks noGrp="1"/>
          </p:cNvSpPr>
          <p:nvPr>
            <p:ph type="sldNum" sz="quarter" idx="5"/>
          </p:nvPr>
        </p:nvSpPr>
        <p:spPr/>
        <p:txBody>
          <a:bodyPr/>
          <a:lstStyle/>
          <a:p>
            <a:fld id="{38ADA12E-63FE-4908-86B9-0D56CC8CE03E}" type="slidenum">
              <a:rPr lang="en-US" smtClean="0"/>
              <a:t>76</a:t>
            </a:fld>
            <a:endParaRPr lang="en-US" dirty="0"/>
          </a:p>
        </p:txBody>
      </p:sp>
    </p:spTree>
    <p:extLst>
      <p:ext uri="{BB962C8B-B14F-4D97-AF65-F5344CB8AC3E}">
        <p14:creationId xmlns:p14="http://schemas.microsoft.com/office/powerpoint/2010/main" val="11664484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should explain that these questions are to help summarize this information in the case notes.  </a:t>
            </a:r>
          </a:p>
          <a:p>
            <a:r>
              <a:rPr lang="en-US" dirty="0"/>
              <a:t>The case manager might already have some of this information (e.g. types of ARVs the child is taking) and may be simply confirming information from the clinic.</a:t>
            </a:r>
          </a:p>
        </p:txBody>
      </p:sp>
      <p:sp>
        <p:nvSpPr>
          <p:cNvPr id="4" name="Slide Number Placeholder 3"/>
          <p:cNvSpPr>
            <a:spLocks noGrp="1"/>
          </p:cNvSpPr>
          <p:nvPr>
            <p:ph type="sldNum" sz="quarter" idx="5"/>
          </p:nvPr>
        </p:nvSpPr>
        <p:spPr/>
        <p:txBody>
          <a:bodyPr/>
          <a:lstStyle/>
          <a:p>
            <a:fld id="{38ADA12E-63FE-4908-86B9-0D56CC8CE03E}" type="slidenum">
              <a:rPr lang="en-US" smtClean="0"/>
              <a:t>77</a:t>
            </a:fld>
            <a:endParaRPr lang="en-US" dirty="0"/>
          </a:p>
        </p:txBody>
      </p:sp>
    </p:spTree>
    <p:extLst>
      <p:ext uri="{BB962C8B-B14F-4D97-AF65-F5344CB8AC3E}">
        <p14:creationId xmlns:p14="http://schemas.microsoft.com/office/powerpoint/2010/main" val="36113036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chemeClr val="accent3">
                  <a:lumMod val="75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chemeClr val="accent3">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78</a:t>
            </a:fld>
            <a:endParaRPr lang="en-US" dirty="0"/>
          </a:p>
        </p:txBody>
      </p:sp>
    </p:spTree>
    <p:extLst>
      <p:ext uri="{BB962C8B-B14F-4D97-AF65-F5344CB8AC3E}">
        <p14:creationId xmlns:p14="http://schemas.microsoft.com/office/powerpoint/2010/main" val="16966930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to read the bullets on the slide – this is a continuation of the questions to help summarize notes in the case file.</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79</a:t>
            </a:fld>
            <a:endParaRPr lang="en-US" altLang="en-US" dirty="0"/>
          </a:p>
        </p:txBody>
      </p:sp>
    </p:spTree>
    <p:extLst>
      <p:ext uri="{BB962C8B-B14F-4D97-AF65-F5344CB8AC3E}">
        <p14:creationId xmlns:p14="http://schemas.microsoft.com/office/powerpoint/2010/main" val="33637732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facilitator to read the bullets on the slide- this is a continuation of the questions to help summarize notes in the case file. </a:t>
            </a:r>
          </a:p>
          <a:p>
            <a:endParaRPr lang="en-US" dirty="0"/>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80</a:t>
            </a:fld>
            <a:endParaRPr lang="en-US" altLang="en-US" dirty="0"/>
          </a:p>
        </p:txBody>
      </p:sp>
    </p:spTree>
    <p:extLst>
      <p:ext uri="{BB962C8B-B14F-4D97-AF65-F5344CB8AC3E}">
        <p14:creationId xmlns:p14="http://schemas.microsoft.com/office/powerpoint/2010/main" val="374394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200"/>
              </a:spcBef>
              <a:spcAft>
                <a:spcPts val="300"/>
              </a:spcAft>
              <a:buClrTx/>
              <a:buSzTx/>
              <a:buFont typeface="Symbol"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The purpose of the training: facilitator to read the two bullets.</a:t>
            </a:r>
          </a:p>
          <a:p>
            <a:pPr marL="0" marR="0" lvl="0" indent="0" algn="l" defTabSz="914400" rtl="0" eaLnBrk="1" fontAlgn="auto" latinLnBrk="0" hangingPunct="1">
              <a:lnSpc>
                <a:spcPct val="115000"/>
              </a:lnSpc>
              <a:spcBef>
                <a:spcPts val="1200"/>
              </a:spcBef>
              <a:spcAft>
                <a:spcPts val="300"/>
              </a:spcAft>
              <a:buClrTx/>
              <a:buSzTx/>
              <a:buFont typeface="Symbol"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rPr>
              <a:t>Encourage the participants to take ownership over their learning in ensuring that they understand what is set forth with the objectives and what is presented in each section. </a:t>
            </a:r>
          </a:p>
          <a:p>
            <a:pPr marL="0" marR="0" lvl="0" indent="0" algn="l" defTabSz="914400" rtl="0" eaLnBrk="1" fontAlgn="auto" latinLnBrk="0" hangingPunct="1">
              <a:lnSpc>
                <a:spcPct val="115000"/>
              </a:lnSpc>
              <a:spcBef>
                <a:spcPts val="1200"/>
              </a:spcBef>
              <a:spcAft>
                <a:spcPts val="300"/>
              </a:spcAft>
              <a:buClrTx/>
              <a:buSzTx/>
              <a:buFont typeface="Symbol"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rPr>
              <a:t>As a group, agree on the ground rules to be adhered to during the training.</a:t>
            </a:r>
          </a:p>
          <a:p>
            <a:pPr marL="0" marR="0" lvl="0" indent="0" algn="l" defTabSz="914400" rtl="0" eaLnBrk="1" fontAlgn="auto" latinLnBrk="0" hangingPunct="1">
              <a:lnSpc>
                <a:spcPct val="115000"/>
              </a:lnSpc>
              <a:spcBef>
                <a:spcPts val="1200"/>
              </a:spcBef>
              <a:spcAft>
                <a:spcPts val="300"/>
              </a:spcAft>
              <a:buClrTx/>
              <a:buSzTx/>
              <a:buFont typeface="Symbol"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0" marR="0" lvl="0" indent="0" algn="l" defTabSz="914400" rtl="0" eaLnBrk="1" fontAlgn="auto" latinLnBrk="0" hangingPunct="1">
              <a:lnSpc>
                <a:spcPct val="115000"/>
              </a:lnSpc>
              <a:spcBef>
                <a:spcPts val="1200"/>
              </a:spcBef>
              <a:spcAft>
                <a:spcPts val="300"/>
              </a:spcAft>
              <a:buClrTx/>
              <a:buSzTx/>
              <a:buFont typeface="Symbol"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rPr>
              <a:t>Please Note: for the definition of  lay health worker please follow your national guidelines/definition to be consistent in country.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Facilitator, inform participants that generally caregivers’ understanding of treatment literacy for CLHIV is low. Involving caregivers is important to help address issues of clinical optimization and/or other factors that impact adherence and viral load suppression children.</a:t>
            </a:r>
          </a:p>
          <a:p>
            <a:endParaRPr lang="en-US" dirty="0"/>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8</a:t>
            </a:fld>
            <a:endParaRPr lang="en-US" dirty="0"/>
          </a:p>
        </p:txBody>
      </p:sp>
    </p:spTree>
    <p:extLst>
      <p:ext uri="{BB962C8B-B14F-4D97-AF65-F5344CB8AC3E}">
        <p14:creationId xmlns:p14="http://schemas.microsoft.com/office/powerpoint/2010/main" val="977665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add link to national or other SOPs/guidance documents/job aides as deemed necessary for this training</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81</a:t>
            </a:fld>
            <a:endParaRPr lang="en-US" altLang="en-US" dirty="0"/>
          </a:p>
        </p:txBody>
      </p:sp>
    </p:spTree>
    <p:extLst>
      <p:ext uri="{BB962C8B-B14F-4D97-AF65-F5344CB8AC3E}">
        <p14:creationId xmlns:p14="http://schemas.microsoft.com/office/powerpoint/2010/main" val="17738332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please include your contact details on this slide in case participants need to contact you.</a:t>
            </a:r>
          </a:p>
        </p:txBody>
      </p:sp>
      <p:sp>
        <p:nvSpPr>
          <p:cNvPr id="4" name="Slide Number Placeholder 3"/>
          <p:cNvSpPr>
            <a:spLocks noGrp="1"/>
          </p:cNvSpPr>
          <p:nvPr>
            <p:ph type="sldNum" sz="quarter" idx="5"/>
          </p:nvPr>
        </p:nvSpPr>
        <p:spPr/>
        <p:txBody>
          <a:bodyPr/>
          <a:lstStyle/>
          <a:p>
            <a:fld id="{267FB980-7CE6-4EF3-A16A-40CBE297D2FD}" type="slidenum">
              <a:rPr lang="en-US" altLang="en-US" smtClean="0"/>
              <a:pPr/>
              <a:t>82</a:t>
            </a:fld>
            <a:endParaRPr lang="en-US" altLang="en-US" dirty="0"/>
          </a:p>
        </p:txBody>
      </p:sp>
    </p:spTree>
    <p:extLst>
      <p:ext uri="{BB962C8B-B14F-4D97-AF65-F5344CB8AC3E}">
        <p14:creationId xmlns:p14="http://schemas.microsoft.com/office/powerpoint/2010/main" val="59650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200"/>
              </a:spcBef>
              <a:spcAft>
                <a:spcPts val="300"/>
              </a:spcAft>
              <a:buClrTx/>
              <a:buSzTx/>
              <a:buFont typeface="Symbol"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Facilitator to state the training objectives by reading the slide.</a:t>
            </a:r>
          </a:p>
          <a:p>
            <a:endParaRPr lang="en-US" dirty="0"/>
          </a:p>
        </p:txBody>
      </p:sp>
      <p:sp>
        <p:nvSpPr>
          <p:cNvPr id="4" name="Slide Number Placeholder 3"/>
          <p:cNvSpPr>
            <a:spLocks noGrp="1"/>
          </p:cNvSpPr>
          <p:nvPr>
            <p:ph type="sldNum" sz="quarter" idx="5"/>
          </p:nvPr>
        </p:nvSpPr>
        <p:spPr/>
        <p:txBody>
          <a:bodyPr/>
          <a:lstStyle/>
          <a:p>
            <a:fld id="{38ADA12E-63FE-4908-86B9-0D56CC8CE03E}" type="slidenum">
              <a:rPr lang="en-US" smtClean="0"/>
              <a:t>9</a:t>
            </a:fld>
            <a:endParaRPr lang="en-US" dirty="0"/>
          </a:p>
        </p:txBody>
      </p:sp>
    </p:spTree>
    <p:extLst>
      <p:ext uri="{BB962C8B-B14F-4D97-AF65-F5344CB8AC3E}">
        <p14:creationId xmlns:p14="http://schemas.microsoft.com/office/powerpoint/2010/main" val="442166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08099"/>
            <a:ext cx="9144000" cy="2201863"/>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1731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3"/>
          </p:nvPr>
        </p:nvSpPr>
        <p:spPr>
          <a:xfrm>
            <a:off x="1524000" y="4867276"/>
            <a:ext cx="6400800" cy="1152524"/>
          </a:xfrm>
        </p:spPr>
        <p:txBody>
          <a:bodyPr anchor="b">
            <a:normAutofit/>
          </a:bodyPr>
          <a:lstStyle>
            <a:lvl1pPr marL="0" indent="0">
              <a:buNone/>
              <a:defRPr sz="2400" baseline="0"/>
            </a:lvl1pPr>
          </a:lstStyle>
          <a:p>
            <a:pPr lvl="0"/>
            <a:r>
              <a:rPr lang="en-US"/>
              <a:t>Click to edit Master text styles</a:t>
            </a:r>
          </a:p>
        </p:txBody>
      </p:sp>
      <p:grpSp>
        <p:nvGrpSpPr>
          <p:cNvPr id="7" name="Group 6">
            <a:extLst>
              <a:ext uri="{FF2B5EF4-FFF2-40B4-BE49-F238E27FC236}">
                <a16:creationId xmlns:a16="http://schemas.microsoft.com/office/drawing/2014/main" id="{9A322FD6-0E9F-4E15-BC05-F5BA331E2A99}"/>
              </a:ext>
            </a:extLst>
          </p:cNvPr>
          <p:cNvGrpSpPr/>
          <p:nvPr userDrawn="1"/>
        </p:nvGrpSpPr>
        <p:grpSpPr>
          <a:xfrm>
            <a:off x="8071191" y="5322939"/>
            <a:ext cx="3663970" cy="1036210"/>
            <a:chOff x="8071191" y="5322939"/>
            <a:chExt cx="3663970" cy="1036210"/>
          </a:xfrm>
        </p:grpSpPr>
        <p:pic>
          <p:nvPicPr>
            <p:cNvPr id="6" name="Picture 5">
              <a:extLst>
                <a:ext uri="{FF2B5EF4-FFF2-40B4-BE49-F238E27FC236}">
                  <a16:creationId xmlns:a16="http://schemas.microsoft.com/office/drawing/2014/main" id="{97DD6546-F4FD-44A1-B2F2-E8A96EB7907F}"/>
                </a:ext>
              </a:extLst>
            </p:cNvPr>
            <p:cNvPicPr>
              <a:picLocks noChangeAspect="1"/>
            </p:cNvPicPr>
            <p:nvPr userDrawn="1"/>
          </p:nvPicPr>
          <p:blipFill>
            <a:blip r:embed="rId3"/>
            <a:stretch>
              <a:fillRect/>
            </a:stretch>
          </p:blipFill>
          <p:spPr>
            <a:xfrm>
              <a:off x="10668000" y="5553737"/>
              <a:ext cx="1067161" cy="685570"/>
            </a:xfrm>
            <a:prstGeom prst="rect">
              <a:avLst/>
            </a:prstGeom>
          </p:spPr>
        </p:pic>
        <p:grpSp>
          <p:nvGrpSpPr>
            <p:cNvPr id="8" name="Group 7">
              <a:extLst>
                <a:ext uri="{FF2B5EF4-FFF2-40B4-BE49-F238E27FC236}">
                  <a16:creationId xmlns:a16="http://schemas.microsoft.com/office/drawing/2014/main" id="{FA1C1263-787E-4511-8721-8665F7D0CFC9}"/>
                </a:ext>
              </a:extLst>
            </p:cNvPr>
            <p:cNvGrpSpPr/>
            <p:nvPr userDrawn="1"/>
          </p:nvGrpSpPr>
          <p:grpSpPr>
            <a:xfrm>
              <a:off x="8071191" y="5322939"/>
              <a:ext cx="2404220" cy="1036210"/>
              <a:chOff x="8816549" y="5317247"/>
              <a:chExt cx="2842952" cy="1377635"/>
            </a:xfrm>
          </p:grpSpPr>
          <p:pic>
            <p:nvPicPr>
              <p:cNvPr id="10" name="Picture 1" descr="page4image3715853600">
                <a:extLst>
                  <a:ext uri="{FF2B5EF4-FFF2-40B4-BE49-F238E27FC236}">
                    <a16:creationId xmlns:a16="http://schemas.microsoft.com/office/drawing/2014/main" id="{360473CA-F84C-460B-B5AB-564558FC0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6549" y="5317247"/>
                <a:ext cx="1679170" cy="13776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71116C6-A920-4FB4-B2BA-395F7AE83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5719" y="5670861"/>
                <a:ext cx="1163782" cy="976288"/>
              </a:xfrm>
              <a:prstGeom prst="rect">
                <a:avLst/>
              </a:prstGeom>
            </p:spPr>
          </p:pic>
        </p:grpSp>
      </p:grpSp>
    </p:spTree>
    <p:extLst>
      <p:ext uri="{BB962C8B-B14F-4D97-AF65-F5344CB8AC3E}">
        <p14:creationId xmlns:p14="http://schemas.microsoft.com/office/powerpoint/2010/main" val="174665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62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62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1E428A"/>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3509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CADF7-B54C-478B-A91E-BABCB30D5E5D}" type="datetimeFigureOut">
              <a:rPr lang="en-US" smtClean="0"/>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220027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CADF7-B54C-478B-A91E-BABCB30D5E5D}" type="datetimeFigureOut">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426095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1" y="1773072"/>
            <a:ext cx="5259596" cy="4351338"/>
          </a:xfrm>
        </p:spPr>
        <p:txBody>
          <a:bodyPr>
            <a:normAutofit/>
          </a:bodyPr>
          <a:lstStyle>
            <a:lvl1pPr>
              <a:defRPr sz="1711" b="1">
                <a:solidFill>
                  <a:srgbClr val="093552"/>
                </a:solidFill>
                <a:latin typeface="Arial" panose="020B0604020202020204" pitchFamily="34" charset="0"/>
                <a:cs typeface="Arial" panose="020B0604020202020204" pitchFamily="34" charset="0"/>
              </a:defRPr>
            </a:lvl1pPr>
            <a:lvl2pPr>
              <a:defRPr sz="1540" b="1">
                <a:solidFill>
                  <a:srgbClr val="093552"/>
                </a:solidFill>
                <a:latin typeface="Arial" panose="020B0604020202020204" pitchFamily="34" charset="0"/>
                <a:cs typeface="Arial" panose="020B0604020202020204" pitchFamily="34" charset="0"/>
              </a:defRPr>
            </a:lvl2pPr>
            <a:lvl3pPr>
              <a:defRPr sz="1540" b="1">
                <a:solidFill>
                  <a:srgbClr val="093552"/>
                </a:solidFill>
                <a:latin typeface="Arial" panose="020B0604020202020204" pitchFamily="34" charset="0"/>
                <a:cs typeface="Arial" panose="020B0604020202020204" pitchFamily="34" charset="0"/>
              </a:defRPr>
            </a:lvl3pPr>
            <a:lvl4pPr>
              <a:defRPr sz="1369" b="1">
                <a:solidFill>
                  <a:srgbClr val="093552"/>
                </a:solidFill>
                <a:latin typeface="Arial" panose="020B0604020202020204" pitchFamily="34" charset="0"/>
                <a:cs typeface="Arial" panose="020B0604020202020204" pitchFamily="34" charset="0"/>
              </a:defRPr>
            </a:lvl4pPr>
            <a:lvl5pPr>
              <a:defRPr sz="1369"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2192000" cy="9401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p>
        </p:txBody>
      </p:sp>
      <p:sp>
        <p:nvSpPr>
          <p:cNvPr id="2" name="Title 1"/>
          <p:cNvSpPr>
            <a:spLocks noGrp="1"/>
          </p:cNvSpPr>
          <p:nvPr>
            <p:ph type="title"/>
          </p:nvPr>
        </p:nvSpPr>
        <p:spPr>
          <a:xfrm>
            <a:off x="874072" y="0"/>
            <a:ext cx="10481525" cy="940126"/>
          </a:xfrm>
        </p:spPr>
        <p:txBody>
          <a:bodyPr>
            <a:normAutofit/>
          </a:bodyPr>
          <a:lstStyle>
            <a:lvl1pPr>
              <a:defRPr sz="2053"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176965"/>
            <a:ext cx="12192000" cy="681037"/>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3236"/>
          <a:stretch/>
        </p:blipFill>
        <p:spPr>
          <a:xfrm>
            <a:off x="9908605" y="6332633"/>
            <a:ext cx="1402923" cy="353936"/>
          </a:xfrm>
          <a:prstGeom prst="rect">
            <a:avLst/>
          </a:prstGeom>
        </p:spPr>
      </p:pic>
    </p:spTree>
    <p:extLst>
      <p:ext uri="{BB962C8B-B14F-4D97-AF65-F5344CB8AC3E}">
        <p14:creationId xmlns:p14="http://schemas.microsoft.com/office/powerpoint/2010/main" val="3361019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1" y="1773072"/>
            <a:ext cx="5259596" cy="4351338"/>
          </a:xfrm>
        </p:spPr>
        <p:txBody>
          <a:bodyPr>
            <a:normAutofit/>
          </a:bodyPr>
          <a:lstStyle>
            <a:lvl1pPr>
              <a:defRPr sz="1711" b="1">
                <a:solidFill>
                  <a:srgbClr val="093552"/>
                </a:solidFill>
                <a:latin typeface="Arial" panose="020B0604020202020204" pitchFamily="34" charset="0"/>
                <a:cs typeface="Arial" panose="020B0604020202020204" pitchFamily="34" charset="0"/>
              </a:defRPr>
            </a:lvl1pPr>
            <a:lvl2pPr>
              <a:defRPr sz="1540" b="1">
                <a:solidFill>
                  <a:srgbClr val="093552"/>
                </a:solidFill>
                <a:latin typeface="Arial" panose="020B0604020202020204" pitchFamily="34" charset="0"/>
                <a:cs typeface="Arial" panose="020B0604020202020204" pitchFamily="34" charset="0"/>
              </a:defRPr>
            </a:lvl2pPr>
            <a:lvl3pPr>
              <a:defRPr sz="1540" b="1">
                <a:solidFill>
                  <a:srgbClr val="093552"/>
                </a:solidFill>
                <a:latin typeface="Arial" panose="020B0604020202020204" pitchFamily="34" charset="0"/>
                <a:cs typeface="Arial" panose="020B0604020202020204" pitchFamily="34" charset="0"/>
              </a:defRPr>
            </a:lvl3pPr>
            <a:lvl4pPr>
              <a:defRPr sz="1369" b="1">
                <a:solidFill>
                  <a:srgbClr val="093552"/>
                </a:solidFill>
                <a:latin typeface="Arial" panose="020B0604020202020204" pitchFamily="34" charset="0"/>
                <a:cs typeface="Arial" panose="020B0604020202020204" pitchFamily="34" charset="0"/>
              </a:defRPr>
            </a:lvl4pPr>
            <a:lvl5pPr>
              <a:defRPr sz="1369"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2192000" cy="9401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p>
        </p:txBody>
      </p:sp>
      <p:sp>
        <p:nvSpPr>
          <p:cNvPr id="2" name="Title 1"/>
          <p:cNvSpPr>
            <a:spLocks noGrp="1"/>
          </p:cNvSpPr>
          <p:nvPr>
            <p:ph type="title"/>
          </p:nvPr>
        </p:nvSpPr>
        <p:spPr>
          <a:xfrm>
            <a:off x="874072" y="0"/>
            <a:ext cx="10481525" cy="940126"/>
          </a:xfrm>
        </p:spPr>
        <p:txBody>
          <a:bodyPr>
            <a:normAutofit/>
          </a:bodyPr>
          <a:lstStyle>
            <a:lvl1pPr>
              <a:defRPr sz="2053"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176965"/>
            <a:ext cx="12192000" cy="681037"/>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3236"/>
          <a:stretch/>
        </p:blipFill>
        <p:spPr>
          <a:xfrm>
            <a:off x="9908605" y="6332633"/>
            <a:ext cx="1402923" cy="353936"/>
          </a:xfrm>
          <a:prstGeom prst="rect">
            <a:avLst/>
          </a:prstGeom>
        </p:spPr>
      </p:pic>
    </p:spTree>
    <p:extLst>
      <p:ext uri="{BB962C8B-B14F-4D97-AF65-F5344CB8AC3E}">
        <p14:creationId xmlns:p14="http://schemas.microsoft.com/office/powerpoint/2010/main" val="11599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1" y="1773072"/>
            <a:ext cx="5259596" cy="4351338"/>
          </a:xfrm>
        </p:spPr>
        <p:txBody>
          <a:bodyPr>
            <a:normAutofit/>
          </a:bodyPr>
          <a:lstStyle>
            <a:lvl1pPr>
              <a:defRPr sz="1711" b="1">
                <a:solidFill>
                  <a:srgbClr val="093552"/>
                </a:solidFill>
                <a:latin typeface="Arial" panose="020B0604020202020204" pitchFamily="34" charset="0"/>
                <a:cs typeface="Arial" panose="020B0604020202020204" pitchFamily="34" charset="0"/>
              </a:defRPr>
            </a:lvl1pPr>
            <a:lvl2pPr>
              <a:defRPr sz="1540" b="1">
                <a:solidFill>
                  <a:srgbClr val="093552"/>
                </a:solidFill>
                <a:latin typeface="Arial" panose="020B0604020202020204" pitchFamily="34" charset="0"/>
                <a:cs typeface="Arial" panose="020B0604020202020204" pitchFamily="34" charset="0"/>
              </a:defRPr>
            </a:lvl2pPr>
            <a:lvl3pPr>
              <a:defRPr sz="1540" b="1">
                <a:solidFill>
                  <a:srgbClr val="093552"/>
                </a:solidFill>
                <a:latin typeface="Arial" panose="020B0604020202020204" pitchFamily="34" charset="0"/>
                <a:cs typeface="Arial" panose="020B0604020202020204" pitchFamily="34" charset="0"/>
              </a:defRPr>
            </a:lvl3pPr>
            <a:lvl4pPr>
              <a:defRPr sz="1369" b="1">
                <a:solidFill>
                  <a:srgbClr val="093552"/>
                </a:solidFill>
                <a:latin typeface="Arial" panose="020B0604020202020204" pitchFamily="34" charset="0"/>
                <a:cs typeface="Arial" panose="020B0604020202020204" pitchFamily="34" charset="0"/>
              </a:defRPr>
            </a:lvl4pPr>
            <a:lvl5pPr>
              <a:defRPr sz="1369"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2192000" cy="9401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p>
        </p:txBody>
      </p:sp>
      <p:sp>
        <p:nvSpPr>
          <p:cNvPr id="2" name="Title 1"/>
          <p:cNvSpPr>
            <a:spLocks noGrp="1"/>
          </p:cNvSpPr>
          <p:nvPr>
            <p:ph type="title"/>
          </p:nvPr>
        </p:nvSpPr>
        <p:spPr>
          <a:xfrm>
            <a:off x="874072" y="0"/>
            <a:ext cx="10481525" cy="940126"/>
          </a:xfrm>
        </p:spPr>
        <p:txBody>
          <a:bodyPr>
            <a:normAutofit/>
          </a:bodyPr>
          <a:lstStyle>
            <a:lvl1pPr>
              <a:defRPr sz="2053"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176965"/>
            <a:ext cx="12192000" cy="681037"/>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3236"/>
          <a:stretch/>
        </p:blipFill>
        <p:spPr>
          <a:xfrm>
            <a:off x="9908605" y="6332633"/>
            <a:ext cx="1402923" cy="353936"/>
          </a:xfrm>
          <a:prstGeom prst="rect">
            <a:avLst/>
          </a:prstGeom>
        </p:spPr>
      </p:pic>
    </p:spTree>
    <p:extLst>
      <p:ext uri="{BB962C8B-B14F-4D97-AF65-F5344CB8AC3E}">
        <p14:creationId xmlns:p14="http://schemas.microsoft.com/office/powerpoint/2010/main" val="3861588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A947-36AC-4472-88C4-614448D666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4E697F-60BC-4369-95DB-2D1EE85DE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FE45A6-2CA4-4779-8649-F68B01D12918}"/>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5" name="Footer Placeholder 4">
            <a:extLst>
              <a:ext uri="{FF2B5EF4-FFF2-40B4-BE49-F238E27FC236}">
                <a16:creationId xmlns:a16="http://schemas.microsoft.com/office/drawing/2014/main" id="{ACFF9E49-AC46-47BB-9EE6-5FDBDF363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1E9E4-918E-4BBC-AB44-5B81B0E50D73}"/>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240766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69EFC04-E79B-4BD5-B1E0-7DC03662EC35}"/>
              </a:ext>
            </a:extLst>
          </p:cNvPr>
          <p:cNvPicPr>
            <a:picLocks noChangeAspect="1"/>
          </p:cNvPicPr>
          <p:nvPr/>
        </p:nvPicPr>
        <p:blipFill>
          <a:blip r:embed="rId2">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a:solidFill>
                  <a:schemeClr val="tx1"/>
                </a:solidFill>
              </a:defRPr>
            </a:lvl1pPr>
            <a:lvl2pPr>
              <a:buClr>
                <a:schemeClr val="accent1"/>
              </a:buClr>
              <a:defRPr b="0">
                <a:solidFill>
                  <a:schemeClr val="tx1"/>
                </a:solidFill>
              </a:defRPr>
            </a:lvl2pPr>
            <a:lvl3pPr>
              <a:buClr>
                <a:schemeClr val="accent3"/>
              </a:buClr>
              <a:defRPr b="0" baseline="0">
                <a:solidFill>
                  <a:schemeClr val="tx1"/>
                </a:solidFill>
              </a:defRPr>
            </a:lvl3pPr>
            <a:lvl4pPr>
              <a:defRPr b="0">
                <a:solidFill>
                  <a:schemeClr val="tx1"/>
                </a:solidFill>
              </a:defRPr>
            </a:lvl4pPr>
            <a:lvl5pPr>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EBA52B9-7F99-42CE-B04E-4BAC361F7343}"/>
              </a:ext>
            </a:extLst>
          </p:cNvPr>
          <p:cNvSpPr>
            <a:spLocks noGrp="1"/>
          </p:cNvSpPr>
          <p:nvPr>
            <p:ph type="sldNum" sz="quarter" idx="14"/>
          </p:nvPr>
        </p:nvSpPr>
        <p:spPr/>
        <p:txBody>
          <a:bodyPr/>
          <a:lstStyle>
            <a:lvl1pPr>
              <a:defRPr/>
            </a:lvl1pPr>
          </a:lstStyle>
          <a:p>
            <a:fld id="{FB96C79D-DC87-4C83-9921-E00271E910F7}" type="slidenum">
              <a:rPr lang="en-US" altLang="en-US"/>
              <a:pPr/>
              <a:t>‹#›</a:t>
            </a:fld>
            <a:endParaRPr lang="en-US" altLang="en-US" dirty="0"/>
          </a:p>
        </p:txBody>
      </p:sp>
    </p:spTree>
    <p:extLst>
      <p:ext uri="{BB962C8B-B14F-4D97-AF65-F5344CB8AC3E}">
        <p14:creationId xmlns:p14="http://schemas.microsoft.com/office/powerpoint/2010/main" val="3829935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EF5F-9BBC-430A-8804-21C87A950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0ECB6-5F86-4947-A58E-A0EE1BD44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74763-68CC-4D80-ABD5-41E197E8BE33}"/>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5" name="Footer Placeholder 4">
            <a:extLst>
              <a:ext uri="{FF2B5EF4-FFF2-40B4-BE49-F238E27FC236}">
                <a16:creationId xmlns:a16="http://schemas.microsoft.com/office/drawing/2014/main" id="{931E85B1-F54B-40E2-80DC-F3EF4037D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0E6DF-27C1-474C-B1A4-CCD21FD39ABC}"/>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334451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B80D-2BBF-4B81-A938-F1F67141C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89777-D13B-432D-8D37-A9A226E5E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4BCFC-270B-4354-8710-F9E18F7638A3}"/>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5" name="Footer Placeholder 4">
            <a:extLst>
              <a:ext uri="{FF2B5EF4-FFF2-40B4-BE49-F238E27FC236}">
                <a16:creationId xmlns:a16="http://schemas.microsoft.com/office/drawing/2014/main" id="{B7D85FDE-52FA-43FB-8206-727375133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1A66E-21E6-4013-847E-6E06E8E6922A}"/>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146117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6482-DDDF-47D2-9235-8264CE5506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9E3B6-CE9A-419E-830B-7B53420F26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61114-0D0A-4C91-B205-42715EDD7C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AD2915-1195-4162-953D-29F205C8C04A}"/>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6" name="Footer Placeholder 5">
            <a:extLst>
              <a:ext uri="{FF2B5EF4-FFF2-40B4-BE49-F238E27FC236}">
                <a16:creationId xmlns:a16="http://schemas.microsoft.com/office/drawing/2014/main" id="{5526781A-458E-46B6-9E8B-9D69FCF6D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CF99EB-5A82-4512-925C-B55D8312C5F8}"/>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89676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589F-8FB6-4DC0-B1A1-2E19BE5E5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A2B60D-686D-41D1-B971-213C03001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35A98-BA51-405E-8C3F-BAAFCE7CB5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FAA0EB-C599-491C-B102-AB69B724D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6692B-22F6-4528-B5EC-838F8AE9A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F6F47A-A0A0-45DF-B862-8B630E7CB949}"/>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8" name="Footer Placeholder 7">
            <a:extLst>
              <a:ext uri="{FF2B5EF4-FFF2-40B4-BE49-F238E27FC236}">
                <a16:creationId xmlns:a16="http://schemas.microsoft.com/office/drawing/2014/main" id="{23E21654-8D0E-48C8-9FB2-A7CE2E2628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C38410-2E09-4561-8B2B-461C2B147237}"/>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2913431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8AEA-A4F2-4528-8790-4A019ECF1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E29DBC-E4D7-41A9-9DB7-0F1C6B2E3D14}"/>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4" name="Footer Placeholder 3">
            <a:extLst>
              <a:ext uri="{FF2B5EF4-FFF2-40B4-BE49-F238E27FC236}">
                <a16:creationId xmlns:a16="http://schemas.microsoft.com/office/drawing/2014/main" id="{6F05BF8D-A878-4D54-B2EB-11CEEB4FD4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EE21E8-720B-4EA7-BDB0-A8811CDDDA42}"/>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941021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99BD85-45B9-4E9C-B7DA-28BA79A516D7}"/>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3" name="Footer Placeholder 2">
            <a:extLst>
              <a:ext uri="{FF2B5EF4-FFF2-40B4-BE49-F238E27FC236}">
                <a16:creationId xmlns:a16="http://schemas.microsoft.com/office/drawing/2014/main" id="{392FB942-7345-4075-A406-95B5348D30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8A309F-B279-4039-8D40-B2C72B3FCDB9}"/>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3610032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787D-4DA0-425B-AC9F-5D6583E64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AA28FE-4437-4997-B22D-5443E58E0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6B1E62-1A16-476F-AA9A-E832D1791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77E17-C370-4060-BBD8-F0A402C25E29}"/>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6" name="Footer Placeholder 5">
            <a:extLst>
              <a:ext uri="{FF2B5EF4-FFF2-40B4-BE49-F238E27FC236}">
                <a16:creationId xmlns:a16="http://schemas.microsoft.com/office/drawing/2014/main" id="{F33DFD6D-C657-48AF-BC1F-6B17A5BAD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5F4E4-22E0-4D8F-BD18-794E35E80D73}"/>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322731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FF12-175C-4DFD-AA24-4F9D3670E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5B7D34-1910-4E69-A545-BE53BCD05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35D5D1-D90F-4332-A501-9152B8F00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D81D3E-5B7B-4BA4-B1C0-5B84615838D7}"/>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6" name="Footer Placeholder 5">
            <a:extLst>
              <a:ext uri="{FF2B5EF4-FFF2-40B4-BE49-F238E27FC236}">
                <a16:creationId xmlns:a16="http://schemas.microsoft.com/office/drawing/2014/main" id="{056A348B-67B9-4ED0-B214-999F0B999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443F2-ADFF-4698-8746-AB484F102181}"/>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4159029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864C-4428-4540-A981-CCC1324C25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FE009-7E46-4931-825A-9A7FF94EC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DAB95-AD83-4B05-AE96-A80C21957730}"/>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5" name="Footer Placeholder 4">
            <a:extLst>
              <a:ext uri="{FF2B5EF4-FFF2-40B4-BE49-F238E27FC236}">
                <a16:creationId xmlns:a16="http://schemas.microsoft.com/office/drawing/2014/main" id="{C52F6017-BFE4-41C0-B7E7-FE97AF219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4414C-26FC-4ED0-90F2-B6C7AD91C36B}"/>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3385328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9FC69B-9A0D-44DE-A3BE-692965655D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C5BBA0-963E-49D6-9E54-AEE6B35981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2542F-A107-43AD-BD9D-6EF71AA0F575}"/>
              </a:ext>
            </a:extLst>
          </p:cNvPr>
          <p:cNvSpPr>
            <a:spLocks noGrp="1"/>
          </p:cNvSpPr>
          <p:nvPr>
            <p:ph type="dt" sz="half" idx="10"/>
          </p:nvPr>
        </p:nvSpPr>
        <p:spPr/>
        <p:txBody>
          <a:bodyPr/>
          <a:lstStyle/>
          <a:p>
            <a:fld id="{149B0FAA-A20D-4E2C-A21E-6BC65E302066}" type="datetimeFigureOut">
              <a:rPr lang="en-US" smtClean="0"/>
              <a:t>10/7/2021</a:t>
            </a:fld>
            <a:endParaRPr lang="en-US"/>
          </a:p>
        </p:txBody>
      </p:sp>
      <p:sp>
        <p:nvSpPr>
          <p:cNvPr id="5" name="Footer Placeholder 4">
            <a:extLst>
              <a:ext uri="{FF2B5EF4-FFF2-40B4-BE49-F238E27FC236}">
                <a16:creationId xmlns:a16="http://schemas.microsoft.com/office/drawing/2014/main" id="{970432DB-E872-491E-A0D8-356401C7B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E0E70-6990-4E70-9A87-0CBA0289EF16}"/>
              </a:ext>
            </a:extLst>
          </p:cNvPr>
          <p:cNvSpPr>
            <a:spLocks noGrp="1"/>
          </p:cNvSpPr>
          <p:nvPr>
            <p:ph type="sldNum" sz="quarter" idx="12"/>
          </p:nvPr>
        </p:nvSpPr>
        <p:spPr/>
        <p:txBody>
          <a:bodyPr/>
          <a:lstStyle/>
          <a:p>
            <a:fld id="{1E4D1601-0956-421D-A517-F94E32EBB128}" type="slidenum">
              <a:rPr lang="en-US" smtClean="0"/>
              <a:t>‹#›</a:t>
            </a:fld>
            <a:endParaRPr lang="en-US"/>
          </a:p>
        </p:txBody>
      </p:sp>
    </p:spTree>
    <p:extLst>
      <p:ext uri="{BB962C8B-B14F-4D97-AF65-F5344CB8AC3E}">
        <p14:creationId xmlns:p14="http://schemas.microsoft.com/office/powerpoint/2010/main" val="27187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426E0E5-1F9A-4898-8805-4142EEF931A9}"/>
              </a:ext>
            </a:extLst>
          </p:cNvPr>
          <p:cNvPicPr>
            <a:picLocks noChangeAspect="1"/>
          </p:cNvPicPr>
          <p:nvPr/>
        </p:nvPicPr>
        <p:blipFill>
          <a:blip r:embed="rId3">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6B718CF-B6E7-415B-8477-4335B066AEE2}"/>
              </a:ext>
            </a:extLst>
          </p:cNvPr>
          <p:cNvSpPr>
            <a:spLocks noGrp="1"/>
          </p:cNvSpPr>
          <p:nvPr>
            <p:ph type="dt" sz="half" idx="10"/>
          </p:nvPr>
        </p:nvSpPr>
        <p:spPr/>
        <p:txBody>
          <a:bodyPr/>
          <a:lstStyle>
            <a:lvl1pPr>
              <a:defRPr/>
            </a:lvl1pPr>
          </a:lstStyle>
          <a:p>
            <a:pPr>
              <a:defRPr/>
            </a:pPr>
            <a:fld id="{22982481-5A82-415B-9A26-35C680297E25}" type="datetime1">
              <a:rPr lang="en-US"/>
              <a:pPr>
                <a:defRPr/>
              </a:pPr>
              <a:t>10/7/2021</a:t>
            </a:fld>
            <a:endParaRPr lang="en-US" dirty="0"/>
          </a:p>
        </p:txBody>
      </p:sp>
      <p:sp>
        <p:nvSpPr>
          <p:cNvPr id="6" name="Footer Placeholder 4">
            <a:extLst>
              <a:ext uri="{FF2B5EF4-FFF2-40B4-BE49-F238E27FC236}">
                <a16:creationId xmlns:a16="http://schemas.microsoft.com/office/drawing/2014/main" id="{2932AF78-009E-4409-B32B-31C6E24FE5C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6A58AD4-8235-4237-8972-3A5B475E6C63}"/>
              </a:ext>
            </a:extLst>
          </p:cNvPr>
          <p:cNvSpPr>
            <a:spLocks noGrp="1"/>
          </p:cNvSpPr>
          <p:nvPr>
            <p:ph type="sldNum" sz="quarter" idx="12"/>
          </p:nvPr>
        </p:nvSpPr>
        <p:spPr/>
        <p:txBody>
          <a:bodyPr/>
          <a:lstStyle>
            <a:lvl1pPr>
              <a:defRPr/>
            </a:lvl1pPr>
          </a:lstStyle>
          <a:p>
            <a:fld id="{FA62C831-314E-4357-9294-F36DAA5AD540}" type="slidenum">
              <a:rPr lang="en-US" altLang="en-US"/>
              <a:pPr/>
              <a:t>‹#›</a:t>
            </a:fld>
            <a:endParaRPr lang="en-US" altLang="en-US" dirty="0"/>
          </a:p>
        </p:txBody>
      </p:sp>
    </p:spTree>
    <p:extLst>
      <p:ext uri="{BB962C8B-B14F-4D97-AF65-F5344CB8AC3E}">
        <p14:creationId xmlns:p14="http://schemas.microsoft.com/office/powerpoint/2010/main" val="2874319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1B1E-C01B-4D06-9518-F93BC505BB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F79F0F-1F30-4F02-B9B0-A6450B5E2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C6B998-822F-4AF7-83F9-4AB01E4DC7A3}"/>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5" name="Footer Placeholder 4">
            <a:extLst>
              <a:ext uri="{FF2B5EF4-FFF2-40B4-BE49-F238E27FC236}">
                <a16:creationId xmlns:a16="http://schemas.microsoft.com/office/drawing/2014/main" id="{10E6C322-D3E0-4C72-94CF-3BB682AFDA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17ED43-B0BD-4847-96C6-02C735116A36}"/>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1407072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98C8-4140-4B97-A5B8-69D221AAB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B79F7-8248-4E2D-BF2E-F6DAD4D3E5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90B75-8A8F-49E9-81D6-D9E7D4863DAD}"/>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5" name="Footer Placeholder 4">
            <a:extLst>
              <a:ext uri="{FF2B5EF4-FFF2-40B4-BE49-F238E27FC236}">
                <a16:creationId xmlns:a16="http://schemas.microsoft.com/office/drawing/2014/main" id="{6E088568-0B07-4BD5-865D-7ED44FA9D0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86C9AB-C225-4E00-A7D5-6D6710180549}"/>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3513488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7122-076A-4A6E-A878-016943AD33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F6636-F867-41FC-ADA6-BBDF63DDC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2B94CD-0201-4A90-821C-1731C0943AC6}"/>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5" name="Footer Placeholder 4">
            <a:extLst>
              <a:ext uri="{FF2B5EF4-FFF2-40B4-BE49-F238E27FC236}">
                <a16:creationId xmlns:a16="http://schemas.microsoft.com/office/drawing/2014/main" id="{FA6CE6A0-C405-4EDA-B1FF-B1AE0409C5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6916D5-0B51-4897-A60E-C4F144C6D71D}"/>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1239066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A793-7CEE-4F08-9A8B-1ECC9E4EAF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84E2-3DDE-41B0-96C2-7B21081BBB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E6F6DD-3C53-4654-90EA-AA483A6DA8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DC9F1A-01A7-4DA4-A05B-DA3612290B10}"/>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6" name="Footer Placeholder 5">
            <a:extLst>
              <a:ext uri="{FF2B5EF4-FFF2-40B4-BE49-F238E27FC236}">
                <a16:creationId xmlns:a16="http://schemas.microsoft.com/office/drawing/2014/main" id="{C92A8A14-AD75-4EC8-8BE7-7391F82B09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591EB2-7BB2-4EB9-BBFD-584027D7F0CB}"/>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454399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0349-7798-4DD6-BE4E-FD9D978D1D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56DA71-1B6D-4C04-AAB2-F12DBE3D5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7E1084-EADC-4F35-896B-566BD3660D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57FB55-6BE3-4A49-9C0A-9E4928BD0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716B1-D20A-4370-BC68-382A4B744E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95ED5B-F58A-4CEC-8418-5A152FC4207E}"/>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8" name="Footer Placeholder 7">
            <a:extLst>
              <a:ext uri="{FF2B5EF4-FFF2-40B4-BE49-F238E27FC236}">
                <a16:creationId xmlns:a16="http://schemas.microsoft.com/office/drawing/2014/main" id="{AF349560-71B5-4C20-B54D-7C4BA97792B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BA9C3A-0D1E-4391-9C6F-83461676BFE9}"/>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3132019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E15C-22AA-4037-9160-B28D0BB7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60D322-5777-4D04-B491-22213B01CB4B}"/>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4" name="Footer Placeholder 3">
            <a:extLst>
              <a:ext uri="{FF2B5EF4-FFF2-40B4-BE49-F238E27FC236}">
                <a16:creationId xmlns:a16="http://schemas.microsoft.com/office/drawing/2014/main" id="{09BD0D77-F048-45FE-8B7F-D5CA448870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AA5F8BD-43FB-400D-BBAC-EA19B13000F9}"/>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1707119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8BBA2-7002-4BD5-898C-2EDEB029F6BC}"/>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3" name="Footer Placeholder 2">
            <a:extLst>
              <a:ext uri="{FF2B5EF4-FFF2-40B4-BE49-F238E27FC236}">
                <a16:creationId xmlns:a16="http://schemas.microsoft.com/office/drawing/2014/main" id="{D099A276-FDD6-4B1B-ACC8-3970195CED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39DDAA-10CF-4272-82D1-650968A1C03A}"/>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478186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DE54-821F-4D99-83BC-18AC8628D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6CBBC1-4F24-454E-93C2-91010A49F8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A9EF71-F71C-431F-BF0C-9D08BE97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85893-A639-4C20-9623-1CFE391A0F62}"/>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6" name="Footer Placeholder 5">
            <a:extLst>
              <a:ext uri="{FF2B5EF4-FFF2-40B4-BE49-F238E27FC236}">
                <a16:creationId xmlns:a16="http://schemas.microsoft.com/office/drawing/2014/main" id="{43469A50-6443-4B77-959E-5EE1D1011C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B5B792-5498-4407-A92A-FE64FC47D531}"/>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3091457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2A0E-F256-4D17-BCD4-7892067CD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521B4-5296-4355-AF7E-149F3DEDD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99EDB3-BFC6-4BBA-A2A2-757056A45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3EB43-1223-4BFF-BB4F-DE26A5596764}"/>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6" name="Footer Placeholder 5">
            <a:extLst>
              <a:ext uri="{FF2B5EF4-FFF2-40B4-BE49-F238E27FC236}">
                <a16:creationId xmlns:a16="http://schemas.microsoft.com/office/drawing/2014/main" id="{165A873B-9105-48D5-8F47-E1AD31B4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77318C-A15D-4CF5-83AB-9B7017C31F08}"/>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937478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F071-8057-4604-B93A-E0D4E3B347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C0461-A85E-4756-BCBF-B214F9A6CA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01E3-6463-4DF4-B2C3-536F8C3B7DC4}"/>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5" name="Footer Placeholder 4">
            <a:extLst>
              <a:ext uri="{FF2B5EF4-FFF2-40B4-BE49-F238E27FC236}">
                <a16:creationId xmlns:a16="http://schemas.microsoft.com/office/drawing/2014/main" id="{94758D63-50C6-488C-B336-BA0D92C206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487C88-9E53-4472-97F4-A6F2AE6A8B13}"/>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17391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ABF3C6C-8C69-4B0D-A1FD-D6E5E65C382F}"/>
              </a:ext>
            </a:extLst>
          </p:cNvPr>
          <p:cNvPicPr>
            <a:picLocks noChangeAspect="1"/>
          </p:cNvPicPr>
          <p:nvPr/>
        </p:nvPicPr>
        <p:blipFill>
          <a:blip r:embed="rId2">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b="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b="0">
                <a:solidFill>
                  <a:schemeClr val="tx1"/>
                </a:solidFill>
              </a:defRPr>
            </a:lvl3pPr>
            <a:lvl4pPr marL="16002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b="0">
                <a:solidFill>
                  <a:schemeClr val="tx1"/>
                </a:solidFill>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7ADF66B-5F9C-48CB-8318-D50708391550}"/>
              </a:ext>
            </a:extLst>
          </p:cNvPr>
          <p:cNvSpPr>
            <a:spLocks noGrp="1"/>
          </p:cNvSpPr>
          <p:nvPr>
            <p:ph type="sldNum" sz="quarter" idx="14"/>
          </p:nvPr>
        </p:nvSpPr>
        <p:spPr/>
        <p:txBody>
          <a:bodyPr/>
          <a:lstStyle>
            <a:lvl1pPr>
              <a:defRPr/>
            </a:lvl1pPr>
          </a:lstStyle>
          <a:p>
            <a:fld id="{9C4A1C20-3697-468E-9BA2-44BD6D236723}" type="slidenum">
              <a:rPr lang="en-US" altLang="en-US"/>
              <a:pPr/>
              <a:t>‹#›</a:t>
            </a:fld>
            <a:endParaRPr lang="en-US" altLang="en-US" dirty="0"/>
          </a:p>
        </p:txBody>
      </p:sp>
    </p:spTree>
    <p:extLst>
      <p:ext uri="{BB962C8B-B14F-4D97-AF65-F5344CB8AC3E}">
        <p14:creationId xmlns:p14="http://schemas.microsoft.com/office/powerpoint/2010/main" val="4164535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2C5A8-242A-48E9-A6BF-913CF7F959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C8565A-4DB1-4397-9382-641E6B8069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EBAB-B020-48F8-8E2E-AADDD7F882AA}"/>
              </a:ext>
            </a:extLst>
          </p:cNvPr>
          <p:cNvSpPr>
            <a:spLocks noGrp="1"/>
          </p:cNvSpPr>
          <p:nvPr>
            <p:ph type="dt" sz="half" idx="10"/>
          </p:nvPr>
        </p:nvSpPr>
        <p:spPr/>
        <p:txBody>
          <a:bodyPr/>
          <a:lstStyle/>
          <a:p>
            <a:fld id="{F1E1EB55-42FD-4D57-BF32-02FD338CFA48}" type="datetimeFigureOut">
              <a:rPr lang="en-US" smtClean="0"/>
              <a:t>10/7/2021</a:t>
            </a:fld>
            <a:endParaRPr lang="en-US" dirty="0"/>
          </a:p>
        </p:txBody>
      </p:sp>
      <p:sp>
        <p:nvSpPr>
          <p:cNvPr id="5" name="Footer Placeholder 4">
            <a:extLst>
              <a:ext uri="{FF2B5EF4-FFF2-40B4-BE49-F238E27FC236}">
                <a16:creationId xmlns:a16="http://schemas.microsoft.com/office/drawing/2014/main" id="{FD52A99B-DB0A-454B-8257-D814D21D58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FD53EF-6947-4E73-90A7-A46378BFD678}"/>
              </a:ext>
            </a:extLst>
          </p:cNvPr>
          <p:cNvSpPr>
            <a:spLocks noGrp="1"/>
          </p:cNvSpPr>
          <p:nvPr>
            <p:ph type="sldNum" sz="quarter" idx="12"/>
          </p:nvPr>
        </p:nvSpPr>
        <p:spPr/>
        <p:txBody>
          <a:bodyPr/>
          <a:lstStyle/>
          <a:p>
            <a:fld id="{74C97F15-1569-4C81-BE25-FEE02C468318}" type="slidenum">
              <a:rPr lang="en-US" smtClean="0"/>
              <a:t>‹#›</a:t>
            </a:fld>
            <a:endParaRPr lang="en-US" dirty="0"/>
          </a:p>
        </p:txBody>
      </p:sp>
    </p:spTree>
    <p:extLst>
      <p:ext uri="{BB962C8B-B14F-4D97-AF65-F5344CB8AC3E}">
        <p14:creationId xmlns:p14="http://schemas.microsoft.com/office/powerpoint/2010/main" val="1150826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69EFC04-E79B-4BD5-B1E0-7DC03662EC35}"/>
              </a:ext>
            </a:extLst>
          </p:cNvPr>
          <p:cNvPicPr>
            <a:picLocks noChangeAspect="1"/>
          </p:cNvPicPr>
          <p:nvPr/>
        </p:nvPicPr>
        <p:blipFill>
          <a:blip r:embed="rId2">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a:solidFill>
                  <a:schemeClr val="tx1"/>
                </a:solidFill>
              </a:defRPr>
            </a:lvl1pPr>
            <a:lvl2pPr>
              <a:buClr>
                <a:schemeClr val="accent1"/>
              </a:buClr>
              <a:defRPr b="0">
                <a:solidFill>
                  <a:schemeClr val="tx1"/>
                </a:solidFill>
              </a:defRPr>
            </a:lvl2pPr>
            <a:lvl3pPr>
              <a:buClr>
                <a:schemeClr val="accent3"/>
              </a:buClr>
              <a:defRPr b="0" baseline="0">
                <a:solidFill>
                  <a:schemeClr val="tx1"/>
                </a:solidFill>
              </a:defRPr>
            </a:lvl3pPr>
            <a:lvl4pPr>
              <a:defRPr b="0">
                <a:solidFill>
                  <a:schemeClr val="tx1"/>
                </a:solidFill>
              </a:defRPr>
            </a:lvl4pPr>
            <a:lvl5pPr>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EBA52B9-7F99-42CE-B04E-4BAC361F7343}"/>
              </a:ext>
            </a:extLst>
          </p:cNvPr>
          <p:cNvSpPr>
            <a:spLocks noGrp="1"/>
          </p:cNvSpPr>
          <p:nvPr>
            <p:ph type="sldNum" sz="quarter" idx="14"/>
          </p:nvPr>
        </p:nvSpPr>
        <p:spPr/>
        <p:txBody>
          <a:bodyPr/>
          <a:lstStyle>
            <a:lvl1pPr>
              <a:defRPr/>
            </a:lvl1pPr>
          </a:lstStyle>
          <a:p>
            <a:fld id="{FB96C79D-DC87-4C83-9921-E00271E910F7}" type="slidenum">
              <a:rPr lang="en-US" altLang="en-US"/>
              <a:pPr/>
              <a:t>‹#›</a:t>
            </a:fld>
            <a:endParaRPr lang="en-US" altLang="en-US" dirty="0"/>
          </a:p>
        </p:txBody>
      </p:sp>
    </p:spTree>
    <p:extLst>
      <p:ext uri="{BB962C8B-B14F-4D97-AF65-F5344CB8AC3E}">
        <p14:creationId xmlns:p14="http://schemas.microsoft.com/office/powerpoint/2010/main" val="33124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CF1A34F5-FEAA-4F43-97FD-002238F401E1}"/>
              </a:ext>
            </a:extLst>
          </p:cNvPr>
          <p:cNvPicPr>
            <a:picLocks noChangeAspect="1"/>
          </p:cNvPicPr>
          <p:nvPr/>
        </p:nvPicPr>
        <p:blipFill>
          <a:blip r:embed="rId2">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3"/>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a:t>Click to edit Master text styles</a:t>
            </a:r>
          </a:p>
        </p:txBody>
      </p:sp>
      <p:sp>
        <p:nvSpPr>
          <p:cNvPr id="9" name="Slide Number Placeholder 8">
            <a:extLst>
              <a:ext uri="{FF2B5EF4-FFF2-40B4-BE49-F238E27FC236}">
                <a16:creationId xmlns:a16="http://schemas.microsoft.com/office/drawing/2014/main" id="{2FF2B702-C96D-49FB-A576-3ED043DA7A9F}"/>
              </a:ext>
            </a:extLst>
          </p:cNvPr>
          <p:cNvSpPr>
            <a:spLocks noGrp="1"/>
          </p:cNvSpPr>
          <p:nvPr>
            <p:ph type="sldNum" sz="quarter" idx="14"/>
          </p:nvPr>
        </p:nvSpPr>
        <p:spPr/>
        <p:txBody>
          <a:bodyPr/>
          <a:lstStyle>
            <a:lvl1pPr>
              <a:defRPr/>
            </a:lvl1pPr>
          </a:lstStyle>
          <a:p>
            <a:fld id="{7B4A4CEC-CC97-41AA-ACAD-30C908C606AD}" type="slidenum">
              <a:rPr lang="en-US" altLang="en-US"/>
              <a:pPr/>
              <a:t>‹#›</a:t>
            </a:fld>
            <a:endParaRPr lang="en-US" altLang="en-US" dirty="0"/>
          </a:p>
        </p:txBody>
      </p:sp>
    </p:spTree>
    <p:extLst>
      <p:ext uri="{BB962C8B-B14F-4D97-AF65-F5344CB8AC3E}">
        <p14:creationId xmlns:p14="http://schemas.microsoft.com/office/powerpoint/2010/main" val="84708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7E26AEA-DD05-4435-A65A-2AC03CC35A4C}"/>
              </a:ext>
            </a:extLst>
          </p:cNvPr>
          <p:cNvPicPr>
            <a:picLocks noChangeAspect="1"/>
          </p:cNvPicPr>
          <p:nvPr/>
        </p:nvPicPr>
        <p:blipFill>
          <a:blip r:embed="rId2">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Text Placeholder 8"/>
          <p:cNvSpPr>
            <a:spLocks noGrp="1"/>
          </p:cNvSpPr>
          <p:nvPr>
            <p:ph type="body" sz="quarter" idx="13"/>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453B4AD8-DA3F-4C01-9514-36317723FD2E}"/>
              </a:ext>
            </a:extLst>
          </p:cNvPr>
          <p:cNvSpPr>
            <a:spLocks noGrp="1"/>
          </p:cNvSpPr>
          <p:nvPr>
            <p:ph type="sldNum" sz="quarter" idx="14"/>
          </p:nvPr>
        </p:nvSpPr>
        <p:spPr/>
        <p:txBody>
          <a:bodyPr/>
          <a:lstStyle>
            <a:lvl1pPr>
              <a:defRPr/>
            </a:lvl1pPr>
          </a:lstStyle>
          <a:p>
            <a:fld id="{AB267862-AAA6-4FDE-AB95-E8E1640A5A66}" type="slidenum">
              <a:rPr lang="en-US" altLang="en-US"/>
              <a:pPr/>
              <a:t>‹#›</a:t>
            </a:fld>
            <a:endParaRPr lang="en-US" altLang="en-US" dirty="0"/>
          </a:p>
        </p:txBody>
      </p:sp>
    </p:spTree>
    <p:extLst>
      <p:ext uri="{BB962C8B-B14F-4D97-AF65-F5344CB8AC3E}">
        <p14:creationId xmlns:p14="http://schemas.microsoft.com/office/powerpoint/2010/main" val="226267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F622850-412D-41E5-BDAC-DA932334FA96}"/>
              </a:ext>
            </a:extLst>
          </p:cNvPr>
          <p:cNvPicPr>
            <a:picLocks noChangeAspect="1"/>
          </p:cNvPicPr>
          <p:nvPr/>
        </p:nvPicPr>
        <p:blipFill>
          <a:blip r:embed="rId2">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p:cNvSpPr>
            <a:spLocks noGrp="1"/>
          </p:cNvSpPr>
          <p:nvPr>
            <p:ph type="body" sz="quarter" idx="13"/>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a:t>Click to edit Master text styles</a:t>
            </a:r>
          </a:p>
        </p:txBody>
      </p:sp>
      <p:sp>
        <p:nvSpPr>
          <p:cNvPr id="4" name="Slide Number Placeholder 3">
            <a:extLst>
              <a:ext uri="{FF2B5EF4-FFF2-40B4-BE49-F238E27FC236}">
                <a16:creationId xmlns:a16="http://schemas.microsoft.com/office/drawing/2014/main" id="{5E31CEF4-7E1E-4352-8EA3-F7E68A1FD92E}"/>
              </a:ext>
            </a:extLst>
          </p:cNvPr>
          <p:cNvSpPr>
            <a:spLocks noGrp="1"/>
          </p:cNvSpPr>
          <p:nvPr>
            <p:ph type="sldNum" sz="quarter" idx="14"/>
          </p:nvPr>
        </p:nvSpPr>
        <p:spPr/>
        <p:txBody>
          <a:bodyPr/>
          <a:lstStyle>
            <a:lvl1pPr>
              <a:defRPr/>
            </a:lvl1pPr>
          </a:lstStyle>
          <a:p>
            <a:fld id="{A78A4B20-CCC5-4CB3-BB1F-9A719BABCD6C}" type="slidenum">
              <a:rPr lang="en-US" altLang="en-US"/>
              <a:pPr/>
              <a:t>‹#›</a:t>
            </a:fld>
            <a:endParaRPr lang="en-US" altLang="en-US" dirty="0"/>
          </a:p>
        </p:txBody>
      </p:sp>
    </p:spTree>
    <p:extLst>
      <p:ext uri="{BB962C8B-B14F-4D97-AF65-F5344CB8AC3E}">
        <p14:creationId xmlns:p14="http://schemas.microsoft.com/office/powerpoint/2010/main" val="155668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90D73381-F24A-4BA1-8CC0-3966BCFEE220}"/>
              </a:ext>
            </a:extLst>
          </p:cNvPr>
          <p:cNvPicPr>
            <a:picLocks noChangeAspect="1"/>
          </p:cNvPicPr>
          <p:nvPr/>
        </p:nvPicPr>
        <p:blipFill>
          <a:blip r:embed="rId2">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p:cNvSpPr>
            <a:spLocks noGrp="1"/>
          </p:cNvSpPr>
          <p:nvPr>
            <p:ph type="body" sz="quarter" idx="13"/>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962D1564-99F2-431D-A2BA-8416E7AED221}"/>
              </a:ext>
            </a:extLst>
          </p:cNvPr>
          <p:cNvSpPr>
            <a:spLocks noGrp="1"/>
          </p:cNvSpPr>
          <p:nvPr>
            <p:ph type="sldNum" sz="quarter" idx="14"/>
          </p:nvPr>
        </p:nvSpPr>
        <p:spPr/>
        <p:txBody>
          <a:bodyPr/>
          <a:lstStyle>
            <a:lvl1pPr>
              <a:defRPr/>
            </a:lvl1pPr>
          </a:lstStyle>
          <a:p>
            <a:fld id="{A654CFE2-09F0-4AF9-9494-5F01FB26A897}" type="slidenum">
              <a:rPr lang="en-US" altLang="en-US"/>
              <a:pPr/>
              <a:t>‹#›</a:t>
            </a:fld>
            <a:endParaRPr lang="en-US" altLang="en-US" dirty="0"/>
          </a:p>
        </p:txBody>
      </p:sp>
    </p:spTree>
    <p:extLst>
      <p:ext uri="{BB962C8B-B14F-4D97-AF65-F5344CB8AC3E}">
        <p14:creationId xmlns:p14="http://schemas.microsoft.com/office/powerpoint/2010/main" val="188597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A6DEEA2-B7D6-4927-B44E-05683438B39D}"/>
              </a:ext>
            </a:extLst>
          </p:cNvPr>
          <p:cNvPicPr>
            <a:picLocks noChangeAspect="1"/>
          </p:cNvPicPr>
          <p:nvPr/>
        </p:nvPicPr>
        <p:blipFill>
          <a:blip r:embed="rId2">
            <a:extLst>
              <a:ext uri="{28A0092B-C50C-407E-A947-70E740481C1C}">
                <a14:useLocalDpi xmlns:a14="http://schemas.microsoft.com/office/drawing/2010/main" val="0"/>
              </a:ext>
            </a:extLst>
          </a:blip>
          <a:srcRect t="86336"/>
          <a:stretch>
            <a:fillRect/>
          </a:stretch>
        </p:blipFill>
        <p:spPr bwMode="auto">
          <a:xfrm>
            <a:off x="0" y="6597650"/>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p:cNvSpPr>
            <a:spLocks noGrp="1"/>
          </p:cNvSpPr>
          <p:nvPr>
            <p:ph type="body" sz="quarter" idx="13"/>
          </p:nvPr>
        </p:nvSpPr>
        <p:spPr>
          <a:xfrm>
            <a:off x="838200" y="6356350"/>
            <a:ext cx="7772400"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73FBD1AD-AE40-4A93-B9A1-8CAE23944DC6}"/>
              </a:ext>
            </a:extLst>
          </p:cNvPr>
          <p:cNvSpPr>
            <a:spLocks noGrp="1"/>
          </p:cNvSpPr>
          <p:nvPr>
            <p:ph type="sldNum" sz="quarter" idx="14"/>
          </p:nvPr>
        </p:nvSpPr>
        <p:spPr/>
        <p:txBody>
          <a:bodyPr/>
          <a:lstStyle>
            <a:lvl1pPr>
              <a:defRPr/>
            </a:lvl1pPr>
          </a:lstStyle>
          <a:p>
            <a:fld id="{D093E87A-3A37-4D81-A1DD-3010C86D1328}" type="slidenum">
              <a:rPr lang="en-US" altLang="en-US"/>
              <a:pPr/>
              <a:t>‹#›</a:t>
            </a:fld>
            <a:endParaRPr lang="en-US" altLang="en-US" dirty="0"/>
          </a:p>
        </p:txBody>
      </p:sp>
    </p:spTree>
    <p:extLst>
      <p:ext uri="{BB962C8B-B14F-4D97-AF65-F5344CB8AC3E}">
        <p14:creationId xmlns:p14="http://schemas.microsoft.com/office/powerpoint/2010/main" val="417984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8E927E-7A54-4B28-B627-12067F968C2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005AD9-3494-44A8-B89B-B48D47B8215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7AEDB75-B55F-44BB-A8AA-5E7BC2BE3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C645133-2DF3-4377-B175-57A02DE2BB8B}" type="datetime1">
              <a:rPr lang="en-US"/>
              <a:pPr>
                <a:defRPr/>
              </a:pPr>
              <a:t>10/7/2021</a:t>
            </a:fld>
            <a:endParaRPr lang="en-US" dirty="0"/>
          </a:p>
        </p:txBody>
      </p:sp>
      <p:sp>
        <p:nvSpPr>
          <p:cNvPr id="5" name="Footer Placeholder 4">
            <a:extLst>
              <a:ext uri="{FF2B5EF4-FFF2-40B4-BE49-F238E27FC236}">
                <a16:creationId xmlns:a16="http://schemas.microsoft.com/office/drawing/2014/main" id="{22C70C23-8DE9-49AF-ACDA-2998B96FF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B943C9A3-59C5-41EF-B38A-F0018586A67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936CE99-46DA-4722-86F6-A1210486D8A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Calibri" panose="020F050202020403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Courier New" panose="02070309020205020404" pitchFamily="49" charset="0"/>
        <a:buChar char="o"/>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61202F-3399-4FE2-9A41-CD2127A874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3716D1-1816-48A3-A0FD-D9B86B9D8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B51C9-27D1-4118-AF6F-A9087F057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B0FAA-A20D-4E2C-A21E-6BC65E302066}" type="datetimeFigureOut">
              <a:rPr lang="en-US" smtClean="0"/>
              <a:t>10/7/2021</a:t>
            </a:fld>
            <a:endParaRPr lang="en-US"/>
          </a:p>
        </p:txBody>
      </p:sp>
      <p:sp>
        <p:nvSpPr>
          <p:cNvPr id="5" name="Footer Placeholder 4">
            <a:extLst>
              <a:ext uri="{FF2B5EF4-FFF2-40B4-BE49-F238E27FC236}">
                <a16:creationId xmlns:a16="http://schemas.microsoft.com/office/drawing/2014/main" id="{E7385096-CD93-4AAA-A788-FB6FF3451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9DB9E-0FA3-4586-913C-24DBA56293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D1601-0956-421D-A517-F94E32EBB128}" type="slidenum">
              <a:rPr lang="en-US" smtClean="0"/>
              <a:t>‹#›</a:t>
            </a:fld>
            <a:endParaRPr lang="en-US"/>
          </a:p>
        </p:txBody>
      </p:sp>
    </p:spTree>
    <p:extLst>
      <p:ext uri="{BB962C8B-B14F-4D97-AF65-F5344CB8AC3E}">
        <p14:creationId xmlns:p14="http://schemas.microsoft.com/office/powerpoint/2010/main" val="206074386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F5602-D1E1-46CC-BD8B-02F9D8316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87040-02B5-4050-A95C-F0F03C98BC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35AE1-69AF-4F06-9B14-51B7AF96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1EB55-42FD-4D57-BF32-02FD338CFA48}" type="datetimeFigureOut">
              <a:rPr lang="en-US" smtClean="0"/>
              <a:t>10/7/2021</a:t>
            </a:fld>
            <a:endParaRPr lang="en-US" dirty="0"/>
          </a:p>
        </p:txBody>
      </p:sp>
      <p:sp>
        <p:nvSpPr>
          <p:cNvPr id="5" name="Footer Placeholder 4">
            <a:extLst>
              <a:ext uri="{FF2B5EF4-FFF2-40B4-BE49-F238E27FC236}">
                <a16:creationId xmlns:a16="http://schemas.microsoft.com/office/drawing/2014/main" id="{AD9FE1FE-CBA4-4DA4-AF89-7231394AC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3DFB9D-7DBA-43DF-A63E-36ED2514D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7F15-1569-4C81-BE25-FEE02C468318}" type="slidenum">
              <a:rPr lang="en-US" smtClean="0"/>
              <a:t>‹#›</a:t>
            </a:fld>
            <a:endParaRPr lang="en-US" dirty="0"/>
          </a:p>
        </p:txBody>
      </p:sp>
    </p:spTree>
    <p:extLst>
      <p:ext uri="{BB962C8B-B14F-4D97-AF65-F5344CB8AC3E}">
        <p14:creationId xmlns:p14="http://schemas.microsoft.com/office/powerpoint/2010/main" val="5431138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tiff"/><Relationship Id="rId10" Type="http://schemas.openxmlformats.org/officeDocument/2006/relationships/image" Target="../media/image26.png"/><Relationship Id="rId4" Type="http://schemas.openxmlformats.org/officeDocument/2006/relationships/image" Target="../media/image20.tiff"/><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who.int/publications/i/item/978924002358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51.xml.rels><?xml version="1.0" encoding="UTF-8" standalone="yes"?>
<Relationships xmlns="http://schemas.openxmlformats.org/package/2006/relationships"><Relationship Id="rId8" Type="http://schemas.openxmlformats.org/officeDocument/2006/relationships/image" Target="../media/image55.tiff"/><Relationship Id="rId3" Type="http://schemas.openxmlformats.org/officeDocument/2006/relationships/image" Target="../media/image51.png"/><Relationship Id="rId7" Type="http://schemas.openxmlformats.org/officeDocument/2006/relationships/image" Target="../media/image54.tiff"/><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28.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tiff"/></Relationships>
</file>

<file path=ppt/slides/_rels/slide5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55.tif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who.int/news/item/17-03-2021-who-publishes-new-clinical-recommendations-on-hiv-prevention-infant-diagnosis-antiretroviral-therapy-initiation-and-monitorin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www.who.int/publications/i/item/9789240023581"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8">
            <a:extLst>
              <a:ext uri="{FF2B5EF4-FFF2-40B4-BE49-F238E27FC236}">
                <a16:creationId xmlns:a16="http://schemas.microsoft.com/office/drawing/2014/main" id="{33CEF333-B241-42CC-B260-E946E191809C}"/>
              </a:ext>
            </a:extLst>
          </p:cNvPr>
          <p:cNvSpPr>
            <a:spLocks noGrp="1"/>
          </p:cNvSpPr>
          <p:nvPr>
            <p:ph type="ctrTitle"/>
          </p:nvPr>
        </p:nvSpPr>
        <p:spPr>
          <a:xfrm>
            <a:off x="477077" y="1308100"/>
            <a:ext cx="11555897" cy="2201863"/>
          </a:xfrm>
        </p:spPr>
        <p:txBody>
          <a:bodyPr/>
          <a:lstStyle/>
          <a:p>
            <a:pPr algn="ctr"/>
            <a:r>
              <a:rPr lang="en-US" sz="5800" dirty="0"/>
              <a:t>Adherence to Pediatric HIV Treatment</a:t>
            </a:r>
            <a:endParaRPr lang="en-US" altLang="en-US" sz="5800" dirty="0"/>
          </a:p>
        </p:txBody>
      </p:sp>
      <p:sp>
        <p:nvSpPr>
          <p:cNvPr id="13315" name="Subtitle 29">
            <a:extLst>
              <a:ext uri="{FF2B5EF4-FFF2-40B4-BE49-F238E27FC236}">
                <a16:creationId xmlns:a16="http://schemas.microsoft.com/office/drawing/2014/main" id="{A82C8C7D-E9A5-4508-A9D9-9505620C0CF9}"/>
              </a:ext>
            </a:extLst>
          </p:cNvPr>
          <p:cNvSpPr>
            <a:spLocks noGrp="1"/>
          </p:cNvSpPr>
          <p:nvPr>
            <p:ph type="subTitle" idx="1"/>
          </p:nvPr>
        </p:nvSpPr>
        <p:spPr>
          <a:xfrm>
            <a:off x="605654" y="3655219"/>
            <a:ext cx="10339754" cy="1173162"/>
          </a:xfrm>
        </p:spPr>
        <p:txBody>
          <a:bodyPr/>
          <a:lstStyle/>
          <a:p>
            <a:pPr fontAlgn="auto">
              <a:spcAft>
                <a:spcPts val="0"/>
              </a:spcAft>
              <a:defRPr/>
            </a:pPr>
            <a:r>
              <a:rPr lang="en-US" dirty="0"/>
              <a:t>A training for Lay Workers, OVC Case Managers and Community Health Workers</a:t>
            </a:r>
          </a:p>
        </p:txBody>
      </p:sp>
      <p:sp>
        <p:nvSpPr>
          <p:cNvPr id="13316" name="Text Placeholder 30">
            <a:extLst>
              <a:ext uri="{FF2B5EF4-FFF2-40B4-BE49-F238E27FC236}">
                <a16:creationId xmlns:a16="http://schemas.microsoft.com/office/drawing/2014/main" id="{EAAC6CF2-E661-438D-ACDB-B42DF356B96B}"/>
              </a:ext>
            </a:extLst>
          </p:cNvPr>
          <p:cNvSpPr>
            <a:spLocks noGrp="1"/>
          </p:cNvSpPr>
          <p:nvPr>
            <p:ph type="body" sz="quarter" idx="13"/>
          </p:nvPr>
        </p:nvSpPr>
        <p:spPr>
          <a:xfrm>
            <a:off x="693336" y="4973637"/>
            <a:ext cx="6400800" cy="1152525"/>
          </a:xfrm>
        </p:spPr>
        <p:txBody>
          <a:bodyPr/>
          <a:lstStyle/>
          <a:p>
            <a:r>
              <a:rPr lang="en-US" altLang="en-US" dirty="0"/>
              <a:t>Version 1  August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Training Outline</a:t>
            </a:r>
          </a:p>
        </p:txBody>
      </p:sp>
      <p:sp>
        <p:nvSpPr>
          <p:cNvPr id="3" name="Content Placeholder 2"/>
          <p:cNvSpPr>
            <a:spLocks noGrp="1"/>
          </p:cNvSpPr>
          <p:nvPr>
            <p:ph sz="half" idx="1"/>
          </p:nvPr>
        </p:nvSpPr>
        <p:spPr>
          <a:xfrm>
            <a:off x="161027" y="1460500"/>
            <a:ext cx="5947912" cy="4895850"/>
          </a:xfrm>
        </p:spPr>
        <p:txBody>
          <a:bodyPr vert="horz" wrap="square" lIns="91440" tIns="45720" rIns="91440" bIns="45720" numCol="1" rtlCol="0" anchor="t" anchorCtr="0" compatLnSpc="1">
            <a:prstTxWarp prst="textNoShape">
              <a:avLst/>
            </a:prstTxWarp>
            <a:noAutofit/>
          </a:bodyPr>
          <a:lstStyle/>
          <a:p>
            <a:r>
              <a:rPr lang="en-US" dirty="0"/>
              <a:t>Purpose and Training Objectives (Slides #8 &amp; 9)</a:t>
            </a:r>
          </a:p>
          <a:p>
            <a:r>
              <a:rPr lang="en-US" dirty="0"/>
              <a:t>Roles and Responsibilities (Slides #12-13)</a:t>
            </a:r>
          </a:p>
          <a:p>
            <a:r>
              <a:rPr lang="en-US" dirty="0"/>
              <a:t>Understanding HIV medicines (Slides #16-23)</a:t>
            </a:r>
          </a:p>
          <a:p>
            <a:r>
              <a:rPr lang="en-US" dirty="0"/>
              <a:t>HIV treatment adherence and viral load (Slides #24-32)</a:t>
            </a:r>
          </a:p>
          <a:p>
            <a:r>
              <a:rPr lang="en-US" dirty="0"/>
              <a:t>ART for children (Slides #33-39)</a:t>
            </a:r>
          </a:p>
          <a:p>
            <a:r>
              <a:rPr lang="en-US" dirty="0"/>
              <a:t>Considerations for giving Pediatric ARV formulations (Slides #40-43)</a:t>
            </a:r>
          </a:p>
          <a:p>
            <a:endParaRPr lang="en-US" dirty="0">
              <a:solidFill>
                <a:srgbClr val="1E428A"/>
              </a:solidFill>
            </a:endParaRPr>
          </a:p>
        </p:txBody>
      </p:sp>
      <p:sp>
        <p:nvSpPr>
          <p:cNvPr id="4" name="Content Placeholder 3">
            <a:extLst>
              <a:ext uri="{FF2B5EF4-FFF2-40B4-BE49-F238E27FC236}">
                <a16:creationId xmlns:a16="http://schemas.microsoft.com/office/drawing/2014/main" id="{52CCD940-B969-446F-A5DF-29AA6B16D6E1}"/>
              </a:ext>
            </a:extLst>
          </p:cNvPr>
          <p:cNvSpPr>
            <a:spLocks noGrp="1"/>
          </p:cNvSpPr>
          <p:nvPr>
            <p:ph sz="half" idx="2"/>
          </p:nvPr>
        </p:nvSpPr>
        <p:spPr>
          <a:xfrm>
            <a:off x="6172199" y="1825625"/>
            <a:ext cx="5795513" cy="4351338"/>
          </a:xfrm>
        </p:spPr>
        <p:txBody>
          <a:bodyPr/>
          <a:lstStyle/>
          <a:p>
            <a:r>
              <a:rPr lang="en-US" dirty="0"/>
              <a:t>Administration of ARVs (Slides #44-56)</a:t>
            </a:r>
          </a:p>
          <a:p>
            <a:r>
              <a:rPr lang="en-US" dirty="0"/>
              <a:t>Administration Challenges and Solutions (Slides #57-65)</a:t>
            </a:r>
          </a:p>
          <a:p>
            <a:r>
              <a:rPr lang="en-US" dirty="0"/>
              <a:t>Supporting caregivers (Slide #66)</a:t>
            </a:r>
          </a:p>
          <a:p>
            <a:r>
              <a:rPr lang="en-US" dirty="0"/>
              <a:t>Referrals (Slides #67-69)</a:t>
            </a:r>
          </a:p>
          <a:p>
            <a:r>
              <a:rPr lang="en-US" dirty="0"/>
              <a:t>Practical Scenarios  (Slides #72-75)</a:t>
            </a:r>
          </a:p>
          <a:p>
            <a:r>
              <a:rPr lang="en-US" dirty="0"/>
              <a:t>Checklist (Slides #76-79)</a:t>
            </a:r>
          </a:p>
          <a:p>
            <a:endParaRPr lang="en-US" dirty="0"/>
          </a:p>
        </p:txBody>
      </p:sp>
      <p:sp>
        <p:nvSpPr>
          <p:cNvPr id="5" name="Text Placeholder 4">
            <a:extLst>
              <a:ext uri="{FF2B5EF4-FFF2-40B4-BE49-F238E27FC236}">
                <a16:creationId xmlns:a16="http://schemas.microsoft.com/office/drawing/2014/main" id="{D83A6C3C-C276-44F9-9D04-A48DE85B72DB}"/>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6528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Suggested Training Duration</a:t>
            </a:r>
          </a:p>
        </p:txBody>
      </p:sp>
      <p:sp>
        <p:nvSpPr>
          <p:cNvPr id="3" name="Content Placeholder 2"/>
          <p:cNvSpPr>
            <a:spLocks noGrp="1"/>
          </p:cNvSpPr>
          <p:nvPr>
            <p:ph sz="half" idx="1"/>
          </p:nvPr>
        </p:nvSpPr>
        <p:spPr>
          <a:xfrm>
            <a:off x="224287" y="1825625"/>
            <a:ext cx="5947912" cy="4895850"/>
          </a:xfrm>
        </p:spPr>
        <p:txBody>
          <a:bodyPr vert="horz" wrap="square" lIns="91440" tIns="45720" rIns="91440" bIns="45720" numCol="1" rtlCol="0" anchor="t" anchorCtr="0" compatLnSpc="1">
            <a:prstTxWarp prst="textNoShape">
              <a:avLst/>
            </a:prstTxWarp>
            <a:noAutofit/>
          </a:bodyPr>
          <a:lstStyle/>
          <a:p>
            <a:r>
              <a:rPr lang="en-US" dirty="0"/>
              <a:t>Purpose and Training Objectives (Time 5min)</a:t>
            </a:r>
          </a:p>
          <a:p>
            <a:r>
              <a:rPr lang="en-US" dirty="0"/>
              <a:t>Roles and Responsibilities (Time: 15min)</a:t>
            </a:r>
          </a:p>
          <a:p>
            <a:r>
              <a:rPr lang="en-US" dirty="0"/>
              <a:t>Understanding HIV medicines (Time: 30min)</a:t>
            </a:r>
          </a:p>
          <a:p>
            <a:r>
              <a:rPr lang="en-US" dirty="0"/>
              <a:t>HIV treatment adherence and viral load (Time: 50min) </a:t>
            </a:r>
          </a:p>
          <a:p>
            <a:r>
              <a:rPr lang="en-US" dirty="0"/>
              <a:t>ART for children (Time: 30min)</a:t>
            </a:r>
          </a:p>
          <a:p>
            <a:r>
              <a:rPr lang="en-US" dirty="0"/>
              <a:t>Considerations for giving Pediatric ARV formulations (Time: 25min)</a:t>
            </a:r>
          </a:p>
          <a:p>
            <a:endParaRPr lang="en-US" dirty="0">
              <a:solidFill>
                <a:srgbClr val="1E428A"/>
              </a:solidFill>
            </a:endParaRPr>
          </a:p>
        </p:txBody>
      </p:sp>
      <p:sp>
        <p:nvSpPr>
          <p:cNvPr id="4" name="Content Placeholder 3">
            <a:extLst>
              <a:ext uri="{FF2B5EF4-FFF2-40B4-BE49-F238E27FC236}">
                <a16:creationId xmlns:a16="http://schemas.microsoft.com/office/drawing/2014/main" id="{52CCD940-B969-446F-A5DF-29AA6B16D6E1}"/>
              </a:ext>
            </a:extLst>
          </p:cNvPr>
          <p:cNvSpPr>
            <a:spLocks noGrp="1"/>
          </p:cNvSpPr>
          <p:nvPr>
            <p:ph sz="half" idx="2"/>
          </p:nvPr>
        </p:nvSpPr>
        <p:spPr>
          <a:xfrm>
            <a:off x="6172199" y="1825625"/>
            <a:ext cx="5795513" cy="4351338"/>
          </a:xfrm>
        </p:spPr>
        <p:txBody>
          <a:bodyPr/>
          <a:lstStyle/>
          <a:p>
            <a:r>
              <a:rPr lang="en-US" dirty="0"/>
              <a:t>Administration of ARVs (Time: 40min)</a:t>
            </a:r>
          </a:p>
          <a:p>
            <a:r>
              <a:rPr lang="en-US" dirty="0"/>
              <a:t>Administration Challenges and Solutions (Time: 40min)</a:t>
            </a:r>
          </a:p>
          <a:p>
            <a:r>
              <a:rPr lang="en-US" dirty="0"/>
              <a:t>Supporting caregivers (Time: 5min)</a:t>
            </a:r>
          </a:p>
          <a:p>
            <a:r>
              <a:rPr lang="en-US" dirty="0"/>
              <a:t>Referrals (Time: 15min)</a:t>
            </a:r>
          </a:p>
          <a:p>
            <a:r>
              <a:rPr lang="en-US" dirty="0"/>
              <a:t>Practical Scenarios (Time: 60min)</a:t>
            </a:r>
          </a:p>
          <a:p>
            <a:r>
              <a:rPr lang="en-US" dirty="0"/>
              <a:t>Checklist (Time: 15min)</a:t>
            </a:r>
          </a:p>
          <a:p>
            <a:endParaRPr lang="en-US" dirty="0"/>
          </a:p>
          <a:p>
            <a:r>
              <a:rPr lang="en-US" sz="2400" b="1" i="1" dirty="0"/>
              <a:t>Suggested Training Time: 330min/5.5hrs</a:t>
            </a:r>
          </a:p>
        </p:txBody>
      </p:sp>
    </p:spTree>
    <p:extLst>
      <p:ext uri="{BB962C8B-B14F-4D97-AF65-F5344CB8AC3E}">
        <p14:creationId xmlns:p14="http://schemas.microsoft.com/office/powerpoint/2010/main" val="88138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780C-1F6A-46E6-8E5D-A8B7DC6FB6D8}"/>
              </a:ext>
            </a:extLst>
          </p:cNvPr>
          <p:cNvSpPr>
            <a:spLocks noGrp="1"/>
          </p:cNvSpPr>
          <p:nvPr>
            <p:ph type="title"/>
          </p:nvPr>
        </p:nvSpPr>
        <p:spPr>
          <a:xfrm>
            <a:off x="838200" y="354287"/>
            <a:ext cx="10515600" cy="1325563"/>
          </a:xfrm>
        </p:spPr>
        <p:txBody>
          <a:bodyPr>
            <a:normAutofit/>
          </a:bodyPr>
          <a:lstStyle/>
          <a:p>
            <a:pPr algn="ctr"/>
            <a:r>
              <a:rPr lang="en-US" dirty="0">
                <a:latin typeface="+mn-lt"/>
              </a:rPr>
              <a:t>What Is Your Role? </a:t>
            </a:r>
          </a:p>
        </p:txBody>
      </p:sp>
      <p:pic>
        <p:nvPicPr>
          <p:cNvPr id="5" name="Picture 4" descr="A picture containing brush&#10;&#10;Description automatically generated">
            <a:extLst>
              <a:ext uri="{FF2B5EF4-FFF2-40B4-BE49-F238E27FC236}">
                <a16:creationId xmlns:a16="http://schemas.microsoft.com/office/drawing/2014/main" id="{6D838EA7-BE89-43C3-B70E-6D9CEF46C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3429000"/>
            <a:ext cx="4814277" cy="3249637"/>
          </a:xfrm>
          <a:prstGeom prst="rect">
            <a:avLst/>
          </a:prstGeom>
        </p:spPr>
      </p:pic>
      <p:sp>
        <p:nvSpPr>
          <p:cNvPr id="3" name="Content Placeholder 2">
            <a:extLst>
              <a:ext uri="{FF2B5EF4-FFF2-40B4-BE49-F238E27FC236}">
                <a16:creationId xmlns:a16="http://schemas.microsoft.com/office/drawing/2014/main" id="{E40C6CF5-8E3D-44F1-B799-D8F9E23B8D2A}"/>
              </a:ext>
            </a:extLst>
          </p:cNvPr>
          <p:cNvSpPr>
            <a:spLocks noGrp="1"/>
          </p:cNvSpPr>
          <p:nvPr>
            <p:ph sz="half" idx="1"/>
          </p:nvPr>
        </p:nvSpPr>
        <p:spPr>
          <a:xfrm>
            <a:off x="1103243" y="1679850"/>
            <a:ext cx="10515599" cy="2786641"/>
          </a:xfrm>
        </p:spPr>
        <p:txBody>
          <a:bodyPr>
            <a:normAutofit/>
          </a:bodyPr>
          <a:lstStyle/>
          <a:p>
            <a:r>
              <a:rPr lang="en-US" sz="3200" dirty="0"/>
              <a:t>During a home visit, the Lay worker, Case Manager, or Community Health Worker plays a supportive non-clinical role.</a:t>
            </a:r>
          </a:p>
          <a:p>
            <a:pPr lvl="1"/>
            <a:r>
              <a:rPr lang="en-US" sz="2800" dirty="0"/>
              <a:t>Depending on your national guidance and formal training psychosocial support maybe provided directly, otherwise should be referred for expert support</a:t>
            </a:r>
          </a:p>
          <a:p>
            <a:pPr marL="0" indent="0">
              <a:buNone/>
            </a:pPr>
            <a:endParaRPr lang="en-US" dirty="0"/>
          </a:p>
        </p:txBody>
      </p:sp>
    </p:spTree>
    <p:extLst>
      <p:ext uri="{BB962C8B-B14F-4D97-AF65-F5344CB8AC3E}">
        <p14:creationId xmlns:p14="http://schemas.microsoft.com/office/powerpoint/2010/main" val="1560165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780C-1F6A-46E6-8E5D-A8B7DC6FB6D8}"/>
              </a:ext>
            </a:extLst>
          </p:cNvPr>
          <p:cNvSpPr>
            <a:spLocks noGrp="1"/>
          </p:cNvSpPr>
          <p:nvPr>
            <p:ph type="title"/>
          </p:nvPr>
        </p:nvSpPr>
        <p:spPr>
          <a:xfrm>
            <a:off x="838199" y="179596"/>
            <a:ext cx="10515600" cy="1325563"/>
          </a:xfrm>
        </p:spPr>
        <p:txBody>
          <a:bodyPr>
            <a:normAutofit/>
          </a:bodyPr>
          <a:lstStyle/>
          <a:p>
            <a:pPr algn="ctr"/>
            <a:r>
              <a:rPr lang="en-US" dirty="0">
                <a:latin typeface="+mn-lt"/>
              </a:rPr>
              <a:t>What Are Your Responsibilities? </a:t>
            </a:r>
          </a:p>
        </p:txBody>
      </p:sp>
      <p:sp>
        <p:nvSpPr>
          <p:cNvPr id="3" name="Content Placeholder 2">
            <a:extLst>
              <a:ext uri="{FF2B5EF4-FFF2-40B4-BE49-F238E27FC236}">
                <a16:creationId xmlns:a16="http://schemas.microsoft.com/office/drawing/2014/main" id="{E40C6CF5-8E3D-44F1-B799-D8F9E23B8D2A}"/>
              </a:ext>
            </a:extLst>
          </p:cNvPr>
          <p:cNvSpPr>
            <a:spLocks noGrp="1"/>
          </p:cNvSpPr>
          <p:nvPr>
            <p:ph sz="half" idx="1"/>
          </p:nvPr>
        </p:nvSpPr>
        <p:spPr>
          <a:xfrm>
            <a:off x="410817" y="1253367"/>
            <a:ext cx="10515599" cy="5215166"/>
          </a:xfrm>
        </p:spPr>
        <p:txBody>
          <a:bodyPr>
            <a:normAutofit/>
          </a:bodyPr>
          <a:lstStyle/>
          <a:p>
            <a:r>
              <a:rPr lang="en-US" sz="3200" dirty="0"/>
              <a:t>Lay workers, Case managers, and Community Health Workers are expected to support OVC beneficiaries living with HIV to improve their adherence to HIV treatment.</a:t>
            </a:r>
          </a:p>
          <a:p>
            <a:pPr lvl="1"/>
            <a:r>
              <a:rPr lang="en-US" sz="2800" dirty="0"/>
              <a:t>This support can be provided either directly (where feasible) or through support and referral to health facilities. </a:t>
            </a:r>
          </a:p>
          <a:p>
            <a:pPr lvl="1"/>
            <a:r>
              <a:rPr lang="en-US" sz="2800" dirty="0"/>
              <a:t>Support can include:</a:t>
            </a:r>
          </a:p>
          <a:p>
            <a:pPr lvl="2"/>
            <a:r>
              <a:rPr lang="en-US" sz="2400" dirty="0"/>
              <a:t>Identifying HIV treatment administration challenges and making appropriate referrals</a:t>
            </a:r>
          </a:p>
          <a:p>
            <a:pPr lvl="2"/>
            <a:r>
              <a:rPr lang="en-US" sz="2400" dirty="0"/>
              <a:t>Helping caregiver understand and appreciate the relationship between HIV treatment adherence and viral load.</a:t>
            </a:r>
          </a:p>
          <a:p>
            <a:pPr lvl="2"/>
            <a:r>
              <a:rPr lang="en-US" sz="2400" dirty="0"/>
              <a:t>Advise caregiver when to return to the facility</a:t>
            </a:r>
          </a:p>
          <a:p>
            <a:pPr marL="0" indent="0">
              <a:buNone/>
            </a:pPr>
            <a:endParaRPr lang="en-US" dirty="0"/>
          </a:p>
        </p:txBody>
      </p:sp>
      <p:pic>
        <p:nvPicPr>
          <p:cNvPr id="8" name="Picture 7" descr="A picture containing drawing&#10;&#10;Description automatically generated">
            <a:extLst>
              <a:ext uri="{FF2B5EF4-FFF2-40B4-BE49-F238E27FC236}">
                <a16:creationId xmlns:a16="http://schemas.microsoft.com/office/drawing/2014/main" id="{0E26D6B5-253E-4915-B986-88312DB4C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2713" y="2578930"/>
            <a:ext cx="1469203" cy="1314224"/>
          </a:xfrm>
          <a:prstGeom prst="rect">
            <a:avLst/>
          </a:prstGeom>
        </p:spPr>
      </p:pic>
    </p:spTree>
    <p:extLst>
      <p:ext uri="{BB962C8B-B14F-4D97-AF65-F5344CB8AC3E}">
        <p14:creationId xmlns:p14="http://schemas.microsoft.com/office/powerpoint/2010/main" val="57187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780C-1F6A-46E6-8E5D-A8B7DC6FB6D8}"/>
              </a:ext>
            </a:extLst>
          </p:cNvPr>
          <p:cNvSpPr>
            <a:spLocks noGrp="1"/>
          </p:cNvSpPr>
          <p:nvPr>
            <p:ph type="title"/>
          </p:nvPr>
        </p:nvSpPr>
        <p:spPr/>
        <p:txBody>
          <a:bodyPr>
            <a:normAutofit/>
          </a:bodyPr>
          <a:lstStyle/>
          <a:p>
            <a:pPr algn="ctr"/>
            <a:r>
              <a:rPr lang="en-US" dirty="0">
                <a:latin typeface="+mn-lt"/>
              </a:rPr>
              <a:t>What Are you NOT Expected to Do?</a:t>
            </a:r>
          </a:p>
        </p:txBody>
      </p:sp>
      <p:sp>
        <p:nvSpPr>
          <p:cNvPr id="4" name="Content Placeholder 3">
            <a:extLst>
              <a:ext uri="{FF2B5EF4-FFF2-40B4-BE49-F238E27FC236}">
                <a16:creationId xmlns:a16="http://schemas.microsoft.com/office/drawing/2014/main" id="{EAB1BE59-2131-4382-8C5A-787C944AA71D}"/>
              </a:ext>
            </a:extLst>
          </p:cNvPr>
          <p:cNvSpPr>
            <a:spLocks noGrp="1"/>
          </p:cNvSpPr>
          <p:nvPr>
            <p:ph sz="half" idx="2"/>
          </p:nvPr>
        </p:nvSpPr>
        <p:spPr>
          <a:xfrm>
            <a:off x="838200" y="1690688"/>
            <a:ext cx="10419521" cy="4351338"/>
          </a:xfrm>
        </p:spPr>
        <p:txBody>
          <a:bodyPr>
            <a:normAutofit/>
          </a:bodyPr>
          <a:lstStyle/>
          <a:p>
            <a:r>
              <a:rPr lang="en-US" sz="3200" dirty="0"/>
              <a:t>Lay workers, Case Managers and Community Health Workers are not expected to perform the following responsibilities of clinical staff: </a:t>
            </a:r>
          </a:p>
          <a:p>
            <a:pPr lvl="1"/>
            <a:r>
              <a:rPr lang="en-US" sz="2800" dirty="0"/>
              <a:t>Correcting dosing of HIV treatment, </a:t>
            </a:r>
          </a:p>
          <a:p>
            <a:pPr lvl="1"/>
            <a:r>
              <a:rPr lang="en-US" sz="2800" dirty="0"/>
              <a:t>Counting pills,</a:t>
            </a:r>
          </a:p>
          <a:p>
            <a:pPr lvl="1"/>
            <a:r>
              <a:rPr lang="en-US" sz="2800" dirty="0"/>
              <a:t>Offering advice on changing HIV medicines,</a:t>
            </a:r>
          </a:p>
          <a:p>
            <a:pPr lvl="1"/>
            <a:r>
              <a:rPr lang="en-US" sz="2800" dirty="0"/>
              <a:t>Providing other clinical management.</a:t>
            </a:r>
          </a:p>
        </p:txBody>
      </p:sp>
      <p:pic>
        <p:nvPicPr>
          <p:cNvPr id="8" name="Picture 7" descr="Icon&#10;&#10;Description automatically generated">
            <a:extLst>
              <a:ext uri="{FF2B5EF4-FFF2-40B4-BE49-F238E27FC236}">
                <a16:creationId xmlns:a16="http://schemas.microsoft.com/office/drawing/2014/main" id="{E239DA44-A51C-4E51-B63E-7CC16169F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792" y="3016251"/>
            <a:ext cx="2761008" cy="2761008"/>
          </a:xfrm>
          <a:prstGeom prst="rect">
            <a:avLst/>
          </a:prstGeom>
        </p:spPr>
      </p:pic>
    </p:spTree>
    <p:extLst>
      <p:ext uri="{BB962C8B-B14F-4D97-AF65-F5344CB8AC3E}">
        <p14:creationId xmlns:p14="http://schemas.microsoft.com/office/powerpoint/2010/main" val="171754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ADEC3-6555-40CB-9F33-44D6E3FC244D}"/>
              </a:ext>
            </a:extLst>
          </p:cNvPr>
          <p:cNvSpPr>
            <a:spLocks noGrp="1"/>
          </p:cNvSpPr>
          <p:nvPr>
            <p:ph type="title"/>
          </p:nvPr>
        </p:nvSpPr>
        <p:spPr>
          <a:xfrm>
            <a:off x="118334" y="1709738"/>
            <a:ext cx="11876442" cy="2852737"/>
          </a:xfrm>
        </p:spPr>
        <p:txBody>
          <a:bodyPr>
            <a:normAutofit/>
          </a:bodyPr>
          <a:lstStyle/>
          <a:p>
            <a:pPr algn="ctr"/>
            <a:r>
              <a:rPr lang="en-US" sz="5800" dirty="0"/>
              <a:t>Questions?</a:t>
            </a:r>
          </a:p>
        </p:txBody>
      </p:sp>
      <p:pic>
        <p:nvPicPr>
          <p:cNvPr id="1026" name="Picture 2" descr="Image">
            <a:extLst>
              <a:ext uri="{FF2B5EF4-FFF2-40B4-BE49-F238E27FC236}">
                <a16:creationId xmlns:a16="http://schemas.microsoft.com/office/drawing/2014/main" id="{04C37D80-B9A4-4CD7-B671-68183640F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809750"/>
            <a:ext cx="42100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23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81258E-438F-464D-B26D-08DA2F359E2D}"/>
              </a:ext>
            </a:extLst>
          </p:cNvPr>
          <p:cNvSpPr>
            <a:spLocks noGrp="1"/>
          </p:cNvSpPr>
          <p:nvPr>
            <p:ph type="title"/>
          </p:nvPr>
        </p:nvSpPr>
        <p:spPr/>
        <p:txBody>
          <a:bodyPr/>
          <a:lstStyle/>
          <a:p>
            <a:r>
              <a:rPr lang="en-US" dirty="0"/>
              <a:t>Understanding HIV Medications</a:t>
            </a:r>
          </a:p>
        </p:txBody>
      </p:sp>
    </p:spTree>
    <p:extLst>
      <p:ext uri="{BB962C8B-B14F-4D97-AF65-F5344CB8AC3E}">
        <p14:creationId xmlns:p14="http://schemas.microsoft.com/office/powerpoint/2010/main" val="301045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6F89-8E32-459F-BE09-B87F0D0E056C}"/>
              </a:ext>
            </a:extLst>
          </p:cNvPr>
          <p:cNvSpPr>
            <a:spLocks noGrp="1"/>
          </p:cNvSpPr>
          <p:nvPr>
            <p:ph type="title"/>
          </p:nvPr>
        </p:nvSpPr>
        <p:spPr>
          <a:xfrm>
            <a:off x="838200" y="153090"/>
            <a:ext cx="10515600" cy="1325563"/>
          </a:xfrm>
        </p:spPr>
        <p:txBody>
          <a:bodyPr/>
          <a:lstStyle/>
          <a:p>
            <a:pPr algn="ctr"/>
            <a:r>
              <a:rPr lang="en-US" dirty="0">
                <a:latin typeface="+mn-lt"/>
              </a:rPr>
              <a:t>How is HIV treated?</a:t>
            </a:r>
          </a:p>
        </p:txBody>
      </p:sp>
      <p:sp>
        <p:nvSpPr>
          <p:cNvPr id="3" name="Content Placeholder 2">
            <a:extLst>
              <a:ext uri="{FF2B5EF4-FFF2-40B4-BE49-F238E27FC236}">
                <a16:creationId xmlns:a16="http://schemas.microsoft.com/office/drawing/2014/main" id="{7B84A4BE-5743-4814-A8CF-4EC0DE37BDC6}"/>
              </a:ext>
            </a:extLst>
          </p:cNvPr>
          <p:cNvSpPr>
            <a:spLocks noGrp="1"/>
          </p:cNvSpPr>
          <p:nvPr>
            <p:ph idx="1"/>
          </p:nvPr>
        </p:nvSpPr>
        <p:spPr>
          <a:xfrm>
            <a:off x="838200" y="1232453"/>
            <a:ext cx="10515600" cy="5075582"/>
          </a:xfrm>
        </p:spPr>
        <p:txBody>
          <a:bodyPr vert="horz" wrap="square" lIns="91440" tIns="45720" rIns="91440" bIns="45720" numCol="1" rtlCol="0" anchor="t" anchorCtr="0" compatLnSpc="1">
            <a:prstTxWarp prst="textNoShape">
              <a:avLst/>
            </a:prstTxWarp>
            <a:normAutofit/>
          </a:bodyPr>
          <a:lstStyle/>
          <a:p>
            <a:r>
              <a:rPr lang="en-US" sz="3200" dirty="0"/>
              <a:t>When someone is diagnosed with HIV, they should start taking medicine as soon as possible to treat their HIV. </a:t>
            </a:r>
          </a:p>
          <a:p>
            <a:r>
              <a:rPr lang="en-US" sz="3200" dirty="0"/>
              <a:t>You may hear and see a lot of words and letters used to describe medicines that treat HIV, such as:</a:t>
            </a:r>
          </a:p>
          <a:p>
            <a:pPr lvl="2">
              <a:buClrTx/>
              <a:buFont typeface="Calibri" panose="020F0502020204030204" pitchFamily="34" charset="0"/>
              <a:buChar char="−"/>
            </a:pPr>
            <a:r>
              <a:rPr lang="en-US" sz="2800" dirty="0"/>
              <a:t>Antiretroviral or ARV</a:t>
            </a:r>
          </a:p>
          <a:p>
            <a:pPr lvl="2">
              <a:buClrTx/>
              <a:buFont typeface="Calibri" panose="020F0502020204030204" pitchFamily="34" charset="0"/>
              <a:buChar char="−"/>
            </a:pPr>
            <a:r>
              <a:rPr lang="en-US" sz="2800" dirty="0"/>
              <a:t>Antiretroviral Therapy or ART</a:t>
            </a:r>
          </a:p>
          <a:p>
            <a:pPr lvl="2">
              <a:buClrTx/>
              <a:buFont typeface="Calibri" panose="020F0502020204030204" pitchFamily="34" charset="0"/>
              <a:buChar char="−"/>
            </a:pPr>
            <a:r>
              <a:rPr lang="en-US" sz="2800" dirty="0"/>
              <a:t>Formulation </a:t>
            </a:r>
          </a:p>
          <a:p>
            <a:pPr lvl="2">
              <a:buClrTx/>
              <a:buFont typeface="Calibri" panose="020F0502020204030204" pitchFamily="34" charset="0"/>
              <a:buChar char="−"/>
            </a:pPr>
            <a:r>
              <a:rPr lang="en-US" sz="2800" dirty="0"/>
              <a:t>Regimen</a:t>
            </a:r>
          </a:p>
          <a:p>
            <a:pPr marL="228600" lvl="1">
              <a:spcBef>
                <a:spcPts val="1000"/>
              </a:spcBef>
              <a:buClrTx/>
              <a:buFont typeface="Arial" panose="020B0604020202020204" pitchFamily="34" charset="0"/>
              <a:buChar char="•"/>
            </a:pPr>
            <a:r>
              <a:rPr lang="en-US" sz="3200" dirty="0"/>
              <a:t>Understanding the different terms for HIV medicines will help you better support your patients living with HIV.</a:t>
            </a:r>
          </a:p>
          <a:p>
            <a:pPr lvl="2"/>
            <a:endParaRPr lang="en-US" dirty="0"/>
          </a:p>
        </p:txBody>
      </p:sp>
    </p:spTree>
    <p:extLst>
      <p:ext uri="{BB962C8B-B14F-4D97-AF65-F5344CB8AC3E}">
        <p14:creationId xmlns:p14="http://schemas.microsoft.com/office/powerpoint/2010/main" val="406760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9590-131C-4FCD-B064-9F0DAB00037B}"/>
              </a:ext>
            </a:extLst>
          </p:cNvPr>
          <p:cNvSpPr>
            <a:spLocks noGrp="1"/>
          </p:cNvSpPr>
          <p:nvPr>
            <p:ph type="title"/>
          </p:nvPr>
        </p:nvSpPr>
        <p:spPr/>
        <p:txBody>
          <a:bodyPr/>
          <a:lstStyle/>
          <a:p>
            <a:pPr algn="ctr"/>
            <a:r>
              <a:rPr lang="en-US" dirty="0">
                <a:latin typeface="+mn-lt"/>
              </a:rPr>
              <a:t>What are ARVs?</a:t>
            </a:r>
          </a:p>
        </p:txBody>
      </p:sp>
      <p:sp>
        <p:nvSpPr>
          <p:cNvPr id="6" name="Content Placeholder 5">
            <a:extLst>
              <a:ext uri="{FF2B5EF4-FFF2-40B4-BE49-F238E27FC236}">
                <a16:creationId xmlns:a16="http://schemas.microsoft.com/office/drawing/2014/main" id="{70311068-3733-416F-9217-C8BC2D4EF707}"/>
              </a:ext>
            </a:extLst>
          </p:cNvPr>
          <p:cNvSpPr>
            <a:spLocks noGrp="1"/>
          </p:cNvSpPr>
          <p:nvPr>
            <p:ph idx="1"/>
          </p:nvPr>
        </p:nvSpPr>
        <p:spPr>
          <a:xfrm>
            <a:off x="838199" y="1602889"/>
            <a:ext cx="10630711" cy="4574074"/>
          </a:xfrm>
        </p:spPr>
        <p:txBody>
          <a:bodyPr/>
          <a:lstStyle/>
          <a:p>
            <a:pPr marL="285750" indent="-285750"/>
            <a:r>
              <a:rPr lang="en-US" b="1" dirty="0"/>
              <a:t>“ARVs” </a:t>
            </a:r>
            <a:r>
              <a:rPr lang="en-US" dirty="0"/>
              <a:t>is a shorter term that refers to </a:t>
            </a:r>
            <a:r>
              <a:rPr lang="en-US" b="1" dirty="0"/>
              <a:t>Antiretroviral</a:t>
            </a:r>
            <a:r>
              <a:rPr lang="en-US" dirty="0"/>
              <a:t>s</a:t>
            </a:r>
          </a:p>
          <a:p>
            <a:pPr marL="285750" indent="-285750"/>
            <a:r>
              <a:rPr lang="en-US" dirty="0"/>
              <a:t>Breaking down the term </a:t>
            </a:r>
            <a:r>
              <a:rPr lang="en-US" b="1" dirty="0"/>
              <a:t>Antiretrovirals</a:t>
            </a:r>
          </a:p>
          <a:p>
            <a:pPr marL="742950" lvl="1" indent="-285750">
              <a:buClr>
                <a:schemeClr val="tx1"/>
              </a:buClr>
            </a:pPr>
            <a:r>
              <a:rPr lang="en-US" dirty="0"/>
              <a:t>“Anti” means </a:t>
            </a:r>
            <a:r>
              <a:rPr lang="en-US" b="1" dirty="0"/>
              <a:t>against</a:t>
            </a:r>
          </a:p>
          <a:p>
            <a:pPr marL="742950" lvl="1" indent="-285750">
              <a:buClr>
                <a:schemeClr val="tx1"/>
              </a:buClr>
            </a:pPr>
            <a:r>
              <a:rPr lang="en-US" dirty="0"/>
              <a:t>HIV is a type of virus called a </a:t>
            </a:r>
            <a:r>
              <a:rPr lang="en-US" b="1" dirty="0"/>
              <a:t>retrovirus</a:t>
            </a:r>
          </a:p>
          <a:p>
            <a:pPr marL="742950" lvl="1" indent="-285750">
              <a:buClr>
                <a:schemeClr val="tx1"/>
              </a:buClr>
            </a:pPr>
            <a:r>
              <a:rPr lang="en-US" b="1" dirty="0"/>
              <a:t>Antiretroviral = against a retrovirus = Against HIV</a:t>
            </a:r>
          </a:p>
          <a:p>
            <a:endParaRPr lang="en-US" dirty="0"/>
          </a:p>
        </p:txBody>
      </p:sp>
      <p:grpSp>
        <p:nvGrpSpPr>
          <p:cNvPr id="3" name="Group 2">
            <a:extLst>
              <a:ext uri="{FF2B5EF4-FFF2-40B4-BE49-F238E27FC236}">
                <a16:creationId xmlns:a16="http://schemas.microsoft.com/office/drawing/2014/main" id="{61C9C160-FA01-4217-BA70-2E41BD783B30}"/>
              </a:ext>
            </a:extLst>
          </p:cNvPr>
          <p:cNvGrpSpPr/>
          <p:nvPr/>
        </p:nvGrpSpPr>
        <p:grpSpPr>
          <a:xfrm>
            <a:off x="3892762" y="3947008"/>
            <a:ext cx="3614349" cy="2545867"/>
            <a:chOff x="3655695" y="3631096"/>
            <a:chExt cx="4108173" cy="2955252"/>
          </a:xfrm>
        </p:grpSpPr>
        <p:pic>
          <p:nvPicPr>
            <p:cNvPr id="4" name="Picture 3">
              <a:extLst>
                <a:ext uri="{FF2B5EF4-FFF2-40B4-BE49-F238E27FC236}">
                  <a16:creationId xmlns:a16="http://schemas.microsoft.com/office/drawing/2014/main" id="{A47143D7-703E-4C5F-9481-CCBDE003C0A7}"/>
                </a:ext>
              </a:extLst>
            </p:cNvPr>
            <p:cNvPicPr>
              <a:picLocks noChangeAspect="1"/>
            </p:cNvPicPr>
            <p:nvPr/>
          </p:nvPicPr>
          <p:blipFill>
            <a:blip r:embed="rId3"/>
            <a:stretch>
              <a:fillRect/>
            </a:stretch>
          </p:blipFill>
          <p:spPr>
            <a:xfrm>
              <a:off x="4399722" y="3631096"/>
              <a:ext cx="2620120" cy="2955252"/>
            </a:xfrm>
            <a:prstGeom prst="rect">
              <a:avLst/>
            </a:prstGeom>
          </p:spPr>
        </p:pic>
        <p:sp>
          <p:nvSpPr>
            <p:cNvPr id="10" name="Multiplication Sign 9">
              <a:extLst>
                <a:ext uri="{FF2B5EF4-FFF2-40B4-BE49-F238E27FC236}">
                  <a16:creationId xmlns:a16="http://schemas.microsoft.com/office/drawing/2014/main" id="{1D2D55ED-520A-4F0A-AD74-2883220CC33D}"/>
                </a:ext>
              </a:extLst>
            </p:cNvPr>
            <p:cNvSpPr/>
            <p:nvPr/>
          </p:nvSpPr>
          <p:spPr>
            <a:xfrm>
              <a:off x="3655695" y="3816626"/>
              <a:ext cx="4108173" cy="276972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149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9590-131C-4FCD-B064-9F0DAB00037B}"/>
              </a:ext>
            </a:extLst>
          </p:cNvPr>
          <p:cNvSpPr>
            <a:spLocks noGrp="1"/>
          </p:cNvSpPr>
          <p:nvPr>
            <p:ph type="title"/>
          </p:nvPr>
        </p:nvSpPr>
        <p:spPr>
          <a:xfrm>
            <a:off x="838200" y="83453"/>
            <a:ext cx="10515600" cy="568080"/>
          </a:xfrm>
        </p:spPr>
        <p:txBody>
          <a:bodyPr/>
          <a:lstStyle/>
          <a:p>
            <a:pPr algn="ctr"/>
            <a:r>
              <a:rPr lang="en-US" dirty="0">
                <a:latin typeface="+mn-lt"/>
              </a:rPr>
              <a:t>What is an ARV Formulation?</a:t>
            </a:r>
          </a:p>
        </p:txBody>
      </p:sp>
      <p:sp>
        <p:nvSpPr>
          <p:cNvPr id="5" name="Content Placeholder 4">
            <a:extLst>
              <a:ext uri="{FF2B5EF4-FFF2-40B4-BE49-F238E27FC236}">
                <a16:creationId xmlns:a16="http://schemas.microsoft.com/office/drawing/2014/main" id="{F4DE5613-6EBD-47D3-BBC9-89F58958ACCD}"/>
              </a:ext>
            </a:extLst>
          </p:cNvPr>
          <p:cNvSpPr>
            <a:spLocks noGrp="1"/>
          </p:cNvSpPr>
          <p:nvPr>
            <p:ph sz="half" idx="1"/>
          </p:nvPr>
        </p:nvSpPr>
        <p:spPr>
          <a:xfrm>
            <a:off x="426899" y="1544569"/>
            <a:ext cx="7630643" cy="4982127"/>
          </a:xfrm>
        </p:spPr>
        <p:txBody>
          <a:bodyPr/>
          <a:lstStyle/>
          <a:p>
            <a:pPr marL="285750" indent="-285750"/>
            <a:r>
              <a:rPr lang="en-US" dirty="0"/>
              <a:t>Medicine can come in many different forms.  </a:t>
            </a:r>
          </a:p>
          <a:p>
            <a:pPr marL="285750" indent="-285750"/>
            <a:r>
              <a:rPr lang="en-US" dirty="0"/>
              <a:t>A single type of ARV can be made in different forms that </a:t>
            </a:r>
          </a:p>
          <a:p>
            <a:pPr marL="742950" lvl="1" indent="-285750"/>
            <a:r>
              <a:rPr lang="en-US" dirty="0"/>
              <a:t>look different </a:t>
            </a:r>
          </a:p>
          <a:p>
            <a:pPr marL="742950" lvl="1" indent="-285750"/>
            <a:r>
              <a:rPr lang="en-US" dirty="0"/>
              <a:t>have different amounts of medicine</a:t>
            </a:r>
          </a:p>
          <a:p>
            <a:pPr marL="742950" lvl="1" indent="-285750"/>
            <a:r>
              <a:rPr lang="en-US" dirty="0"/>
              <a:t>are given or taken in different ways</a:t>
            </a:r>
          </a:p>
          <a:p>
            <a:pPr marL="285750" indent="-285750"/>
            <a:r>
              <a:rPr lang="en-US" dirty="0"/>
              <a:t>These different forms of a single type of medicine are called </a:t>
            </a:r>
            <a:r>
              <a:rPr lang="en-US" b="1" dirty="0"/>
              <a:t>ARV formulations</a:t>
            </a:r>
            <a:endParaRPr lang="en-US" sz="4000" b="1" dirty="0">
              <a:solidFill>
                <a:srgbClr val="FF0000"/>
              </a:solidFill>
            </a:endParaRPr>
          </a:p>
          <a:p>
            <a:pPr marL="0" indent="0">
              <a:buNone/>
            </a:pPr>
            <a:r>
              <a:rPr lang="en-US" sz="4000" b="1" dirty="0">
                <a:solidFill>
                  <a:srgbClr val="FF0000"/>
                </a:solidFill>
              </a:rPr>
              <a:t>?</a:t>
            </a:r>
            <a:r>
              <a:rPr lang="en-US" dirty="0"/>
              <a:t> What are some </a:t>
            </a:r>
            <a:r>
              <a:rPr lang="en-US" b="1" dirty="0"/>
              <a:t>ARV formulations </a:t>
            </a:r>
            <a:r>
              <a:rPr lang="en-US" dirty="0"/>
              <a:t>you know about?</a:t>
            </a:r>
          </a:p>
          <a:p>
            <a:endParaRPr lang="en-US" dirty="0"/>
          </a:p>
        </p:txBody>
      </p:sp>
      <p:pic>
        <p:nvPicPr>
          <p:cNvPr id="9" name="Content Placeholder 8">
            <a:extLst>
              <a:ext uri="{FF2B5EF4-FFF2-40B4-BE49-F238E27FC236}">
                <a16:creationId xmlns:a16="http://schemas.microsoft.com/office/drawing/2014/main" id="{8A0EDDD1-1136-49B4-83F0-875EC0E681A7}"/>
              </a:ext>
            </a:extLst>
          </p:cNvPr>
          <p:cNvPicPr>
            <a:picLocks noChangeAspect="1"/>
          </p:cNvPicPr>
          <p:nvPr/>
        </p:nvPicPr>
        <p:blipFill>
          <a:blip r:embed="rId3"/>
          <a:stretch>
            <a:fillRect/>
          </a:stretch>
        </p:blipFill>
        <p:spPr>
          <a:xfrm>
            <a:off x="10279070" y="690552"/>
            <a:ext cx="1641296" cy="2141916"/>
          </a:xfrm>
          <a:prstGeom prst="rect">
            <a:avLst/>
          </a:prstGeom>
          <a:ln>
            <a:noFill/>
          </a:ln>
          <a:effectLst>
            <a:outerShdw blurRad="292100" dist="139700" dir="2700000" algn="tl" rotWithShape="0">
              <a:srgbClr val="333333">
                <a:alpha val="65000"/>
              </a:srgbClr>
            </a:outerShdw>
          </a:effectLst>
        </p:spPr>
      </p:pic>
      <p:sp>
        <p:nvSpPr>
          <p:cNvPr id="11" name="object 4">
            <a:extLst>
              <a:ext uri="{FF2B5EF4-FFF2-40B4-BE49-F238E27FC236}">
                <a16:creationId xmlns:a16="http://schemas.microsoft.com/office/drawing/2014/main" id="{B08C4C82-2458-4A19-9704-E7690B66EB2A}"/>
              </a:ext>
            </a:extLst>
          </p:cNvPr>
          <p:cNvSpPr/>
          <p:nvPr/>
        </p:nvSpPr>
        <p:spPr>
          <a:xfrm>
            <a:off x="8266763" y="3809304"/>
            <a:ext cx="1754873" cy="2201318"/>
          </a:xfrm>
          <a:prstGeom prst="rect">
            <a:avLst/>
          </a:prstGeom>
          <a:blipFill>
            <a:blip r:embed="rId4" cstate="print"/>
            <a:stretch>
              <a:fillRect/>
            </a:stretch>
          </a:blipFill>
        </p:spPr>
        <p:txBody>
          <a:bodyPr wrap="square" lIns="0" tIns="0" rIns="0" bIns="0" rtlCol="0"/>
          <a:lstStyle/>
          <a:p>
            <a:endParaRPr dirty="0"/>
          </a:p>
        </p:txBody>
      </p:sp>
      <p:pic>
        <p:nvPicPr>
          <p:cNvPr id="7" name="Picture 6">
            <a:extLst>
              <a:ext uri="{FF2B5EF4-FFF2-40B4-BE49-F238E27FC236}">
                <a16:creationId xmlns:a16="http://schemas.microsoft.com/office/drawing/2014/main" id="{4566E968-8E5B-4164-A77F-85C477040E04}"/>
              </a:ext>
            </a:extLst>
          </p:cNvPr>
          <p:cNvPicPr>
            <a:picLocks noChangeAspect="1"/>
          </p:cNvPicPr>
          <p:nvPr/>
        </p:nvPicPr>
        <p:blipFill>
          <a:blip r:embed="rId5"/>
          <a:stretch>
            <a:fillRect/>
          </a:stretch>
        </p:blipFill>
        <p:spPr>
          <a:xfrm>
            <a:off x="8290869" y="648871"/>
            <a:ext cx="1754873" cy="214191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D5A8F83-C9BE-44F4-91C0-30D014728F4D}"/>
              </a:ext>
            </a:extLst>
          </p:cNvPr>
          <p:cNvSpPr txBox="1"/>
          <p:nvPr/>
        </p:nvSpPr>
        <p:spPr>
          <a:xfrm>
            <a:off x="8211840" y="2790787"/>
            <a:ext cx="2277287" cy="646331"/>
          </a:xfrm>
          <a:prstGeom prst="rect">
            <a:avLst/>
          </a:prstGeom>
          <a:noFill/>
        </p:spPr>
        <p:txBody>
          <a:bodyPr wrap="square" rtlCol="0">
            <a:spAutoFit/>
          </a:bodyPr>
          <a:lstStyle/>
          <a:p>
            <a:r>
              <a:rPr lang="en-US" dirty="0"/>
              <a:t>Lopinavir/ritonavir (LPV/r) Tablets</a:t>
            </a:r>
          </a:p>
        </p:txBody>
      </p:sp>
      <p:sp>
        <p:nvSpPr>
          <p:cNvPr id="12" name="TextBox 11">
            <a:extLst>
              <a:ext uri="{FF2B5EF4-FFF2-40B4-BE49-F238E27FC236}">
                <a16:creationId xmlns:a16="http://schemas.microsoft.com/office/drawing/2014/main" id="{6E6C9291-40AD-49D6-9434-05B6E0D89B44}"/>
              </a:ext>
            </a:extLst>
          </p:cNvPr>
          <p:cNvSpPr txBox="1"/>
          <p:nvPr/>
        </p:nvSpPr>
        <p:spPr>
          <a:xfrm>
            <a:off x="10257784" y="2884828"/>
            <a:ext cx="1754873" cy="369332"/>
          </a:xfrm>
          <a:prstGeom prst="rect">
            <a:avLst/>
          </a:prstGeom>
          <a:noFill/>
        </p:spPr>
        <p:txBody>
          <a:bodyPr wrap="square" rtlCol="0">
            <a:spAutoFit/>
          </a:bodyPr>
          <a:lstStyle/>
          <a:p>
            <a:r>
              <a:rPr lang="en-US" dirty="0"/>
              <a:t>LPV/r Pellets</a:t>
            </a:r>
          </a:p>
        </p:txBody>
      </p:sp>
      <p:sp>
        <p:nvSpPr>
          <p:cNvPr id="13" name="TextBox 12">
            <a:extLst>
              <a:ext uri="{FF2B5EF4-FFF2-40B4-BE49-F238E27FC236}">
                <a16:creationId xmlns:a16="http://schemas.microsoft.com/office/drawing/2014/main" id="{8D5C8FFE-1025-4ACC-BE24-A11BBB045C5F}"/>
              </a:ext>
            </a:extLst>
          </p:cNvPr>
          <p:cNvSpPr txBox="1"/>
          <p:nvPr/>
        </p:nvSpPr>
        <p:spPr>
          <a:xfrm>
            <a:off x="8266762" y="5970250"/>
            <a:ext cx="1754873" cy="369332"/>
          </a:xfrm>
          <a:prstGeom prst="rect">
            <a:avLst/>
          </a:prstGeom>
          <a:noFill/>
        </p:spPr>
        <p:txBody>
          <a:bodyPr wrap="square" rtlCol="0">
            <a:spAutoFit/>
          </a:bodyPr>
          <a:lstStyle/>
          <a:p>
            <a:r>
              <a:rPr lang="en-US" dirty="0"/>
              <a:t>LPV/r Solution</a:t>
            </a:r>
          </a:p>
        </p:txBody>
      </p:sp>
      <p:sp>
        <p:nvSpPr>
          <p:cNvPr id="14" name="TextBox 13">
            <a:extLst>
              <a:ext uri="{FF2B5EF4-FFF2-40B4-BE49-F238E27FC236}">
                <a16:creationId xmlns:a16="http://schemas.microsoft.com/office/drawing/2014/main" id="{5315003A-F71D-4495-9652-CDCB42C5F332}"/>
              </a:ext>
            </a:extLst>
          </p:cNvPr>
          <p:cNvSpPr txBox="1"/>
          <p:nvPr/>
        </p:nvSpPr>
        <p:spPr>
          <a:xfrm>
            <a:off x="10222281" y="6273125"/>
            <a:ext cx="1754873" cy="369332"/>
          </a:xfrm>
          <a:prstGeom prst="rect">
            <a:avLst/>
          </a:prstGeom>
          <a:noFill/>
        </p:spPr>
        <p:txBody>
          <a:bodyPr wrap="square" rtlCol="0">
            <a:spAutoFit/>
          </a:bodyPr>
          <a:lstStyle/>
          <a:p>
            <a:r>
              <a:rPr lang="en-US" dirty="0"/>
              <a:t>LPV/r Granules</a:t>
            </a:r>
          </a:p>
        </p:txBody>
      </p:sp>
      <p:grpSp>
        <p:nvGrpSpPr>
          <p:cNvPr id="17" name="Group 16">
            <a:extLst>
              <a:ext uri="{FF2B5EF4-FFF2-40B4-BE49-F238E27FC236}">
                <a16:creationId xmlns:a16="http://schemas.microsoft.com/office/drawing/2014/main" id="{EA745963-3737-4F90-9910-1512ED36ED8D}"/>
              </a:ext>
            </a:extLst>
          </p:cNvPr>
          <p:cNvGrpSpPr/>
          <p:nvPr/>
        </p:nvGrpSpPr>
        <p:grpSpPr>
          <a:xfrm>
            <a:off x="10222280" y="3407393"/>
            <a:ext cx="1754873" cy="2895457"/>
            <a:chOff x="10222280" y="3769206"/>
            <a:chExt cx="1315867" cy="2555251"/>
          </a:xfrm>
        </p:grpSpPr>
        <p:pic>
          <p:nvPicPr>
            <p:cNvPr id="16" name="Picture 15">
              <a:extLst>
                <a:ext uri="{FF2B5EF4-FFF2-40B4-BE49-F238E27FC236}">
                  <a16:creationId xmlns:a16="http://schemas.microsoft.com/office/drawing/2014/main" id="{FA616432-E92E-4234-8188-6625A787603F}"/>
                </a:ext>
              </a:extLst>
            </p:cNvPr>
            <p:cNvPicPr>
              <a:picLocks noChangeAspect="1"/>
            </p:cNvPicPr>
            <p:nvPr/>
          </p:nvPicPr>
          <p:blipFill rotWithShape="1">
            <a:blip r:embed="rId6">
              <a:extLst>
                <a:ext uri="{28A0092B-C50C-407E-A947-70E740481C1C}">
                  <a14:useLocalDpi xmlns:a14="http://schemas.microsoft.com/office/drawing/2010/main" val="0"/>
                </a:ext>
              </a:extLst>
            </a:blip>
            <a:srcRect l="13334" t="25896" r="23704" b="13223"/>
            <a:stretch/>
          </p:blipFill>
          <p:spPr>
            <a:xfrm>
              <a:off x="10222280" y="4613832"/>
              <a:ext cx="1315866" cy="1710625"/>
            </a:xfrm>
            <a:prstGeom prst="rect">
              <a:avLst/>
            </a:prstGeom>
          </p:spPr>
        </p:pic>
        <p:pic>
          <p:nvPicPr>
            <p:cNvPr id="6" name="Picture 5">
              <a:extLst>
                <a:ext uri="{FF2B5EF4-FFF2-40B4-BE49-F238E27FC236}">
                  <a16:creationId xmlns:a16="http://schemas.microsoft.com/office/drawing/2014/main" id="{961B1B34-0DF3-4785-BA17-FD06FA0ED1A0}"/>
                </a:ext>
              </a:extLst>
            </p:cNvPr>
            <p:cNvPicPr>
              <a:picLocks noChangeAspect="1"/>
            </p:cNvPicPr>
            <p:nvPr/>
          </p:nvPicPr>
          <p:blipFill rotWithShape="1">
            <a:blip r:embed="rId7"/>
            <a:srcRect l="31879" t="20432" r="10568" b="56512"/>
            <a:stretch/>
          </p:blipFill>
          <p:spPr>
            <a:xfrm>
              <a:off x="10228713" y="3769206"/>
              <a:ext cx="1309434" cy="895958"/>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4492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5A4D8C-C67C-4293-9762-A597A796E8C2}"/>
              </a:ext>
            </a:extLst>
          </p:cNvPr>
          <p:cNvSpPr>
            <a:spLocks noGrp="1"/>
          </p:cNvSpPr>
          <p:nvPr>
            <p:ph type="body" sz="quarter" idx="13"/>
          </p:nvPr>
        </p:nvSpPr>
        <p:spPr>
          <a:xfrm>
            <a:off x="5459896" y="2425148"/>
            <a:ext cx="6281529" cy="1762539"/>
          </a:xfrm>
        </p:spPr>
        <p:txBody>
          <a:bodyPr/>
          <a:lstStyle/>
          <a:p>
            <a:r>
              <a:rPr lang="en-US" sz="2000" i="1" dirty="0">
                <a:solidFill>
                  <a:schemeClr val="tx1"/>
                </a:solidFill>
              </a:rPr>
              <a:t>This project has been supported by the President’s Emergency Plan for AIDS Relief (PEPFAR) through the U.S. Centers for Disease Control and Prevention (CDC) under the terms of U2GGH000994</a:t>
            </a:r>
            <a:endParaRPr lang="en-US" sz="2000" i="1"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7210A1B-ECDB-49CC-9254-504C975B68B1}"/>
              </a:ext>
            </a:extLst>
          </p:cNvPr>
          <p:cNvPicPr>
            <a:picLocks noChangeAspect="1"/>
          </p:cNvPicPr>
          <p:nvPr/>
        </p:nvPicPr>
        <p:blipFill>
          <a:blip r:embed="rId3"/>
          <a:stretch>
            <a:fillRect/>
          </a:stretch>
        </p:blipFill>
        <p:spPr>
          <a:xfrm>
            <a:off x="1567199" y="877986"/>
            <a:ext cx="3244836" cy="4291082"/>
          </a:xfrm>
          <a:prstGeom prst="rect">
            <a:avLst/>
          </a:prstGeom>
        </p:spPr>
      </p:pic>
      <p:grpSp>
        <p:nvGrpSpPr>
          <p:cNvPr id="3" name="Group 2">
            <a:extLst>
              <a:ext uri="{FF2B5EF4-FFF2-40B4-BE49-F238E27FC236}">
                <a16:creationId xmlns:a16="http://schemas.microsoft.com/office/drawing/2014/main" id="{D78B3F7F-9F76-4866-8E0E-DD558741098C}"/>
              </a:ext>
            </a:extLst>
          </p:cNvPr>
          <p:cNvGrpSpPr/>
          <p:nvPr/>
        </p:nvGrpSpPr>
        <p:grpSpPr>
          <a:xfrm>
            <a:off x="7948246" y="5553460"/>
            <a:ext cx="2404220" cy="1036210"/>
            <a:chOff x="8816549" y="5317247"/>
            <a:chExt cx="2842952" cy="1377635"/>
          </a:xfrm>
        </p:grpSpPr>
        <p:pic>
          <p:nvPicPr>
            <p:cNvPr id="8" name="Picture 1" descr="page4image3715853600">
              <a:extLst>
                <a:ext uri="{FF2B5EF4-FFF2-40B4-BE49-F238E27FC236}">
                  <a16:creationId xmlns:a16="http://schemas.microsoft.com/office/drawing/2014/main" id="{5008CB9B-8240-44BA-BADA-5FDF5951B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6549" y="5317247"/>
              <a:ext cx="1679170" cy="13776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0FBC2D3-B868-42F4-8660-517AC63750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5719" y="5670861"/>
              <a:ext cx="1163782" cy="976288"/>
            </a:xfrm>
            <a:prstGeom prst="rect">
              <a:avLst/>
            </a:prstGeom>
          </p:spPr>
        </p:pic>
      </p:grpSp>
      <p:sp>
        <p:nvSpPr>
          <p:cNvPr id="5" name="TextBox 4">
            <a:extLst>
              <a:ext uri="{FF2B5EF4-FFF2-40B4-BE49-F238E27FC236}">
                <a16:creationId xmlns:a16="http://schemas.microsoft.com/office/drawing/2014/main" id="{02D2B89F-8A0B-4438-B78C-089819F289A5}"/>
              </a:ext>
            </a:extLst>
          </p:cNvPr>
          <p:cNvSpPr txBox="1"/>
          <p:nvPr/>
        </p:nvSpPr>
        <p:spPr>
          <a:xfrm>
            <a:off x="175846" y="6404083"/>
            <a:ext cx="4398768" cy="338554"/>
          </a:xfrm>
          <a:prstGeom prst="rect">
            <a:avLst/>
          </a:prstGeom>
          <a:noFill/>
        </p:spPr>
        <p:txBody>
          <a:bodyPr wrap="none" rtlCol="0">
            <a:spAutoFit/>
          </a:bodyPr>
          <a:lstStyle/>
          <a:p>
            <a:r>
              <a:rPr lang="en-US" sz="1600" b="1" i="1" dirty="0"/>
              <a:t>All photographs and illustrations courtesy of ICAP</a:t>
            </a:r>
          </a:p>
        </p:txBody>
      </p:sp>
      <p:pic>
        <p:nvPicPr>
          <p:cNvPr id="10" name="Picture 9">
            <a:extLst>
              <a:ext uri="{FF2B5EF4-FFF2-40B4-BE49-F238E27FC236}">
                <a16:creationId xmlns:a16="http://schemas.microsoft.com/office/drawing/2014/main" id="{67821946-823E-4F12-A20B-94B268DF33F8}"/>
              </a:ext>
            </a:extLst>
          </p:cNvPr>
          <p:cNvPicPr>
            <a:picLocks noChangeAspect="1"/>
          </p:cNvPicPr>
          <p:nvPr/>
        </p:nvPicPr>
        <p:blipFill>
          <a:blip r:embed="rId6"/>
          <a:stretch>
            <a:fillRect/>
          </a:stretch>
        </p:blipFill>
        <p:spPr>
          <a:xfrm>
            <a:off x="10674264" y="5718513"/>
            <a:ext cx="1067161" cy="685570"/>
          </a:xfrm>
          <a:prstGeom prst="rect">
            <a:avLst/>
          </a:prstGeom>
        </p:spPr>
      </p:pic>
    </p:spTree>
    <p:extLst>
      <p:ext uri="{BB962C8B-B14F-4D97-AF65-F5344CB8AC3E}">
        <p14:creationId xmlns:p14="http://schemas.microsoft.com/office/powerpoint/2010/main" val="148714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9590-131C-4FCD-B064-9F0DAB00037B}"/>
              </a:ext>
            </a:extLst>
          </p:cNvPr>
          <p:cNvSpPr>
            <a:spLocks noGrp="1"/>
          </p:cNvSpPr>
          <p:nvPr>
            <p:ph type="title"/>
          </p:nvPr>
        </p:nvSpPr>
        <p:spPr/>
        <p:txBody>
          <a:bodyPr>
            <a:normAutofit/>
          </a:bodyPr>
          <a:lstStyle/>
          <a:p>
            <a:pPr algn="ctr"/>
            <a:r>
              <a:rPr lang="en-US" dirty="0">
                <a:latin typeface="+mn-lt"/>
              </a:rPr>
              <a:t>What is an ART Regimen?</a:t>
            </a:r>
          </a:p>
        </p:txBody>
      </p:sp>
      <p:sp>
        <p:nvSpPr>
          <p:cNvPr id="5" name="Content Placeholder 4">
            <a:extLst>
              <a:ext uri="{FF2B5EF4-FFF2-40B4-BE49-F238E27FC236}">
                <a16:creationId xmlns:a16="http://schemas.microsoft.com/office/drawing/2014/main" id="{B2911895-38EA-439C-927E-EC7A501FA5BB}"/>
              </a:ext>
            </a:extLst>
          </p:cNvPr>
          <p:cNvSpPr>
            <a:spLocks noGrp="1"/>
          </p:cNvSpPr>
          <p:nvPr>
            <p:ph idx="1"/>
          </p:nvPr>
        </p:nvSpPr>
        <p:spPr>
          <a:xfrm>
            <a:off x="838200" y="1863888"/>
            <a:ext cx="10515600" cy="3411497"/>
          </a:xfrm>
        </p:spPr>
        <p:txBody>
          <a:bodyPr/>
          <a:lstStyle/>
          <a:p>
            <a:pPr marL="342900" indent="-342900"/>
            <a:r>
              <a:rPr lang="en-US" sz="3200" dirty="0"/>
              <a:t>An </a:t>
            </a:r>
            <a:r>
              <a:rPr lang="en-US" sz="3200" b="1" dirty="0"/>
              <a:t>ART regimen</a:t>
            </a:r>
            <a:r>
              <a:rPr lang="en-US" sz="3200" dirty="0"/>
              <a:t> is a combination of at least three ARVs that fight HIV together</a:t>
            </a:r>
          </a:p>
          <a:p>
            <a:pPr marL="800100" lvl="1" indent="-342900">
              <a:buClr>
                <a:schemeClr val="tx1"/>
              </a:buClr>
            </a:pPr>
            <a:r>
              <a:rPr lang="en-US" sz="2800" dirty="0"/>
              <a:t>Three ARVs taken together are stronger against HIV than one ARV taken alone</a:t>
            </a:r>
          </a:p>
          <a:p>
            <a:pPr marL="800100" lvl="1" indent="-342900">
              <a:buClr>
                <a:schemeClr val="tx1"/>
              </a:buClr>
            </a:pPr>
            <a:r>
              <a:rPr lang="en-US" sz="2800" dirty="0"/>
              <a:t>We also call this </a:t>
            </a:r>
            <a:r>
              <a:rPr lang="en-US" sz="2800" b="1" dirty="0"/>
              <a:t>Antiretroviral Therapy</a:t>
            </a:r>
            <a:r>
              <a:rPr lang="en-US" sz="2800" dirty="0"/>
              <a:t> or </a:t>
            </a:r>
            <a:r>
              <a:rPr lang="en-US" sz="2800" b="1" dirty="0"/>
              <a:t>ART</a:t>
            </a:r>
          </a:p>
          <a:p>
            <a:pPr marL="0" indent="0">
              <a:buNone/>
            </a:pPr>
            <a:endParaRPr lang="en-US" dirty="0"/>
          </a:p>
        </p:txBody>
      </p:sp>
    </p:spTree>
    <p:extLst>
      <p:ext uri="{BB962C8B-B14F-4D97-AF65-F5344CB8AC3E}">
        <p14:creationId xmlns:p14="http://schemas.microsoft.com/office/powerpoint/2010/main" val="312166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D8DD-75F0-F64D-846E-226ECE3B6FAD}"/>
              </a:ext>
            </a:extLst>
          </p:cNvPr>
          <p:cNvSpPr>
            <a:spLocks noGrp="1"/>
          </p:cNvSpPr>
          <p:nvPr>
            <p:ph type="title" idx="4294967295"/>
          </p:nvPr>
        </p:nvSpPr>
        <p:spPr>
          <a:xfrm>
            <a:off x="1131168" y="232462"/>
            <a:ext cx="9359820" cy="1143000"/>
          </a:xfrm>
        </p:spPr>
        <p:txBody>
          <a:bodyPr/>
          <a:lstStyle/>
          <a:p>
            <a:pPr algn="ctr"/>
            <a:r>
              <a:rPr lang="en-US" dirty="0">
                <a:latin typeface="+mn-lt"/>
              </a:rPr>
              <a:t>ARV vs. Formulation vs. Regimen</a:t>
            </a:r>
          </a:p>
        </p:txBody>
      </p:sp>
      <p:grpSp>
        <p:nvGrpSpPr>
          <p:cNvPr id="5" name="Group 4">
            <a:extLst>
              <a:ext uri="{FF2B5EF4-FFF2-40B4-BE49-F238E27FC236}">
                <a16:creationId xmlns:a16="http://schemas.microsoft.com/office/drawing/2014/main" id="{0BA2AAF8-F6F2-4B79-A171-1C82D54053E3}"/>
              </a:ext>
            </a:extLst>
          </p:cNvPr>
          <p:cNvGrpSpPr/>
          <p:nvPr/>
        </p:nvGrpSpPr>
        <p:grpSpPr>
          <a:xfrm>
            <a:off x="495710" y="1472715"/>
            <a:ext cx="3572600" cy="4816685"/>
            <a:chOff x="3943493" y="1282909"/>
            <a:chExt cx="3572600" cy="4816685"/>
          </a:xfrm>
        </p:grpSpPr>
        <p:pic>
          <p:nvPicPr>
            <p:cNvPr id="6" name="Picture 5">
              <a:extLst>
                <a:ext uri="{FF2B5EF4-FFF2-40B4-BE49-F238E27FC236}">
                  <a16:creationId xmlns:a16="http://schemas.microsoft.com/office/drawing/2014/main" id="{F72E3B92-FC5C-46AB-935A-6FC622A17A9E}"/>
                </a:ext>
              </a:extLst>
            </p:cNvPr>
            <p:cNvPicPr>
              <a:picLocks noChangeAspect="1"/>
            </p:cNvPicPr>
            <p:nvPr/>
          </p:nvPicPr>
          <p:blipFill>
            <a:blip r:embed="rId3"/>
            <a:stretch>
              <a:fillRect/>
            </a:stretch>
          </p:blipFill>
          <p:spPr>
            <a:xfrm>
              <a:off x="4022316" y="2369611"/>
              <a:ext cx="1219200" cy="877229"/>
            </a:xfrm>
            <a:prstGeom prst="rect">
              <a:avLst/>
            </a:prstGeom>
            <a:ln w="31750">
              <a:solidFill>
                <a:srgbClr val="0070C0"/>
              </a:solidFill>
            </a:ln>
          </p:spPr>
        </p:pic>
        <p:pic>
          <p:nvPicPr>
            <p:cNvPr id="7" name="Picture 6">
              <a:extLst>
                <a:ext uri="{FF2B5EF4-FFF2-40B4-BE49-F238E27FC236}">
                  <a16:creationId xmlns:a16="http://schemas.microsoft.com/office/drawing/2014/main" id="{6C3EC667-2A39-43A5-89F3-68C278764FE9}"/>
                </a:ext>
              </a:extLst>
            </p:cNvPr>
            <p:cNvPicPr>
              <a:picLocks noChangeAspect="1"/>
            </p:cNvPicPr>
            <p:nvPr/>
          </p:nvPicPr>
          <p:blipFill>
            <a:blip r:embed="rId4"/>
            <a:stretch>
              <a:fillRect/>
            </a:stretch>
          </p:blipFill>
          <p:spPr>
            <a:xfrm>
              <a:off x="4025015" y="4956594"/>
              <a:ext cx="1231447" cy="1143000"/>
            </a:xfrm>
            <a:prstGeom prst="rect">
              <a:avLst/>
            </a:prstGeom>
            <a:ln w="38100">
              <a:solidFill>
                <a:srgbClr val="92D050"/>
              </a:solidFill>
            </a:ln>
          </p:spPr>
        </p:pic>
        <p:pic>
          <p:nvPicPr>
            <p:cNvPr id="8" name="Picture 7">
              <a:extLst>
                <a:ext uri="{FF2B5EF4-FFF2-40B4-BE49-F238E27FC236}">
                  <a16:creationId xmlns:a16="http://schemas.microsoft.com/office/drawing/2014/main" id="{DD379F6F-28A4-443B-85EF-CB5F41C94D50}"/>
                </a:ext>
              </a:extLst>
            </p:cNvPr>
            <p:cNvPicPr>
              <a:picLocks noChangeAspect="1"/>
            </p:cNvPicPr>
            <p:nvPr/>
          </p:nvPicPr>
          <p:blipFill>
            <a:blip r:embed="rId5"/>
            <a:stretch>
              <a:fillRect/>
            </a:stretch>
          </p:blipFill>
          <p:spPr>
            <a:xfrm>
              <a:off x="4002920" y="3751820"/>
              <a:ext cx="1446478" cy="796017"/>
            </a:xfrm>
            <a:prstGeom prst="rect">
              <a:avLst/>
            </a:prstGeom>
            <a:ln w="31750">
              <a:solidFill>
                <a:srgbClr val="CC6600"/>
              </a:solidFill>
            </a:ln>
          </p:spPr>
        </p:pic>
        <p:sp>
          <p:nvSpPr>
            <p:cNvPr id="12" name="Rectangle 11">
              <a:extLst>
                <a:ext uri="{FF2B5EF4-FFF2-40B4-BE49-F238E27FC236}">
                  <a16:creationId xmlns:a16="http://schemas.microsoft.com/office/drawing/2014/main" id="{51D1575E-00B1-46AC-8A4B-6FAD27722434}"/>
                </a:ext>
              </a:extLst>
            </p:cNvPr>
            <p:cNvSpPr/>
            <p:nvPr/>
          </p:nvSpPr>
          <p:spPr>
            <a:xfrm>
              <a:off x="5322536" y="2640125"/>
              <a:ext cx="1570302" cy="369332"/>
            </a:xfrm>
            <a:prstGeom prst="rect">
              <a:avLst/>
            </a:prstGeom>
          </p:spPr>
          <p:txBody>
            <a:bodyPr wrap="none">
              <a:spAutoFit/>
            </a:bodyPr>
            <a:lstStyle/>
            <a:p>
              <a:r>
                <a:rPr lang="en-US" dirty="0">
                  <a:solidFill>
                    <a:srgbClr val="0070C0"/>
                  </a:solidFill>
                </a:rPr>
                <a:t>ABC = abacavir</a:t>
              </a:r>
            </a:p>
          </p:txBody>
        </p:sp>
        <p:sp>
          <p:nvSpPr>
            <p:cNvPr id="13" name="Rectangle 12">
              <a:extLst>
                <a:ext uri="{FF2B5EF4-FFF2-40B4-BE49-F238E27FC236}">
                  <a16:creationId xmlns:a16="http://schemas.microsoft.com/office/drawing/2014/main" id="{8D33E218-DB0C-4E60-88D1-55D0144BC0F0}"/>
                </a:ext>
              </a:extLst>
            </p:cNvPr>
            <p:cNvSpPr/>
            <p:nvPr/>
          </p:nvSpPr>
          <p:spPr>
            <a:xfrm>
              <a:off x="5315795" y="5453470"/>
              <a:ext cx="1792542" cy="369332"/>
            </a:xfrm>
            <a:prstGeom prst="rect">
              <a:avLst/>
            </a:prstGeom>
          </p:spPr>
          <p:txBody>
            <a:bodyPr wrap="none">
              <a:spAutoFit/>
            </a:bodyPr>
            <a:lstStyle/>
            <a:p>
              <a:r>
                <a:rPr lang="en-US" dirty="0">
                  <a:solidFill>
                    <a:srgbClr val="92D050"/>
                  </a:solidFill>
                </a:rPr>
                <a:t>3TC = lamivudine</a:t>
              </a:r>
            </a:p>
          </p:txBody>
        </p:sp>
        <p:sp>
          <p:nvSpPr>
            <p:cNvPr id="14" name="Rectangle 13">
              <a:extLst>
                <a:ext uri="{FF2B5EF4-FFF2-40B4-BE49-F238E27FC236}">
                  <a16:creationId xmlns:a16="http://schemas.microsoft.com/office/drawing/2014/main" id="{4470FD8B-7957-49B1-8010-BA6E90999FF2}"/>
                </a:ext>
              </a:extLst>
            </p:cNvPr>
            <p:cNvSpPr/>
            <p:nvPr/>
          </p:nvSpPr>
          <p:spPr>
            <a:xfrm>
              <a:off x="5451641" y="3869798"/>
              <a:ext cx="2064452" cy="646331"/>
            </a:xfrm>
            <a:prstGeom prst="rect">
              <a:avLst/>
            </a:prstGeom>
          </p:spPr>
          <p:txBody>
            <a:bodyPr wrap="square">
              <a:spAutoFit/>
            </a:bodyPr>
            <a:lstStyle/>
            <a:p>
              <a:r>
                <a:rPr lang="en-US" dirty="0">
                  <a:solidFill>
                    <a:srgbClr val="CC6600"/>
                  </a:solidFill>
                </a:rPr>
                <a:t>LPV/r = lopinavir/ritonavir</a:t>
              </a:r>
            </a:p>
          </p:txBody>
        </p:sp>
        <p:sp>
          <p:nvSpPr>
            <p:cNvPr id="16" name="TextBox 15">
              <a:extLst>
                <a:ext uri="{FF2B5EF4-FFF2-40B4-BE49-F238E27FC236}">
                  <a16:creationId xmlns:a16="http://schemas.microsoft.com/office/drawing/2014/main" id="{EE894B2D-086E-4D0B-BB0B-9E2412C83156}"/>
                </a:ext>
              </a:extLst>
            </p:cNvPr>
            <p:cNvSpPr txBox="1"/>
            <p:nvPr/>
          </p:nvSpPr>
          <p:spPr>
            <a:xfrm>
              <a:off x="3943493" y="1282909"/>
              <a:ext cx="3136258" cy="923330"/>
            </a:xfrm>
            <a:prstGeom prst="rect">
              <a:avLst/>
            </a:prstGeom>
            <a:noFill/>
          </p:spPr>
          <p:txBody>
            <a:bodyPr wrap="square" rtlCol="0">
              <a:spAutoFit/>
            </a:bodyPr>
            <a:lstStyle/>
            <a:p>
              <a:pPr algn="ctr"/>
              <a:r>
                <a:rPr lang="en-US" dirty="0"/>
                <a:t>An ARV is a medicine that treats HIV. There are several types of ARVs.</a:t>
              </a:r>
            </a:p>
          </p:txBody>
        </p:sp>
      </p:grpSp>
      <p:cxnSp>
        <p:nvCxnSpPr>
          <p:cNvPr id="27" name="Straight Connector 26">
            <a:extLst>
              <a:ext uri="{FF2B5EF4-FFF2-40B4-BE49-F238E27FC236}">
                <a16:creationId xmlns:a16="http://schemas.microsoft.com/office/drawing/2014/main" id="{F17C30D4-417E-46B5-8FCB-D69F6839B7FF}"/>
              </a:ext>
            </a:extLst>
          </p:cNvPr>
          <p:cNvCxnSpPr>
            <a:cxnSpLocks/>
          </p:cNvCxnSpPr>
          <p:nvPr/>
        </p:nvCxnSpPr>
        <p:spPr>
          <a:xfrm flipH="1">
            <a:off x="3887939" y="1472715"/>
            <a:ext cx="31238" cy="507810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6969335-59E1-48CC-BADA-33E324F93168}"/>
              </a:ext>
            </a:extLst>
          </p:cNvPr>
          <p:cNvCxnSpPr>
            <a:cxnSpLocks/>
          </p:cNvCxnSpPr>
          <p:nvPr/>
        </p:nvCxnSpPr>
        <p:spPr>
          <a:xfrm flipH="1">
            <a:off x="7343903" y="1479853"/>
            <a:ext cx="31238" cy="507810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93DB603-EE4F-4DD5-B9AA-ECDDA8B51F31}"/>
              </a:ext>
            </a:extLst>
          </p:cNvPr>
          <p:cNvSpPr/>
          <p:nvPr/>
        </p:nvSpPr>
        <p:spPr>
          <a:xfrm>
            <a:off x="8163929" y="4136322"/>
            <a:ext cx="304653" cy="15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665BF6AC-4668-4857-A755-0610131C8A4D}"/>
              </a:ext>
            </a:extLst>
          </p:cNvPr>
          <p:cNvPicPr>
            <a:picLocks noChangeAspect="1"/>
          </p:cNvPicPr>
          <p:nvPr/>
        </p:nvPicPr>
        <p:blipFill>
          <a:blip r:embed="rId6"/>
          <a:stretch>
            <a:fillRect/>
          </a:stretch>
        </p:blipFill>
        <p:spPr>
          <a:xfrm>
            <a:off x="5365926" y="3159835"/>
            <a:ext cx="253861" cy="313761"/>
          </a:xfrm>
          <a:prstGeom prst="rect">
            <a:avLst/>
          </a:prstGeom>
        </p:spPr>
      </p:pic>
      <p:grpSp>
        <p:nvGrpSpPr>
          <p:cNvPr id="11" name="Group 10">
            <a:extLst>
              <a:ext uri="{FF2B5EF4-FFF2-40B4-BE49-F238E27FC236}">
                <a16:creationId xmlns:a16="http://schemas.microsoft.com/office/drawing/2014/main" id="{A9A02418-F0F1-478F-8F22-182E1AE94594}"/>
              </a:ext>
            </a:extLst>
          </p:cNvPr>
          <p:cNvGrpSpPr/>
          <p:nvPr/>
        </p:nvGrpSpPr>
        <p:grpSpPr>
          <a:xfrm>
            <a:off x="4162700" y="1365124"/>
            <a:ext cx="2957146" cy="5100523"/>
            <a:chOff x="7065740" y="1365124"/>
            <a:chExt cx="2957146" cy="5100523"/>
          </a:xfrm>
        </p:grpSpPr>
        <p:sp>
          <p:nvSpPr>
            <p:cNvPr id="30" name="Rectangle 29">
              <a:extLst>
                <a:ext uri="{FF2B5EF4-FFF2-40B4-BE49-F238E27FC236}">
                  <a16:creationId xmlns:a16="http://schemas.microsoft.com/office/drawing/2014/main" id="{43B26147-B619-4080-9CA8-807FFF3BA415}"/>
                </a:ext>
              </a:extLst>
            </p:cNvPr>
            <p:cNvSpPr/>
            <p:nvPr/>
          </p:nvSpPr>
          <p:spPr>
            <a:xfrm>
              <a:off x="7438970" y="4755825"/>
              <a:ext cx="2277241" cy="1709822"/>
            </a:xfrm>
            <a:prstGeom prst="rect">
              <a:avLst/>
            </a:prstGeom>
            <a:solidFill>
              <a:srgbClr val="B1C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ull)"/>
              </a:endParaRPr>
            </a:p>
          </p:txBody>
        </p:sp>
        <p:sp>
          <p:nvSpPr>
            <p:cNvPr id="18" name="TextBox 17">
              <a:extLst>
                <a:ext uri="{FF2B5EF4-FFF2-40B4-BE49-F238E27FC236}">
                  <a16:creationId xmlns:a16="http://schemas.microsoft.com/office/drawing/2014/main" id="{E2520D11-9622-4146-8008-DB4BA608929C}"/>
                </a:ext>
              </a:extLst>
            </p:cNvPr>
            <p:cNvSpPr txBox="1"/>
            <p:nvPr/>
          </p:nvSpPr>
          <p:spPr>
            <a:xfrm>
              <a:off x="7065740" y="1365124"/>
              <a:ext cx="2957146" cy="646331"/>
            </a:xfrm>
            <a:prstGeom prst="rect">
              <a:avLst/>
            </a:prstGeom>
            <a:noFill/>
          </p:spPr>
          <p:txBody>
            <a:bodyPr wrap="square" rtlCol="0">
              <a:spAutoFit/>
            </a:bodyPr>
            <a:lstStyle/>
            <a:p>
              <a:pPr algn="ctr"/>
              <a:r>
                <a:rPr lang="en-US" dirty="0"/>
                <a:t>ARVs can come in different formulations.</a:t>
              </a:r>
            </a:p>
          </p:txBody>
        </p:sp>
        <p:pic>
          <p:nvPicPr>
            <p:cNvPr id="19" name="Picture 18">
              <a:extLst>
                <a:ext uri="{FF2B5EF4-FFF2-40B4-BE49-F238E27FC236}">
                  <a16:creationId xmlns:a16="http://schemas.microsoft.com/office/drawing/2014/main" id="{2996C622-F6BD-4ADF-B4E5-56B858DBB10E}"/>
                </a:ext>
              </a:extLst>
            </p:cNvPr>
            <p:cNvPicPr>
              <a:picLocks noChangeAspect="1"/>
            </p:cNvPicPr>
            <p:nvPr/>
          </p:nvPicPr>
          <p:blipFill>
            <a:blip r:embed="rId7"/>
            <a:stretch>
              <a:fillRect/>
            </a:stretch>
          </p:blipFill>
          <p:spPr>
            <a:xfrm>
              <a:off x="7715358" y="2485077"/>
              <a:ext cx="530929" cy="1064196"/>
            </a:xfrm>
            <a:prstGeom prst="rect">
              <a:avLst/>
            </a:prstGeom>
          </p:spPr>
        </p:pic>
        <p:sp>
          <p:nvSpPr>
            <p:cNvPr id="23" name="TextBox 22">
              <a:extLst>
                <a:ext uri="{FF2B5EF4-FFF2-40B4-BE49-F238E27FC236}">
                  <a16:creationId xmlns:a16="http://schemas.microsoft.com/office/drawing/2014/main" id="{66648CE8-6464-4BA5-AF9F-404EB57EE07E}"/>
                </a:ext>
              </a:extLst>
            </p:cNvPr>
            <p:cNvSpPr txBox="1"/>
            <p:nvPr/>
          </p:nvSpPr>
          <p:spPr>
            <a:xfrm>
              <a:off x="8296226" y="2944331"/>
              <a:ext cx="1139055" cy="646331"/>
            </a:xfrm>
            <a:prstGeom prst="rect">
              <a:avLst/>
            </a:prstGeom>
            <a:noFill/>
          </p:spPr>
          <p:txBody>
            <a:bodyPr wrap="square" rtlCol="0">
              <a:spAutoFit/>
            </a:bodyPr>
            <a:lstStyle/>
            <a:p>
              <a:pPr algn="ctr"/>
              <a:r>
                <a:rPr lang="en-US" dirty="0">
                  <a:solidFill>
                    <a:srgbClr val="004582"/>
                  </a:solidFill>
                </a:rPr>
                <a:t>LPV/r Liquid</a:t>
              </a:r>
            </a:p>
          </p:txBody>
        </p:sp>
        <p:sp>
          <p:nvSpPr>
            <p:cNvPr id="24" name="TextBox 23">
              <a:extLst>
                <a:ext uri="{FF2B5EF4-FFF2-40B4-BE49-F238E27FC236}">
                  <a16:creationId xmlns:a16="http://schemas.microsoft.com/office/drawing/2014/main" id="{CD754712-97CA-4492-ABCC-1B10E9D31C1C}"/>
                </a:ext>
              </a:extLst>
            </p:cNvPr>
            <p:cNvSpPr txBox="1"/>
            <p:nvPr/>
          </p:nvSpPr>
          <p:spPr>
            <a:xfrm>
              <a:off x="8350649" y="3900712"/>
              <a:ext cx="1139055" cy="646331"/>
            </a:xfrm>
            <a:prstGeom prst="rect">
              <a:avLst/>
            </a:prstGeom>
            <a:noFill/>
          </p:spPr>
          <p:txBody>
            <a:bodyPr wrap="square" rtlCol="0">
              <a:spAutoFit/>
            </a:bodyPr>
            <a:lstStyle/>
            <a:p>
              <a:pPr algn="ctr"/>
              <a:r>
                <a:rPr lang="en-US" dirty="0">
                  <a:solidFill>
                    <a:srgbClr val="004582"/>
                  </a:solidFill>
                </a:rPr>
                <a:t>LPV/r Tablet</a:t>
              </a:r>
            </a:p>
          </p:txBody>
        </p:sp>
        <p:sp>
          <p:nvSpPr>
            <p:cNvPr id="25" name="TextBox 24">
              <a:extLst>
                <a:ext uri="{FF2B5EF4-FFF2-40B4-BE49-F238E27FC236}">
                  <a16:creationId xmlns:a16="http://schemas.microsoft.com/office/drawing/2014/main" id="{B8071F47-99C5-4774-B076-10CC43EFFB42}"/>
                </a:ext>
              </a:extLst>
            </p:cNvPr>
            <p:cNvSpPr txBox="1"/>
            <p:nvPr/>
          </p:nvSpPr>
          <p:spPr>
            <a:xfrm>
              <a:off x="8411639" y="5149071"/>
              <a:ext cx="1347740" cy="923330"/>
            </a:xfrm>
            <a:prstGeom prst="rect">
              <a:avLst/>
            </a:prstGeom>
            <a:noFill/>
          </p:spPr>
          <p:txBody>
            <a:bodyPr wrap="square" rtlCol="0">
              <a:spAutoFit/>
            </a:bodyPr>
            <a:lstStyle/>
            <a:p>
              <a:pPr algn="ctr"/>
              <a:r>
                <a:rPr lang="en-US" dirty="0">
                  <a:solidFill>
                    <a:srgbClr val="004582"/>
                  </a:solidFill>
                </a:rPr>
                <a:t>LPV/r Pellets/</a:t>
              </a:r>
            </a:p>
            <a:p>
              <a:pPr algn="ctr"/>
              <a:r>
                <a:rPr lang="en-US" dirty="0">
                  <a:solidFill>
                    <a:srgbClr val="004582"/>
                  </a:solidFill>
                </a:rPr>
                <a:t>Granules</a:t>
              </a:r>
            </a:p>
          </p:txBody>
        </p:sp>
        <p:pic>
          <p:nvPicPr>
            <p:cNvPr id="31" name="Picture 30">
              <a:extLst>
                <a:ext uri="{FF2B5EF4-FFF2-40B4-BE49-F238E27FC236}">
                  <a16:creationId xmlns:a16="http://schemas.microsoft.com/office/drawing/2014/main" id="{5619DB23-ACE6-471B-9527-B3C1898621A6}"/>
                </a:ext>
              </a:extLst>
            </p:cNvPr>
            <p:cNvPicPr>
              <a:picLocks noChangeAspect="1"/>
            </p:cNvPicPr>
            <p:nvPr/>
          </p:nvPicPr>
          <p:blipFill>
            <a:blip r:embed="rId8"/>
            <a:stretch>
              <a:fillRect/>
            </a:stretch>
          </p:blipFill>
          <p:spPr>
            <a:xfrm>
              <a:off x="7747109" y="3650541"/>
              <a:ext cx="696403" cy="826625"/>
            </a:xfrm>
            <a:prstGeom prst="rect">
              <a:avLst/>
            </a:prstGeom>
          </p:spPr>
        </p:pic>
        <p:pic>
          <p:nvPicPr>
            <p:cNvPr id="34" name="Picture 33">
              <a:extLst>
                <a:ext uri="{FF2B5EF4-FFF2-40B4-BE49-F238E27FC236}">
                  <a16:creationId xmlns:a16="http://schemas.microsoft.com/office/drawing/2014/main" id="{D2553D50-21C6-4482-873C-6DAA53A37867}"/>
                </a:ext>
              </a:extLst>
            </p:cNvPr>
            <p:cNvPicPr>
              <a:picLocks noChangeAspect="1"/>
            </p:cNvPicPr>
            <p:nvPr/>
          </p:nvPicPr>
          <p:blipFill>
            <a:blip r:embed="rId9"/>
            <a:stretch>
              <a:fillRect/>
            </a:stretch>
          </p:blipFill>
          <p:spPr>
            <a:xfrm>
              <a:off x="7449412" y="5811447"/>
              <a:ext cx="1141408" cy="562083"/>
            </a:xfrm>
            <a:prstGeom prst="rect">
              <a:avLst/>
            </a:prstGeom>
          </p:spPr>
        </p:pic>
        <p:pic>
          <p:nvPicPr>
            <p:cNvPr id="35" name="Picture 34">
              <a:extLst>
                <a:ext uri="{FF2B5EF4-FFF2-40B4-BE49-F238E27FC236}">
                  <a16:creationId xmlns:a16="http://schemas.microsoft.com/office/drawing/2014/main" id="{7656B004-15A6-4009-8892-AF883AA882FD}"/>
                </a:ext>
              </a:extLst>
            </p:cNvPr>
            <p:cNvPicPr>
              <a:picLocks noChangeAspect="1"/>
            </p:cNvPicPr>
            <p:nvPr/>
          </p:nvPicPr>
          <p:blipFill>
            <a:blip r:embed="rId10"/>
            <a:stretch>
              <a:fillRect/>
            </a:stretch>
          </p:blipFill>
          <p:spPr>
            <a:xfrm>
              <a:off x="7565745" y="5127415"/>
              <a:ext cx="830152" cy="571708"/>
            </a:xfrm>
            <a:prstGeom prst="rect">
              <a:avLst/>
            </a:prstGeom>
          </p:spPr>
        </p:pic>
      </p:grpSp>
      <p:grpSp>
        <p:nvGrpSpPr>
          <p:cNvPr id="10" name="Group 9">
            <a:extLst>
              <a:ext uri="{FF2B5EF4-FFF2-40B4-BE49-F238E27FC236}">
                <a16:creationId xmlns:a16="http://schemas.microsoft.com/office/drawing/2014/main" id="{382916D4-6F02-4F74-9B8F-5B7999F0FFF0}"/>
              </a:ext>
            </a:extLst>
          </p:cNvPr>
          <p:cNvGrpSpPr/>
          <p:nvPr/>
        </p:nvGrpSpPr>
        <p:grpSpPr>
          <a:xfrm>
            <a:off x="7613578" y="1553954"/>
            <a:ext cx="3938714" cy="4427759"/>
            <a:chOff x="104345" y="1539699"/>
            <a:chExt cx="3938714" cy="4427759"/>
          </a:xfrm>
        </p:grpSpPr>
        <p:pic>
          <p:nvPicPr>
            <p:cNvPr id="3" name="Picture 2">
              <a:extLst>
                <a:ext uri="{FF2B5EF4-FFF2-40B4-BE49-F238E27FC236}">
                  <a16:creationId xmlns:a16="http://schemas.microsoft.com/office/drawing/2014/main" id="{07102823-5EFB-415F-B736-35EDAC498BA8}"/>
                </a:ext>
              </a:extLst>
            </p:cNvPr>
            <p:cNvPicPr>
              <a:picLocks noChangeAspect="1"/>
            </p:cNvPicPr>
            <p:nvPr/>
          </p:nvPicPr>
          <p:blipFill>
            <a:blip r:embed="rId11"/>
            <a:stretch>
              <a:fillRect/>
            </a:stretch>
          </p:blipFill>
          <p:spPr>
            <a:xfrm>
              <a:off x="1063497" y="2787229"/>
              <a:ext cx="2041455" cy="1348251"/>
            </a:xfrm>
            <a:prstGeom prst="rect">
              <a:avLst/>
            </a:prstGeom>
          </p:spPr>
        </p:pic>
        <p:sp>
          <p:nvSpPr>
            <p:cNvPr id="9" name="Rectangle 8">
              <a:extLst>
                <a:ext uri="{FF2B5EF4-FFF2-40B4-BE49-F238E27FC236}">
                  <a16:creationId xmlns:a16="http://schemas.microsoft.com/office/drawing/2014/main" id="{A2E747E3-A5F4-4BD6-934E-0C7771866118}"/>
                </a:ext>
              </a:extLst>
            </p:cNvPr>
            <p:cNvSpPr/>
            <p:nvPr/>
          </p:nvSpPr>
          <p:spPr>
            <a:xfrm>
              <a:off x="859420" y="2601873"/>
              <a:ext cx="2376334" cy="1642463"/>
            </a:xfrm>
            <a:prstGeom prst="rect">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DD5E4D-EF12-4449-87F8-E827E94433B6}"/>
                </a:ext>
              </a:extLst>
            </p:cNvPr>
            <p:cNvSpPr txBox="1"/>
            <p:nvPr/>
          </p:nvSpPr>
          <p:spPr>
            <a:xfrm>
              <a:off x="456730" y="1539699"/>
              <a:ext cx="3428868" cy="646331"/>
            </a:xfrm>
            <a:prstGeom prst="rect">
              <a:avLst/>
            </a:prstGeom>
            <a:noFill/>
          </p:spPr>
          <p:txBody>
            <a:bodyPr wrap="square" rtlCol="0">
              <a:spAutoFit/>
            </a:bodyPr>
            <a:lstStyle/>
            <a:p>
              <a:pPr algn="ctr"/>
              <a:r>
                <a:rPr lang="en-US" dirty="0"/>
                <a:t>An ART regimen is at least three different ARVs given together</a:t>
              </a:r>
            </a:p>
          </p:txBody>
        </p:sp>
        <p:sp>
          <p:nvSpPr>
            <p:cNvPr id="37" name="TextBox 36">
              <a:extLst>
                <a:ext uri="{FF2B5EF4-FFF2-40B4-BE49-F238E27FC236}">
                  <a16:creationId xmlns:a16="http://schemas.microsoft.com/office/drawing/2014/main" id="{A4414EF2-1106-436F-BCFE-86B45A99CBA2}"/>
                </a:ext>
              </a:extLst>
            </p:cNvPr>
            <p:cNvSpPr txBox="1"/>
            <p:nvPr/>
          </p:nvSpPr>
          <p:spPr>
            <a:xfrm>
              <a:off x="104345" y="4490130"/>
              <a:ext cx="3938714" cy="1477328"/>
            </a:xfrm>
            <a:prstGeom prst="rect">
              <a:avLst/>
            </a:prstGeom>
            <a:noFill/>
          </p:spPr>
          <p:txBody>
            <a:bodyPr wrap="square" rtlCol="0">
              <a:spAutoFit/>
            </a:bodyPr>
            <a:lstStyle/>
            <a:p>
              <a:pPr algn="ctr"/>
              <a:r>
                <a:rPr lang="en-US" dirty="0"/>
                <a:t>Some formulations can include multiple ARVs. For example, a patient may be able to receive all 3 of the ARVs their ART regimen through only one or two different pills</a:t>
              </a:r>
            </a:p>
          </p:txBody>
        </p:sp>
      </p:grpSp>
    </p:spTree>
    <p:extLst>
      <p:ext uri="{BB962C8B-B14F-4D97-AF65-F5344CB8AC3E}">
        <p14:creationId xmlns:p14="http://schemas.microsoft.com/office/powerpoint/2010/main" val="2520728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ADEC3-6555-40CB-9F33-44D6E3FC244D}"/>
              </a:ext>
            </a:extLst>
          </p:cNvPr>
          <p:cNvSpPr>
            <a:spLocks noGrp="1"/>
          </p:cNvSpPr>
          <p:nvPr>
            <p:ph type="title"/>
          </p:nvPr>
        </p:nvSpPr>
        <p:spPr>
          <a:xfrm>
            <a:off x="118334" y="1709738"/>
            <a:ext cx="11876442" cy="2852737"/>
          </a:xfrm>
        </p:spPr>
        <p:txBody>
          <a:bodyPr>
            <a:normAutofit/>
          </a:bodyPr>
          <a:lstStyle/>
          <a:p>
            <a:pPr algn="ctr"/>
            <a:r>
              <a:rPr lang="en-US" sz="5800" dirty="0"/>
              <a:t>Questions?</a:t>
            </a:r>
          </a:p>
        </p:txBody>
      </p:sp>
      <p:pic>
        <p:nvPicPr>
          <p:cNvPr id="1026" name="Picture 2" descr="Image">
            <a:extLst>
              <a:ext uri="{FF2B5EF4-FFF2-40B4-BE49-F238E27FC236}">
                <a16:creationId xmlns:a16="http://schemas.microsoft.com/office/drawing/2014/main" id="{04C37D80-B9A4-4CD7-B671-68183640F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809750"/>
            <a:ext cx="42100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90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ADEC3-6555-40CB-9F33-44D6E3FC244D}"/>
              </a:ext>
            </a:extLst>
          </p:cNvPr>
          <p:cNvSpPr>
            <a:spLocks noGrp="1"/>
          </p:cNvSpPr>
          <p:nvPr>
            <p:ph type="title"/>
          </p:nvPr>
        </p:nvSpPr>
        <p:spPr>
          <a:xfrm>
            <a:off x="118334" y="1709738"/>
            <a:ext cx="11876442" cy="2852737"/>
          </a:xfrm>
        </p:spPr>
        <p:txBody>
          <a:bodyPr>
            <a:normAutofit/>
          </a:bodyPr>
          <a:lstStyle/>
          <a:p>
            <a:pPr algn="ctr"/>
            <a:r>
              <a:rPr lang="en-US" sz="5800" dirty="0"/>
              <a:t>HIV Treatment Adherence &amp; Viral Load</a:t>
            </a:r>
          </a:p>
        </p:txBody>
      </p:sp>
    </p:spTree>
    <p:extLst>
      <p:ext uri="{BB962C8B-B14F-4D97-AF65-F5344CB8AC3E}">
        <p14:creationId xmlns:p14="http://schemas.microsoft.com/office/powerpoint/2010/main" val="149451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94B7-B74C-4EAE-9570-20D1DAAEAB9E}"/>
              </a:ext>
            </a:extLst>
          </p:cNvPr>
          <p:cNvSpPr>
            <a:spLocks noGrp="1"/>
          </p:cNvSpPr>
          <p:nvPr>
            <p:ph type="title"/>
          </p:nvPr>
        </p:nvSpPr>
        <p:spPr/>
        <p:txBody>
          <a:bodyPr/>
          <a:lstStyle/>
          <a:p>
            <a:pPr algn="ctr"/>
            <a:r>
              <a:rPr lang="en-US" dirty="0">
                <a:latin typeface="+mn-lt"/>
              </a:rPr>
              <a:t>ART Adherence</a:t>
            </a:r>
          </a:p>
        </p:txBody>
      </p:sp>
      <p:sp>
        <p:nvSpPr>
          <p:cNvPr id="3" name="Content Placeholder 2">
            <a:extLst>
              <a:ext uri="{FF2B5EF4-FFF2-40B4-BE49-F238E27FC236}">
                <a16:creationId xmlns:a16="http://schemas.microsoft.com/office/drawing/2014/main" id="{0F2DAC40-B20F-41A7-A77E-FDF8B7846554}"/>
              </a:ext>
            </a:extLst>
          </p:cNvPr>
          <p:cNvSpPr>
            <a:spLocks noGrp="1"/>
          </p:cNvSpPr>
          <p:nvPr>
            <p:ph sz="half" idx="1"/>
          </p:nvPr>
        </p:nvSpPr>
        <p:spPr>
          <a:xfrm>
            <a:off x="838200" y="1825624"/>
            <a:ext cx="6420556" cy="4473575"/>
          </a:xfrm>
        </p:spPr>
        <p:txBody>
          <a:bodyPr vert="horz" wrap="square" lIns="91440" tIns="45720" rIns="91440" bIns="45720" numCol="1" rtlCol="0" anchor="t" anchorCtr="0" compatLnSpc="1">
            <a:prstTxWarp prst="textNoShape">
              <a:avLst/>
            </a:prstTxWarp>
            <a:normAutofit/>
          </a:bodyPr>
          <a:lstStyle/>
          <a:p>
            <a:r>
              <a:rPr lang="en-US" sz="3200" dirty="0"/>
              <a:t>ART Adherence means:</a:t>
            </a:r>
          </a:p>
          <a:p>
            <a:pPr lvl="1">
              <a:buFont typeface="Calibri" panose="020F0502020204030204" pitchFamily="34" charset="0"/>
              <a:buChar char="⁻"/>
            </a:pPr>
            <a:r>
              <a:rPr lang="en-US" sz="2800" dirty="0"/>
              <a:t>taking the </a:t>
            </a:r>
            <a:r>
              <a:rPr lang="en-US" sz="2800" b="1" dirty="0">
                <a:solidFill>
                  <a:srgbClr val="00B050"/>
                </a:solidFill>
              </a:rPr>
              <a:t>right drugs</a:t>
            </a:r>
            <a:r>
              <a:rPr lang="en-US" sz="2800" dirty="0"/>
              <a:t> </a:t>
            </a:r>
          </a:p>
          <a:p>
            <a:pPr lvl="1">
              <a:buFont typeface="Calibri" panose="020F0502020204030204" pitchFamily="34" charset="0"/>
              <a:buChar char="⁻"/>
            </a:pPr>
            <a:r>
              <a:rPr lang="en-US" sz="2800" dirty="0"/>
              <a:t>at the </a:t>
            </a:r>
            <a:r>
              <a:rPr lang="en-US" sz="2800" b="1" dirty="0">
                <a:solidFill>
                  <a:srgbClr val="00B050"/>
                </a:solidFill>
              </a:rPr>
              <a:t>right dose</a:t>
            </a:r>
            <a:endParaRPr lang="en-US" sz="2800" dirty="0"/>
          </a:p>
          <a:p>
            <a:pPr lvl="1">
              <a:buFont typeface="Calibri" panose="020F0502020204030204" pitchFamily="34" charset="0"/>
              <a:buChar char="⁻"/>
            </a:pPr>
            <a:r>
              <a:rPr lang="en-US" sz="2800" dirty="0"/>
              <a:t>at the </a:t>
            </a:r>
            <a:r>
              <a:rPr lang="en-US" sz="2800" b="1" dirty="0">
                <a:solidFill>
                  <a:srgbClr val="00B050"/>
                </a:solidFill>
              </a:rPr>
              <a:t>right time</a:t>
            </a:r>
            <a:endParaRPr lang="en-US" sz="2800" dirty="0"/>
          </a:p>
          <a:p>
            <a:pPr lvl="1">
              <a:buClr>
                <a:schemeClr val="tx1"/>
              </a:buClr>
              <a:buFont typeface="Calibri" panose="020F0502020204030204" pitchFamily="34" charset="0"/>
              <a:buChar char="⁻"/>
            </a:pPr>
            <a:r>
              <a:rPr lang="en-US" sz="2800" b="1" dirty="0">
                <a:solidFill>
                  <a:srgbClr val="00B050"/>
                </a:solidFill>
              </a:rPr>
              <a:t>EVERY DAY!</a:t>
            </a:r>
            <a:r>
              <a:rPr lang="en-US" sz="2800" dirty="0"/>
              <a:t> </a:t>
            </a:r>
          </a:p>
        </p:txBody>
      </p:sp>
      <p:pic>
        <p:nvPicPr>
          <p:cNvPr id="6" name="Picture 5">
            <a:extLst>
              <a:ext uri="{FF2B5EF4-FFF2-40B4-BE49-F238E27FC236}">
                <a16:creationId xmlns:a16="http://schemas.microsoft.com/office/drawing/2014/main" id="{35F08683-DFF9-9141-A267-51EE9422E020}"/>
              </a:ext>
            </a:extLst>
          </p:cNvPr>
          <p:cNvPicPr>
            <a:picLocks noChangeAspect="1"/>
          </p:cNvPicPr>
          <p:nvPr/>
        </p:nvPicPr>
        <p:blipFill>
          <a:blip r:embed="rId3"/>
          <a:stretch>
            <a:fillRect/>
          </a:stretch>
        </p:blipFill>
        <p:spPr>
          <a:xfrm>
            <a:off x="5566701" y="2649006"/>
            <a:ext cx="3874064" cy="3225006"/>
          </a:xfrm>
          <a:prstGeom prst="rect">
            <a:avLst/>
          </a:prstGeom>
        </p:spPr>
      </p:pic>
      <p:pic>
        <p:nvPicPr>
          <p:cNvPr id="10" name="Picture 9" descr="A picture containing text, clock&#10;&#10;Description automatically generated">
            <a:extLst>
              <a:ext uri="{FF2B5EF4-FFF2-40B4-BE49-F238E27FC236}">
                <a16:creationId xmlns:a16="http://schemas.microsoft.com/office/drawing/2014/main" id="{ECA704AB-5E6B-4461-B875-B33AE319487F}"/>
              </a:ext>
            </a:extLst>
          </p:cNvPr>
          <p:cNvPicPr>
            <a:picLocks noChangeAspect="1"/>
          </p:cNvPicPr>
          <p:nvPr/>
        </p:nvPicPr>
        <p:blipFill rotWithShape="1">
          <a:blip r:embed="rId4">
            <a:extLst>
              <a:ext uri="{28A0092B-C50C-407E-A947-70E740481C1C}">
                <a14:useLocalDpi xmlns:a14="http://schemas.microsoft.com/office/drawing/2010/main" val="0"/>
              </a:ext>
            </a:extLst>
          </a:blip>
          <a:srcRect b="21651"/>
          <a:stretch/>
        </p:blipFill>
        <p:spPr>
          <a:xfrm>
            <a:off x="8540652" y="1436443"/>
            <a:ext cx="1800225" cy="1992557"/>
          </a:xfrm>
          <a:prstGeom prst="rect">
            <a:avLst/>
          </a:prstGeom>
        </p:spPr>
      </p:pic>
    </p:spTree>
    <p:extLst>
      <p:ext uri="{BB962C8B-B14F-4D97-AF65-F5344CB8AC3E}">
        <p14:creationId xmlns:p14="http://schemas.microsoft.com/office/powerpoint/2010/main" val="3696022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A6DB-CA86-48EC-BF9D-0827413CA83C}"/>
              </a:ext>
            </a:extLst>
          </p:cNvPr>
          <p:cNvSpPr>
            <a:spLocks noGrp="1"/>
          </p:cNvSpPr>
          <p:nvPr>
            <p:ph type="title"/>
          </p:nvPr>
        </p:nvSpPr>
        <p:spPr/>
        <p:txBody>
          <a:bodyPr/>
          <a:lstStyle/>
          <a:p>
            <a:pPr algn="ctr"/>
            <a:r>
              <a:rPr lang="en-US" dirty="0">
                <a:latin typeface="+mn-lt"/>
              </a:rPr>
              <a:t>Why is ART Adherence Important? </a:t>
            </a:r>
          </a:p>
        </p:txBody>
      </p:sp>
      <p:sp>
        <p:nvSpPr>
          <p:cNvPr id="4" name="Content Placeholder 3">
            <a:extLst>
              <a:ext uri="{FF2B5EF4-FFF2-40B4-BE49-F238E27FC236}">
                <a16:creationId xmlns:a16="http://schemas.microsoft.com/office/drawing/2014/main" id="{A864E254-1382-41F0-A746-3AC6FBD9D4BA}"/>
              </a:ext>
            </a:extLst>
          </p:cNvPr>
          <p:cNvSpPr>
            <a:spLocks noGrp="1"/>
          </p:cNvSpPr>
          <p:nvPr>
            <p:ph sz="half" idx="2"/>
          </p:nvPr>
        </p:nvSpPr>
        <p:spPr/>
        <p:txBody>
          <a:bodyPr/>
          <a:lstStyle/>
          <a:p>
            <a:r>
              <a:rPr lang="en-US" dirty="0"/>
              <a:t>ARVs fight HIV and keep the amount of HIV in the blood low.</a:t>
            </a:r>
          </a:p>
          <a:p>
            <a:r>
              <a:rPr lang="en-US" dirty="0"/>
              <a:t>Children and adults living with HIV always need to have ARVs in their blood to keep the amount of HIV in their blood low.  </a:t>
            </a:r>
          </a:p>
          <a:p>
            <a:r>
              <a:rPr lang="en-US" dirty="0"/>
              <a:t>It’s important to take your ARVs as prescribed</a:t>
            </a:r>
          </a:p>
          <a:p>
            <a:endParaRPr lang="en-US" dirty="0"/>
          </a:p>
        </p:txBody>
      </p:sp>
      <p:pic>
        <p:nvPicPr>
          <p:cNvPr id="5" name="Picture 4" descr="A close up of a girl&#10;&#10;Description automatically generated">
            <a:extLst>
              <a:ext uri="{FF2B5EF4-FFF2-40B4-BE49-F238E27FC236}">
                <a16:creationId xmlns:a16="http://schemas.microsoft.com/office/drawing/2014/main" id="{12F3039B-A744-5B42-85A7-DCD391FE12DC}"/>
              </a:ext>
            </a:extLst>
          </p:cNvPr>
          <p:cNvPicPr/>
          <p:nvPr/>
        </p:nvPicPr>
        <p:blipFill rotWithShape="1">
          <a:blip r:embed="rId3" cstate="print">
            <a:extLst>
              <a:ext uri="{28A0092B-C50C-407E-A947-70E740481C1C}">
                <a14:useLocalDpi xmlns:a14="http://schemas.microsoft.com/office/drawing/2010/main" val="0"/>
              </a:ext>
            </a:extLst>
          </a:blip>
          <a:srcRect l="50000"/>
          <a:stretch/>
        </p:blipFill>
        <p:spPr>
          <a:xfrm>
            <a:off x="2438400" y="1653123"/>
            <a:ext cx="3200400" cy="4966335"/>
          </a:xfrm>
          <a:prstGeom prst="rect">
            <a:avLst/>
          </a:prstGeom>
        </p:spPr>
      </p:pic>
    </p:spTree>
    <p:extLst>
      <p:ext uri="{BB962C8B-B14F-4D97-AF65-F5344CB8AC3E}">
        <p14:creationId xmlns:p14="http://schemas.microsoft.com/office/powerpoint/2010/main" val="2431554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136525"/>
            <a:ext cx="10515600" cy="1177903"/>
          </a:xfrm>
          <a:noFill/>
        </p:spPr>
        <p:txBody>
          <a:bodyPr>
            <a:noAutofit/>
          </a:bodyPr>
          <a:lstStyle/>
          <a:p>
            <a:pPr algn="ctr"/>
            <a:r>
              <a:rPr lang="en-US" dirty="0">
                <a:latin typeface="Calibri" panose="020F0502020204030204" pitchFamily="34" charset="0"/>
              </a:rPr>
              <a:t>What is a Viral Load (VL)?</a:t>
            </a:r>
          </a:p>
        </p:txBody>
      </p:sp>
      <p:sp>
        <p:nvSpPr>
          <p:cNvPr id="2" name="TextBox 1"/>
          <p:cNvSpPr txBox="1"/>
          <p:nvPr/>
        </p:nvSpPr>
        <p:spPr>
          <a:xfrm>
            <a:off x="5556861" y="1150719"/>
            <a:ext cx="6342888" cy="5139869"/>
          </a:xfrm>
          <a:prstGeom prst="rect">
            <a:avLst/>
          </a:prstGeom>
          <a:noFill/>
        </p:spPr>
        <p:txBody>
          <a:bodyPr wrap="square" rtlCol="0">
            <a:spAutoFit/>
          </a:bodyPr>
          <a:lstStyle/>
          <a:p>
            <a:pPr marL="457200" indent="-457200">
              <a:buFont typeface="Arial" panose="020B0604020202020204" pitchFamily="34" charset="0"/>
              <a:buChar char="•"/>
            </a:pPr>
            <a:r>
              <a:rPr lang="en-US" sz="2800" dirty="0"/>
              <a:t>A viral load is a measure of how much HIV is in the blood.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viral load provides information about how well ARVs are working.</a:t>
            </a:r>
          </a:p>
          <a:p>
            <a:pPr marL="914400" lvl="1" indent="-457200">
              <a:buFont typeface="Calibri" panose="020F0502020204030204" pitchFamily="34" charset="0"/>
              <a:buChar char="−"/>
            </a:pPr>
            <a:r>
              <a:rPr lang="en-US" sz="2400" dirty="0"/>
              <a:t>ARVs stop HIV from making more virus.</a:t>
            </a:r>
          </a:p>
          <a:p>
            <a:pPr lvl="1"/>
            <a:r>
              <a:rPr lang="en-US" sz="2400" dirty="0"/>
              <a:t> </a:t>
            </a:r>
          </a:p>
          <a:p>
            <a:pPr marL="457200" indent="-457200">
              <a:buFont typeface="Arial" panose="020B0604020202020204" pitchFamily="34" charset="0"/>
              <a:buChar char="•"/>
            </a:pPr>
            <a:r>
              <a:rPr lang="en-US" sz="2800" dirty="0"/>
              <a:t>VL testing frequency per World Health Organization: 6 months after ART initiation, 12 months after initiation yearly thereafter. However, follow your country guidelines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51" y="1059630"/>
            <a:ext cx="5234547" cy="518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52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A6DB-CA86-48EC-BF9D-0827413CA83C}"/>
              </a:ext>
            </a:extLst>
          </p:cNvPr>
          <p:cNvSpPr>
            <a:spLocks noGrp="1"/>
          </p:cNvSpPr>
          <p:nvPr>
            <p:ph type="title"/>
          </p:nvPr>
        </p:nvSpPr>
        <p:spPr>
          <a:xfrm>
            <a:off x="838200" y="136525"/>
            <a:ext cx="10515600" cy="1168019"/>
          </a:xfrm>
        </p:spPr>
        <p:txBody>
          <a:bodyPr/>
          <a:lstStyle/>
          <a:p>
            <a:pPr algn="ctr"/>
            <a:r>
              <a:rPr lang="en-US" dirty="0">
                <a:latin typeface="+mn-lt"/>
              </a:rPr>
              <a:t>Importance of adherence to ART</a:t>
            </a:r>
          </a:p>
        </p:txBody>
      </p:sp>
      <p:sp>
        <p:nvSpPr>
          <p:cNvPr id="3" name="Content Placeholder 2">
            <a:extLst>
              <a:ext uri="{FF2B5EF4-FFF2-40B4-BE49-F238E27FC236}">
                <a16:creationId xmlns:a16="http://schemas.microsoft.com/office/drawing/2014/main" id="{33B39826-4A2F-485A-A779-B3741E7D08A0}"/>
              </a:ext>
            </a:extLst>
          </p:cNvPr>
          <p:cNvSpPr>
            <a:spLocks noGrp="1"/>
          </p:cNvSpPr>
          <p:nvPr>
            <p:ph sz="half" idx="1"/>
          </p:nvPr>
        </p:nvSpPr>
        <p:spPr>
          <a:xfrm>
            <a:off x="140678" y="1403964"/>
            <a:ext cx="7320164" cy="4726978"/>
          </a:xfrm>
        </p:spPr>
        <p:txBody>
          <a:bodyPr vert="horz" wrap="square" lIns="91440" tIns="45720" rIns="91440" bIns="45720" numCol="1" rtlCol="0" anchor="t" anchorCtr="0" compatLnSpc="1">
            <a:prstTxWarp prst="textNoShape">
              <a:avLst/>
            </a:prstTxWarp>
            <a:noAutofit/>
          </a:bodyPr>
          <a:lstStyle/>
          <a:p>
            <a:r>
              <a:rPr lang="en-US" dirty="0"/>
              <a:t>It is important for people living with HIV to take their ARVs every day at the same time</a:t>
            </a:r>
          </a:p>
          <a:p>
            <a:pPr lvl="1"/>
            <a:r>
              <a:rPr lang="en-US" dirty="0"/>
              <a:t>If a dose is missed, the amount of ARVs in the blood may be too low to stop HIV from making more virus.</a:t>
            </a:r>
          </a:p>
          <a:p>
            <a:pPr lvl="1"/>
            <a:r>
              <a:rPr lang="en-US" dirty="0"/>
              <a:t>When the ARVs in the blood are too low, the virus can also learn how to fight the medicine. </a:t>
            </a:r>
          </a:p>
          <a:p>
            <a:pPr lvl="1"/>
            <a:r>
              <a:rPr lang="en-US" dirty="0"/>
              <a:t>When the virus begins to fight the medicine,  it makes it harder for the ARVs to keep the viral load low. </a:t>
            </a:r>
          </a:p>
          <a:p>
            <a:pPr lvl="1"/>
            <a:endParaRPr lang="en-US" dirty="0"/>
          </a:p>
        </p:txBody>
      </p:sp>
      <p:grpSp>
        <p:nvGrpSpPr>
          <p:cNvPr id="5" name="Group 4">
            <a:extLst>
              <a:ext uri="{FF2B5EF4-FFF2-40B4-BE49-F238E27FC236}">
                <a16:creationId xmlns:a16="http://schemas.microsoft.com/office/drawing/2014/main" id="{E5F49FB1-0172-48D3-B6D5-7E1FEF7BFA9A}"/>
              </a:ext>
            </a:extLst>
          </p:cNvPr>
          <p:cNvGrpSpPr/>
          <p:nvPr/>
        </p:nvGrpSpPr>
        <p:grpSpPr>
          <a:xfrm>
            <a:off x="7875127" y="1488366"/>
            <a:ext cx="4137054" cy="3881268"/>
            <a:chOff x="7601394" y="1892670"/>
            <a:chExt cx="3497292" cy="3561366"/>
          </a:xfrm>
        </p:grpSpPr>
        <p:pic>
          <p:nvPicPr>
            <p:cNvPr id="12" name="Picture 2">
              <a:extLst>
                <a:ext uri="{FF2B5EF4-FFF2-40B4-BE49-F238E27FC236}">
                  <a16:creationId xmlns:a16="http://schemas.microsoft.com/office/drawing/2014/main" id="{AB9DEEFB-4082-4280-A4A2-97D2A4947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394" y="1990435"/>
              <a:ext cx="3497292" cy="346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70DD9B4D-6005-406D-849D-C4F37D53AADD}"/>
                </a:ext>
              </a:extLst>
            </p:cNvPr>
            <p:cNvSpPr txBox="1"/>
            <p:nvPr/>
          </p:nvSpPr>
          <p:spPr>
            <a:xfrm flipH="1">
              <a:off x="8023405" y="1892670"/>
              <a:ext cx="1174390" cy="338891"/>
            </a:xfrm>
            <a:prstGeom prst="rect">
              <a:avLst/>
            </a:prstGeom>
            <a:noFill/>
          </p:spPr>
          <p:txBody>
            <a:bodyPr wrap="square" rtlCol="0">
              <a:spAutoFit/>
            </a:bodyPr>
            <a:lstStyle/>
            <a:p>
              <a:pPr algn="ctr"/>
              <a:r>
                <a:rPr lang="en-US" b="1" dirty="0"/>
                <a:t>No ARVs</a:t>
              </a:r>
            </a:p>
          </p:txBody>
        </p:sp>
        <p:sp>
          <p:nvSpPr>
            <p:cNvPr id="14" name="TextBox 13">
              <a:extLst>
                <a:ext uri="{FF2B5EF4-FFF2-40B4-BE49-F238E27FC236}">
                  <a16:creationId xmlns:a16="http://schemas.microsoft.com/office/drawing/2014/main" id="{F291CA1A-8A8E-49F1-962A-3D626D551F5A}"/>
                </a:ext>
              </a:extLst>
            </p:cNvPr>
            <p:cNvSpPr txBox="1"/>
            <p:nvPr/>
          </p:nvSpPr>
          <p:spPr>
            <a:xfrm flipH="1">
              <a:off x="9246860" y="1908610"/>
              <a:ext cx="1344706" cy="338891"/>
            </a:xfrm>
            <a:prstGeom prst="rect">
              <a:avLst/>
            </a:prstGeom>
            <a:noFill/>
          </p:spPr>
          <p:txBody>
            <a:bodyPr wrap="square" rtlCol="0">
              <a:spAutoFit/>
            </a:bodyPr>
            <a:lstStyle/>
            <a:p>
              <a:pPr algn="ctr"/>
              <a:r>
                <a:rPr lang="en-US" b="1" dirty="0"/>
                <a:t>ARVs</a:t>
              </a:r>
            </a:p>
          </p:txBody>
        </p:sp>
        <p:sp>
          <p:nvSpPr>
            <p:cNvPr id="10" name="Arrow: Right 9">
              <a:extLst>
                <a:ext uri="{FF2B5EF4-FFF2-40B4-BE49-F238E27FC236}">
                  <a16:creationId xmlns:a16="http://schemas.microsoft.com/office/drawing/2014/main" id="{B323807B-C765-4933-9A56-00E50ED0A9D7}"/>
                </a:ext>
              </a:extLst>
            </p:cNvPr>
            <p:cNvSpPr/>
            <p:nvPr/>
          </p:nvSpPr>
          <p:spPr>
            <a:xfrm>
              <a:off x="8922634" y="32385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720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a:noAutofit/>
          </a:bodyPr>
          <a:lstStyle/>
          <a:p>
            <a:pPr algn="ctr"/>
            <a:r>
              <a:rPr lang="en-US" sz="2471" dirty="0">
                <a:latin typeface="Calibri" panose="020F0502020204030204" pitchFamily="34" charset="0"/>
              </a:rPr>
              <a:t>	</a:t>
            </a:r>
            <a:r>
              <a:rPr lang="en-US" dirty="0">
                <a:latin typeface="+mn-lt"/>
              </a:rPr>
              <a:t>When the Viral Load is LOW</a:t>
            </a:r>
          </a:p>
        </p:txBody>
      </p:sp>
      <p:sp>
        <p:nvSpPr>
          <p:cNvPr id="4" name="Content Placeholder 3">
            <a:extLst>
              <a:ext uri="{FF2B5EF4-FFF2-40B4-BE49-F238E27FC236}">
                <a16:creationId xmlns:a16="http://schemas.microsoft.com/office/drawing/2014/main" id="{1F93AC20-5610-43E4-9FB8-2CF12F086356}"/>
              </a:ext>
            </a:extLst>
          </p:cNvPr>
          <p:cNvSpPr>
            <a:spLocks noGrp="1"/>
          </p:cNvSpPr>
          <p:nvPr>
            <p:ph sz="half" idx="2"/>
          </p:nvPr>
        </p:nvSpPr>
        <p:spPr>
          <a:xfrm>
            <a:off x="5829300" y="1825624"/>
            <a:ext cx="6019800" cy="4530725"/>
          </a:xfrm>
        </p:spPr>
        <p:txBody>
          <a:bodyPr/>
          <a:lstStyle/>
          <a:p>
            <a:r>
              <a:rPr lang="en-US" dirty="0"/>
              <a:t>A low viral load means less than 1000 copies/milliliter (mL)</a:t>
            </a:r>
          </a:p>
          <a:p>
            <a:pPr lvl="1"/>
            <a:r>
              <a:rPr lang="en-US" dirty="0"/>
              <a:t>Also, that a patient is taking their ARVs well and they are working. It means that the patient is virally suppressed.</a:t>
            </a:r>
          </a:p>
          <a:p>
            <a:r>
              <a:rPr lang="en-US" dirty="0"/>
              <a:t>This doesn’t mean they can stop ARVs.</a:t>
            </a:r>
          </a:p>
          <a:p>
            <a:r>
              <a:rPr lang="en-US" dirty="0"/>
              <a:t>Patients need to continue to take their ARVs every day!</a:t>
            </a:r>
          </a:p>
          <a:p>
            <a:r>
              <a:rPr lang="en-US" dirty="0"/>
              <a:t>Encourage them to keep up the good work!</a:t>
            </a:r>
          </a:p>
          <a:p>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04750"/>
            <a:ext cx="4749894" cy="495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286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40F1-2071-49FD-B7B0-8183FF6E2125}"/>
              </a:ext>
            </a:extLst>
          </p:cNvPr>
          <p:cNvSpPr>
            <a:spLocks noGrp="1"/>
          </p:cNvSpPr>
          <p:nvPr>
            <p:ph type="title"/>
          </p:nvPr>
        </p:nvSpPr>
        <p:spPr/>
        <p:txBody>
          <a:bodyPr/>
          <a:lstStyle/>
          <a:p>
            <a:pPr algn="ctr"/>
            <a:r>
              <a:rPr lang="en-US" dirty="0"/>
              <a:t>Undetectable equals Untransmittable (U=U)</a:t>
            </a:r>
          </a:p>
        </p:txBody>
      </p:sp>
      <p:sp>
        <p:nvSpPr>
          <p:cNvPr id="3" name="Content Placeholder 2">
            <a:extLst>
              <a:ext uri="{FF2B5EF4-FFF2-40B4-BE49-F238E27FC236}">
                <a16:creationId xmlns:a16="http://schemas.microsoft.com/office/drawing/2014/main" id="{4C080392-F444-4E1B-8FF2-ACF0182A225C}"/>
              </a:ext>
            </a:extLst>
          </p:cNvPr>
          <p:cNvSpPr>
            <a:spLocks noGrp="1"/>
          </p:cNvSpPr>
          <p:nvPr>
            <p:ph idx="1"/>
          </p:nvPr>
        </p:nvSpPr>
        <p:spPr/>
        <p:txBody>
          <a:bodyPr/>
          <a:lstStyle/>
          <a:p>
            <a:pPr>
              <a:lnSpc>
                <a:spcPct val="100000"/>
              </a:lnSpc>
              <a:spcBef>
                <a:spcPct val="30000"/>
              </a:spcBef>
              <a:defRPr/>
            </a:pPr>
            <a:r>
              <a:rPr lang="en-US" dirty="0"/>
              <a:t>U=U means that people with HIV who achieve and maintain an undetectable viral load cannot sexually transmit the virus to others.</a:t>
            </a:r>
          </a:p>
          <a:p>
            <a:pPr marL="0" indent="0">
              <a:lnSpc>
                <a:spcPct val="100000"/>
              </a:lnSpc>
              <a:spcBef>
                <a:spcPct val="30000"/>
              </a:spcBef>
              <a:buNone/>
              <a:defRPr/>
            </a:pPr>
            <a:endParaRPr lang="en-US" dirty="0"/>
          </a:p>
          <a:p>
            <a:pPr>
              <a:lnSpc>
                <a:spcPct val="100000"/>
              </a:lnSpc>
              <a:spcBef>
                <a:spcPct val="30000"/>
              </a:spcBef>
              <a:defRPr/>
            </a:pPr>
            <a:r>
              <a:rPr lang="en-US" dirty="0"/>
              <a:t>Undetectable viral load means the patient’s viral load result is less or equal to 50 copies/mL</a:t>
            </a:r>
          </a:p>
          <a:p>
            <a:pPr marL="0" indent="0">
              <a:lnSpc>
                <a:spcPct val="100000"/>
              </a:lnSpc>
              <a:spcBef>
                <a:spcPct val="30000"/>
              </a:spcBef>
              <a:buNone/>
              <a:defRPr/>
            </a:pPr>
            <a:endParaRPr lang="en-US" dirty="0"/>
          </a:p>
          <a:p>
            <a:pPr>
              <a:lnSpc>
                <a:spcPct val="100000"/>
              </a:lnSpc>
              <a:spcBef>
                <a:spcPct val="30000"/>
              </a:spcBef>
              <a:defRPr/>
            </a:pPr>
            <a:r>
              <a:rPr lang="en-US" dirty="0"/>
              <a:t>Taking antiretroviral therapy (ART) daily as prescribed helps to achieve U=U status</a:t>
            </a:r>
          </a:p>
          <a:p>
            <a:endParaRPr lang="en-US" dirty="0"/>
          </a:p>
        </p:txBody>
      </p:sp>
      <p:sp>
        <p:nvSpPr>
          <p:cNvPr id="4" name="Text Placeholder 3">
            <a:extLst>
              <a:ext uri="{FF2B5EF4-FFF2-40B4-BE49-F238E27FC236}">
                <a16:creationId xmlns:a16="http://schemas.microsoft.com/office/drawing/2014/main" id="{4378F620-3685-468D-8CEA-5B903D505FD3}"/>
              </a:ext>
            </a:extLst>
          </p:cNvPr>
          <p:cNvSpPr>
            <a:spLocks noGrp="1"/>
          </p:cNvSpPr>
          <p:nvPr>
            <p:ph type="body" sz="quarter" idx="13"/>
          </p:nvPr>
        </p:nvSpPr>
        <p:spPr>
          <a:xfrm>
            <a:off x="838200" y="6176963"/>
            <a:ext cx="7772400" cy="544512"/>
          </a:xfrm>
        </p:spPr>
        <p:txBody>
          <a:bodyPr/>
          <a:lstStyle/>
          <a:p>
            <a:r>
              <a:rPr lang="en-US" dirty="0"/>
              <a:t>Source: WHO (2021). Updated recommendations on service delivery for the treatment and care of people living with HIV. </a:t>
            </a:r>
            <a:r>
              <a:rPr lang="en-US" dirty="0">
                <a:hlinkClick r:id="rId3"/>
              </a:rPr>
              <a:t>Updated recommendations on service delivery for the treatment and care of people living with HIV (who.int)</a:t>
            </a:r>
            <a:endParaRPr lang="en-US" b="1" dirty="0"/>
          </a:p>
        </p:txBody>
      </p:sp>
      <p:sp>
        <p:nvSpPr>
          <p:cNvPr id="5" name="Slide Number Placeholder 4">
            <a:extLst>
              <a:ext uri="{FF2B5EF4-FFF2-40B4-BE49-F238E27FC236}">
                <a16:creationId xmlns:a16="http://schemas.microsoft.com/office/drawing/2014/main" id="{7DF0A864-D50B-492B-998D-CC61072068C1}"/>
              </a:ext>
            </a:extLst>
          </p:cNvPr>
          <p:cNvSpPr>
            <a:spLocks noGrp="1"/>
          </p:cNvSpPr>
          <p:nvPr>
            <p:ph type="sldNum" sz="quarter" idx="14"/>
          </p:nvPr>
        </p:nvSpPr>
        <p:spPr/>
        <p:txBody>
          <a:bodyPr/>
          <a:lstStyle/>
          <a:p>
            <a:fld id="{FB96C79D-DC87-4C83-9921-E00271E910F7}" type="slidenum">
              <a:rPr lang="en-US" altLang="en-US" smtClean="0"/>
              <a:pPr/>
              <a:t>29</a:t>
            </a:fld>
            <a:endParaRPr lang="en-US" altLang="en-US" dirty="0"/>
          </a:p>
        </p:txBody>
      </p:sp>
    </p:spTree>
    <p:extLst>
      <p:ext uri="{BB962C8B-B14F-4D97-AF65-F5344CB8AC3E}">
        <p14:creationId xmlns:p14="http://schemas.microsoft.com/office/powerpoint/2010/main" val="275197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81258E-438F-464D-B26D-08DA2F359E2D}"/>
              </a:ext>
            </a:extLst>
          </p:cNvPr>
          <p:cNvSpPr>
            <a:spLocks noGrp="1"/>
          </p:cNvSpPr>
          <p:nvPr>
            <p:ph type="title"/>
          </p:nvPr>
        </p:nvSpPr>
        <p:spPr/>
        <p:txBody>
          <a:bodyPr/>
          <a:lstStyle/>
          <a:p>
            <a:r>
              <a:rPr lang="en-US" dirty="0"/>
              <a:t>Facilitator Guidance</a:t>
            </a:r>
          </a:p>
        </p:txBody>
      </p:sp>
    </p:spTree>
    <p:extLst>
      <p:ext uri="{BB962C8B-B14F-4D97-AF65-F5344CB8AC3E}">
        <p14:creationId xmlns:p14="http://schemas.microsoft.com/office/powerpoint/2010/main" val="303992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142404"/>
            <a:ext cx="10515600" cy="924396"/>
          </a:xfrm>
          <a:noFill/>
        </p:spPr>
        <p:txBody>
          <a:bodyPr>
            <a:noAutofit/>
          </a:bodyPr>
          <a:lstStyle/>
          <a:p>
            <a:pPr algn="ctr"/>
            <a:r>
              <a:rPr lang="en-US" dirty="0">
                <a:latin typeface="Calibri" panose="020F0502020204030204" pitchFamily="34" charset="0"/>
              </a:rPr>
              <a:t>When the Viral Load is HIGH</a:t>
            </a:r>
          </a:p>
        </p:txBody>
      </p:sp>
      <p:sp>
        <p:nvSpPr>
          <p:cNvPr id="4" name="TextBox 3"/>
          <p:cNvSpPr txBox="1"/>
          <p:nvPr/>
        </p:nvSpPr>
        <p:spPr>
          <a:xfrm>
            <a:off x="5492227" y="1333130"/>
            <a:ext cx="6651674" cy="5047536"/>
          </a:xfrm>
          <a:prstGeom prst="rect">
            <a:avLst/>
          </a:prstGeom>
          <a:noFill/>
        </p:spPr>
        <p:txBody>
          <a:bodyPr wrap="square" rtlCol="0">
            <a:spAutoFit/>
          </a:bodyPr>
          <a:lstStyle/>
          <a:p>
            <a:pPr marL="285750" indent="-285750">
              <a:buFont typeface="Arial" panose="020B0604020202020204" pitchFamily="34" charset="0"/>
              <a:buChar char="•"/>
            </a:pPr>
            <a:r>
              <a:rPr lang="en-US" sz="2800" dirty="0"/>
              <a:t>A high viral load result of ≥1000 copies/mL </a:t>
            </a:r>
          </a:p>
          <a:p>
            <a:pPr marL="914400" lvl="1" indent="-457200">
              <a:buFont typeface="Calibri" panose="020F0502020204030204" pitchFamily="34" charset="0"/>
              <a:buChar char="–"/>
            </a:pPr>
            <a:r>
              <a:rPr lang="en-US" sz="2800" dirty="0"/>
              <a:t>means HIV is not controlled, and it is harming the body and brain.</a:t>
            </a:r>
          </a:p>
          <a:p>
            <a:pPr marL="285750" indent="-285750">
              <a:buFont typeface="Arial" panose="020B0604020202020204" pitchFamily="34" charset="0"/>
              <a:buChar char="•"/>
            </a:pPr>
            <a:r>
              <a:rPr lang="en-US" sz="2800" dirty="0"/>
              <a:t>The patient may be missing doses of their ARVs.</a:t>
            </a:r>
          </a:p>
          <a:p>
            <a:pPr marL="285750" indent="-285750">
              <a:buFont typeface="Arial" panose="020B0604020202020204" pitchFamily="34" charset="0"/>
              <a:buChar char="•"/>
            </a:pPr>
            <a:r>
              <a:rPr lang="en-US" sz="2800" dirty="0"/>
              <a:t>The virus may be resistant, meaning it has changed and the current ARVs are no longer working.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b="1" dirty="0">
                <a:solidFill>
                  <a:schemeClr val="accent3">
                    <a:lumMod val="75000"/>
                  </a:schemeClr>
                </a:solidFill>
              </a:rPr>
              <a:t>DO NOT make a child, adolescent or caregiver feel guilty if the VL is high, but rather discuss challenges &amp; solutions</a:t>
            </a:r>
          </a:p>
        </p:txBody>
      </p:sp>
      <p:grpSp>
        <p:nvGrpSpPr>
          <p:cNvPr id="7" name="Group 6">
            <a:extLst>
              <a:ext uri="{FF2B5EF4-FFF2-40B4-BE49-F238E27FC236}">
                <a16:creationId xmlns:a16="http://schemas.microsoft.com/office/drawing/2014/main" id="{28784E4F-BEAB-4AD6-82E6-9C399C61C553}"/>
              </a:ext>
            </a:extLst>
          </p:cNvPr>
          <p:cNvGrpSpPr/>
          <p:nvPr/>
        </p:nvGrpSpPr>
        <p:grpSpPr>
          <a:xfrm>
            <a:off x="206326" y="1655897"/>
            <a:ext cx="5127674" cy="4402003"/>
            <a:chOff x="2196351" y="1477973"/>
            <a:chExt cx="5737056" cy="4788683"/>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348" y="1477973"/>
              <a:ext cx="5446059" cy="478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351" y="1477973"/>
              <a:ext cx="2783261" cy="264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4681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B176-537C-46B8-98B2-2EE0B5B39BF3}"/>
              </a:ext>
            </a:extLst>
          </p:cNvPr>
          <p:cNvSpPr>
            <a:spLocks noGrp="1"/>
          </p:cNvSpPr>
          <p:nvPr>
            <p:ph type="title"/>
          </p:nvPr>
        </p:nvSpPr>
        <p:spPr>
          <a:xfrm>
            <a:off x="422313" y="221906"/>
            <a:ext cx="11347373" cy="1325563"/>
          </a:xfrm>
        </p:spPr>
        <p:txBody>
          <a:bodyPr>
            <a:normAutofit/>
          </a:bodyPr>
          <a:lstStyle/>
          <a:p>
            <a:pPr algn="ctr"/>
            <a:r>
              <a:rPr lang="en-US" dirty="0">
                <a:latin typeface="+mn-lt"/>
              </a:rPr>
              <a:t>How To Support Caregivers to Ensure Adherence </a:t>
            </a:r>
          </a:p>
        </p:txBody>
      </p:sp>
      <p:sp>
        <p:nvSpPr>
          <p:cNvPr id="3" name="Content Placeholder 2">
            <a:extLst>
              <a:ext uri="{FF2B5EF4-FFF2-40B4-BE49-F238E27FC236}">
                <a16:creationId xmlns:a16="http://schemas.microsoft.com/office/drawing/2014/main" id="{04340716-C970-4796-A05F-6267F1A5AA6F}"/>
              </a:ext>
            </a:extLst>
          </p:cNvPr>
          <p:cNvSpPr>
            <a:spLocks noGrp="1"/>
          </p:cNvSpPr>
          <p:nvPr>
            <p:ph idx="1"/>
          </p:nvPr>
        </p:nvSpPr>
        <p:spPr>
          <a:xfrm>
            <a:off x="422313" y="1336980"/>
            <a:ext cx="11347373" cy="5299114"/>
          </a:xfrm>
        </p:spPr>
        <p:txBody>
          <a:bodyPr vert="horz" wrap="square" lIns="91440" tIns="45720" rIns="91440" bIns="45720" numCol="1" rtlCol="0" anchor="t" anchorCtr="0" compatLnSpc="1">
            <a:prstTxWarp prst="textNoShape">
              <a:avLst/>
            </a:prstTxWarp>
            <a:normAutofit lnSpcReduction="10000"/>
          </a:bodyPr>
          <a:lstStyle/>
          <a:p>
            <a:pPr marL="0" lvl="0" indent="0" fontAlgn="auto">
              <a:lnSpc>
                <a:spcPct val="100000"/>
              </a:lnSpc>
              <a:spcBef>
                <a:spcPts val="0"/>
              </a:spcBef>
              <a:spcAft>
                <a:spcPts val="0"/>
              </a:spcAft>
              <a:buNone/>
              <a:defRPr/>
            </a:pPr>
            <a:r>
              <a:rPr lang="en-US" b="1" dirty="0">
                <a:solidFill>
                  <a:schemeClr val="accent3">
                    <a:lumMod val="75000"/>
                  </a:schemeClr>
                </a:solidFill>
              </a:rPr>
              <a:t>Group work (20 minutes)</a:t>
            </a:r>
            <a:r>
              <a:rPr lang="en-US" dirty="0"/>
              <a:t> </a:t>
            </a:r>
            <a:r>
              <a:rPr lang="en-US" b="1" dirty="0">
                <a:solidFill>
                  <a:schemeClr val="accent3">
                    <a:lumMod val="75000"/>
                  </a:schemeClr>
                </a:solidFill>
              </a:rPr>
              <a:t>Consider how you communicate with the families: </a:t>
            </a:r>
          </a:p>
          <a:p>
            <a:pPr marL="514350" lvl="0" indent="-514350" fontAlgn="auto">
              <a:lnSpc>
                <a:spcPct val="100000"/>
              </a:lnSpc>
              <a:spcBef>
                <a:spcPts val="0"/>
              </a:spcBef>
              <a:spcAft>
                <a:spcPts val="0"/>
              </a:spcAft>
              <a:buFont typeface="+mj-lt"/>
              <a:buAutoNum type="arabicPeriod"/>
              <a:defRPr/>
            </a:pPr>
            <a:r>
              <a:rPr lang="en-US" dirty="0"/>
              <a:t>List common situations faced by families of children living  with HIV and identify some common strategies that CHWs and CMs can use to help families address these common situations. </a:t>
            </a:r>
          </a:p>
          <a:p>
            <a:pPr marL="514350" lvl="0" indent="-514350" fontAlgn="auto">
              <a:lnSpc>
                <a:spcPct val="100000"/>
              </a:lnSpc>
              <a:spcBef>
                <a:spcPts val="0"/>
              </a:spcBef>
              <a:spcAft>
                <a:spcPts val="0"/>
              </a:spcAft>
              <a:buFont typeface="+mj-lt"/>
              <a:buAutoNum type="arabicPeriod"/>
              <a:defRPr/>
            </a:pPr>
            <a:endParaRPr lang="en-US" dirty="0"/>
          </a:p>
          <a:p>
            <a:pPr marL="514350" indent="-514350">
              <a:buFont typeface="+mj-lt"/>
              <a:buAutoNum type="arabicPeriod"/>
            </a:pPr>
            <a:r>
              <a:rPr lang="en-US" dirty="0"/>
              <a:t>Discuss the importance of ART adherence with caregivers </a:t>
            </a:r>
          </a:p>
          <a:p>
            <a:pPr marL="514350" indent="-514350">
              <a:buFont typeface="+mj-lt"/>
              <a:buAutoNum type="arabicPeriod"/>
            </a:pPr>
            <a:endParaRPr lang="en-US" dirty="0"/>
          </a:p>
          <a:p>
            <a:pPr marL="514350" indent="-514350">
              <a:buFont typeface="+mj-lt"/>
              <a:buAutoNum type="arabicPeriod"/>
            </a:pPr>
            <a:r>
              <a:rPr lang="en-US" dirty="0"/>
              <a:t>Help caregivers anticipate situations that might interfere with adherence</a:t>
            </a:r>
          </a:p>
          <a:p>
            <a:pPr marL="514350" indent="-514350">
              <a:buFont typeface="+mj-lt"/>
              <a:buAutoNum type="arabicPeriod"/>
            </a:pPr>
            <a:endParaRPr lang="en-US" dirty="0"/>
          </a:p>
          <a:p>
            <a:pPr marL="514350" indent="-514350">
              <a:buFont typeface="+mj-lt"/>
              <a:buAutoNum type="arabicPeriod"/>
            </a:pPr>
            <a:r>
              <a:rPr lang="en-US" dirty="0"/>
              <a:t>Strategize with caregivers about how to maintain adherence in these situations</a:t>
            </a:r>
          </a:p>
        </p:txBody>
      </p:sp>
    </p:spTree>
    <p:extLst>
      <p:ext uri="{BB962C8B-B14F-4D97-AF65-F5344CB8AC3E}">
        <p14:creationId xmlns:p14="http://schemas.microsoft.com/office/powerpoint/2010/main" val="426075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ADEC3-6555-40CB-9F33-44D6E3FC244D}"/>
              </a:ext>
            </a:extLst>
          </p:cNvPr>
          <p:cNvSpPr>
            <a:spLocks noGrp="1"/>
          </p:cNvSpPr>
          <p:nvPr>
            <p:ph type="title"/>
          </p:nvPr>
        </p:nvSpPr>
        <p:spPr>
          <a:xfrm>
            <a:off x="118334" y="1709738"/>
            <a:ext cx="11876442" cy="2852737"/>
          </a:xfrm>
        </p:spPr>
        <p:txBody>
          <a:bodyPr>
            <a:normAutofit/>
          </a:bodyPr>
          <a:lstStyle/>
          <a:p>
            <a:pPr algn="ctr"/>
            <a:r>
              <a:rPr lang="en-US" sz="5800" dirty="0"/>
              <a:t>Questions?</a:t>
            </a:r>
          </a:p>
        </p:txBody>
      </p:sp>
      <p:pic>
        <p:nvPicPr>
          <p:cNvPr id="1026" name="Picture 2" descr="Image">
            <a:extLst>
              <a:ext uri="{FF2B5EF4-FFF2-40B4-BE49-F238E27FC236}">
                <a16:creationId xmlns:a16="http://schemas.microsoft.com/office/drawing/2014/main" id="{04C37D80-B9A4-4CD7-B671-68183640F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809750"/>
            <a:ext cx="42100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99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B560-4381-0C4A-8110-B4250C81DD16}"/>
              </a:ext>
            </a:extLst>
          </p:cNvPr>
          <p:cNvSpPr>
            <a:spLocks noGrp="1"/>
          </p:cNvSpPr>
          <p:nvPr>
            <p:ph type="title"/>
          </p:nvPr>
        </p:nvSpPr>
        <p:spPr>
          <a:xfrm>
            <a:off x="258417" y="1435336"/>
            <a:ext cx="11675165" cy="2605127"/>
          </a:xfrm>
        </p:spPr>
        <p:txBody>
          <a:bodyPr>
            <a:normAutofit/>
          </a:bodyPr>
          <a:lstStyle/>
          <a:p>
            <a:pPr algn="ctr"/>
            <a:r>
              <a:rPr lang="en-US" dirty="0">
                <a:latin typeface="+mn-lt"/>
              </a:rPr>
              <a:t>ART for Children</a:t>
            </a:r>
          </a:p>
        </p:txBody>
      </p:sp>
      <p:pic>
        <p:nvPicPr>
          <p:cNvPr id="4" name="Picture 3">
            <a:extLst>
              <a:ext uri="{FF2B5EF4-FFF2-40B4-BE49-F238E27FC236}">
                <a16:creationId xmlns:a16="http://schemas.microsoft.com/office/drawing/2014/main" id="{8325E605-8286-458F-8514-2D77F2AC4C40}"/>
              </a:ext>
            </a:extLst>
          </p:cNvPr>
          <p:cNvPicPr>
            <a:picLocks noChangeAspect="1"/>
          </p:cNvPicPr>
          <p:nvPr/>
        </p:nvPicPr>
        <p:blipFill>
          <a:blip r:embed="rId3"/>
          <a:stretch>
            <a:fillRect/>
          </a:stretch>
        </p:blipFill>
        <p:spPr>
          <a:xfrm>
            <a:off x="831850" y="3845698"/>
            <a:ext cx="1929724" cy="2605127"/>
          </a:xfrm>
          <a:prstGeom prst="rect">
            <a:avLst/>
          </a:prstGeom>
        </p:spPr>
      </p:pic>
      <p:pic>
        <p:nvPicPr>
          <p:cNvPr id="6" name="Picture 5">
            <a:extLst>
              <a:ext uri="{FF2B5EF4-FFF2-40B4-BE49-F238E27FC236}">
                <a16:creationId xmlns:a16="http://schemas.microsoft.com/office/drawing/2014/main" id="{7344AC68-4EBF-4317-9BC0-C0087F1BA111}"/>
              </a:ext>
            </a:extLst>
          </p:cNvPr>
          <p:cNvPicPr>
            <a:picLocks noChangeAspect="1"/>
          </p:cNvPicPr>
          <p:nvPr/>
        </p:nvPicPr>
        <p:blipFill>
          <a:blip r:embed="rId4"/>
          <a:stretch>
            <a:fillRect/>
          </a:stretch>
        </p:blipFill>
        <p:spPr>
          <a:xfrm>
            <a:off x="9508436" y="4040463"/>
            <a:ext cx="1638199" cy="2215597"/>
          </a:xfrm>
          <a:prstGeom prst="rect">
            <a:avLst/>
          </a:prstGeom>
        </p:spPr>
      </p:pic>
    </p:spTree>
    <p:extLst>
      <p:ext uri="{BB962C8B-B14F-4D97-AF65-F5344CB8AC3E}">
        <p14:creationId xmlns:p14="http://schemas.microsoft.com/office/powerpoint/2010/main" val="3143357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CAE5-5C5E-46F3-88E0-3F7859C139D2}"/>
              </a:ext>
            </a:extLst>
          </p:cNvPr>
          <p:cNvSpPr>
            <a:spLocks noGrp="1"/>
          </p:cNvSpPr>
          <p:nvPr>
            <p:ph type="title"/>
          </p:nvPr>
        </p:nvSpPr>
        <p:spPr/>
        <p:txBody>
          <a:bodyPr>
            <a:noAutofit/>
          </a:bodyPr>
          <a:lstStyle/>
          <a:p>
            <a:pPr algn="ctr"/>
            <a:r>
              <a:rPr lang="en-US" dirty="0">
                <a:latin typeface="+mn-lt"/>
              </a:rPr>
              <a:t>ART for Children</a:t>
            </a:r>
          </a:p>
        </p:txBody>
      </p:sp>
      <p:sp>
        <p:nvSpPr>
          <p:cNvPr id="4" name="Content Placeholder 3">
            <a:extLst>
              <a:ext uri="{FF2B5EF4-FFF2-40B4-BE49-F238E27FC236}">
                <a16:creationId xmlns:a16="http://schemas.microsoft.com/office/drawing/2014/main" id="{54FB3A3F-9146-4254-968F-CF67FEBC02D0}"/>
              </a:ext>
            </a:extLst>
          </p:cNvPr>
          <p:cNvSpPr>
            <a:spLocks noGrp="1"/>
          </p:cNvSpPr>
          <p:nvPr>
            <p:ph sz="half" idx="1"/>
          </p:nvPr>
        </p:nvSpPr>
        <p:spPr/>
        <p:txBody>
          <a:bodyPr/>
          <a:lstStyle/>
          <a:p>
            <a:r>
              <a:rPr lang="en-US" sz="3200" dirty="0"/>
              <a:t>Children are growing rapidly; their weight impacts the dose of ARVs they should receive</a:t>
            </a:r>
          </a:p>
          <a:p>
            <a:r>
              <a:rPr lang="en-US" sz="3200" dirty="0"/>
              <a:t>The developmental stages of children also vary</a:t>
            </a:r>
          </a:p>
          <a:p>
            <a:pPr lvl="1"/>
            <a:r>
              <a:rPr lang="en-US" sz="2800" dirty="0"/>
              <a:t>Developmental stage impacts a child’s ability to swallow pills </a:t>
            </a:r>
          </a:p>
          <a:p>
            <a:endParaRPr lang="en-US" dirty="0"/>
          </a:p>
        </p:txBody>
      </p:sp>
      <p:sp>
        <p:nvSpPr>
          <p:cNvPr id="7" name="Text Placeholder 6">
            <a:extLst>
              <a:ext uri="{FF2B5EF4-FFF2-40B4-BE49-F238E27FC236}">
                <a16:creationId xmlns:a16="http://schemas.microsoft.com/office/drawing/2014/main" id="{1E515C99-9E29-4283-ABAA-092A7FB4B9F0}"/>
              </a:ext>
            </a:extLst>
          </p:cNvPr>
          <p:cNvSpPr>
            <a:spLocks noGrp="1"/>
          </p:cNvSpPr>
          <p:nvPr>
            <p:ph type="body" sz="quarter" idx="13"/>
          </p:nvPr>
        </p:nvSpPr>
        <p:spPr/>
        <p:txBody>
          <a:bodyPr/>
          <a:lstStyle/>
          <a:p>
            <a:endParaRPr lang="en-US" dirty="0"/>
          </a:p>
        </p:txBody>
      </p:sp>
      <p:pic>
        <p:nvPicPr>
          <p:cNvPr id="5" name="Picture 4">
            <a:extLst>
              <a:ext uri="{FF2B5EF4-FFF2-40B4-BE49-F238E27FC236}">
                <a16:creationId xmlns:a16="http://schemas.microsoft.com/office/drawing/2014/main" id="{DC7EB836-1434-4B96-90F7-75557F5AE93E}"/>
              </a:ext>
            </a:extLst>
          </p:cNvPr>
          <p:cNvPicPr>
            <a:picLocks noChangeAspect="1"/>
          </p:cNvPicPr>
          <p:nvPr/>
        </p:nvPicPr>
        <p:blipFill>
          <a:blip r:embed="rId3"/>
          <a:stretch>
            <a:fillRect/>
          </a:stretch>
        </p:blipFill>
        <p:spPr>
          <a:xfrm>
            <a:off x="7189941" y="1557077"/>
            <a:ext cx="3482235" cy="4709580"/>
          </a:xfrm>
          <a:prstGeom prst="rect">
            <a:avLst/>
          </a:prstGeom>
        </p:spPr>
      </p:pic>
    </p:spTree>
    <p:extLst>
      <p:ext uri="{BB962C8B-B14F-4D97-AF65-F5344CB8AC3E}">
        <p14:creationId xmlns:p14="http://schemas.microsoft.com/office/powerpoint/2010/main" val="1171071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CAE5-5C5E-46F3-88E0-3F7859C139D2}"/>
              </a:ext>
            </a:extLst>
          </p:cNvPr>
          <p:cNvSpPr>
            <a:spLocks noGrp="1"/>
          </p:cNvSpPr>
          <p:nvPr>
            <p:ph type="title"/>
          </p:nvPr>
        </p:nvSpPr>
        <p:spPr>
          <a:xfrm>
            <a:off x="281354" y="365125"/>
            <a:ext cx="11728938" cy="1325563"/>
          </a:xfrm>
        </p:spPr>
        <p:txBody>
          <a:bodyPr>
            <a:noAutofit/>
          </a:bodyPr>
          <a:lstStyle/>
          <a:p>
            <a:pPr algn="ctr"/>
            <a:r>
              <a:rPr lang="en-US" dirty="0">
                <a:latin typeface="+mn-lt"/>
              </a:rPr>
              <a:t>How are ARV different for adults and children?</a:t>
            </a:r>
          </a:p>
        </p:txBody>
      </p:sp>
      <p:sp>
        <p:nvSpPr>
          <p:cNvPr id="3" name="Content Placeholder 2">
            <a:extLst>
              <a:ext uri="{FF2B5EF4-FFF2-40B4-BE49-F238E27FC236}">
                <a16:creationId xmlns:a16="http://schemas.microsoft.com/office/drawing/2014/main" id="{F2D2A76E-F074-4556-A2C7-B9CDDA45E62E}"/>
              </a:ext>
            </a:extLst>
          </p:cNvPr>
          <p:cNvSpPr>
            <a:spLocks noGrp="1"/>
          </p:cNvSpPr>
          <p:nvPr>
            <p:ph sz="half" idx="1"/>
          </p:nvPr>
        </p:nvSpPr>
        <p:spPr/>
        <p:txBody>
          <a:bodyPr>
            <a:normAutofit/>
          </a:bodyPr>
          <a:lstStyle/>
          <a:p>
            <a:r>
              <a:rPr lang="en-US" dirty="0"/>
              <a:t>ARV dosing is generally the same for all adults</a:t>
            </a:r>
          </a:p>
          <a:p>
            <a:r>
              <a:rPr lang="en-US" dirty="0"/>
              <a:t>Adult bodies are no longer experiencing the rapid development of childhood and adolescence and their bodies will all process ARVs in mostly the same way</a:t>
            </a:r>
          </a:p>
        </p:txBody>
      </p:sp>
      <p:pic>
        <p:nvPicPr>
          <p:cNvPr id="4" name="Picture 3">
            <a:extLst>
              <a:ext uri="{FF2B5EF4-FFF2-40B4-BE49-F238E27FC236}">
                <a16:creationId xmlns:a16="http://schemas.microsoft.com/office/drawing/2014/main" id="{8FE55016-5EFA-430E-AEC1-40130E81E6CE}"/>
              </a:ext>
            </a:extLst>
          </p:cNvPr>
          <p:cNvPicPr>
            <a:picLocks noChangeAspect="1"/>
          </p:cNvPicPr>
          <p:nvPr/>
        </p:nvPicPr>
        <p:blipFill>
          <a:blip r:embed="rId3"/>
          <a:stretch>
            <a:fillRect/>
          </a:stretch>
        </p:blipFill>
        <p:spPr>
          <a:xfrm>
            <a:off x="6477000" y="1444084"/>
            <a:ext cx="3886200" cy="5246370"/>
          </a:xfrm>
          <a:prstGeom prst="rect">
            <a:avLst/>
          </a:prstGeom>
        </p:spPr>
      </p:pic>
    </p:spTree>
    <p:extLst>
      <p:ext uri="{BB962C8B-B14F-4D97-AF65-F5344CB8AC3E}">
        <p14:creationId xmlns:p14="http://schemas.microsoft.com/office/powerpoint/2010/main" val="188034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91B5-E30C-4244-9DF4-3D0CCDBB980C}"/>
              </a:ext>
            </a:extLst>
          </p:cNvPr>
          <p:cNvSpPr>
            <a:spLocks noGrp="1"/>
          </p:cNvSpPr>
          <p:nvPr>
            <p:ph type="title"/>
          </p:nvPr>
        </p:nvSpPr>
        <p:spPr>
          <a:xfrm>
            <a:off x="838200" y="365125"/>
            <a:ext cx="10515600" cy="1087157"/>
          </a:xfrm>
        </p:spPr>
        <p:txBody>
          <a:bodyPr/>
          <a:lstStyle/>
          <a:p>
            <a:pPr algn="ctr"/>
            <a:r>
              <a:rPr lang="en-US" dirty="0">
                <a:latin typeface="+mn-lt"/>
              </a:rPr>
              <a:t>Liquid ARVs for Children</a:t>
            </a:r>
          </a:p>
        </p:txBody>
      </p:sp>
      <p:sp>
        <p:nvSpPr>
          <p:cNvPr id="4" name="Content Placeholder 3">
            <a:extLst>
              <a:ext uri="{FF2B5EF4-FFF2-40B4-BE49-F238E27FC236}">
                <a16:creationId xmlns:a16="http://schemas.microsoft.com/office/drawing/2014/main" id="{C9427BCE-93DE-4480-8993-15C58F1C9FEA}"/>
              </a:ext>
            </a:extLst>
          </p:cNvPr>
          <p:cNvSpPr>
            <a:spLocks noGrp="1"/>
          </p:cNvSpPr>
          <p:nvPr>
            <p:ph sz="half" idx="1"/>
          </p:nvPr>
        </p:nvSpPr>
        <p:spPr/>
        <p:txBody>
          <a:bodyPr>
            <a:normAutofit/>
          </a:bodyPr>
          <a:lstStyle/>
          <a:p>
            <a:pPr marL="0" indent="0">
              <a:buNone/>
            </a:pPr>
            <a:r>
              <a:rPr lang="en-US" b="1" dirty="0"/>
              <a:t>Strengths</a:t>
            </a:r>
          </a:p>
          <a:p>
            <a:r>
              <a:rPr lang="en-US" b="0" dirty="0"/>
              <a:t>Liquid ARVs can be swallowed even by young infants.</a:t>
            </a:r>
          </a:p>
        </p:txBody>
      </p:sp>
      <p:sp>
        <p:nvSpPr>
          <p:cNvPr id="6" name="Content Placeholder 5">
            <a:extLst>
              <a:ext uri="{FF2B5EF4-FFF2-40B4-BE49-F238E27FC236}">
                <a16:creationId xmlns:a16="http://schemas.microsoft.com/office/drawing/2014/main" id="{1C149731-53F6-4D1E-AE76-8B4C0A60A087}"/>
              </a:ext>
            </a:extLst>
          </p:cNvPr>
          <p:cNvSpPr>
            <a:spLocks noGrp="1"/>
          </p:cNvSpPr>
          <p:nvPr>
            <p:ph sz="half" idx="2"/>
          </p:nvPr>
        </p:nvSpPr>
        <p:spPr>
          <a:xfrm>
            <a:off x="6172200" y="1825625"/>
            <a:ext cx="5529470" cy="4508914"/>
          </a:xfrm>
        </p:spPr>
        <p:txBody>
          <a:bodyPr>
            <a:normAutofit lnSpcReduction="10000"/>
          </a:bodyPr>
          <a:lstStyle/>
          <a:p>
            <a:pPr marL="0" indent="0">
              <a:buNone/>
            </a:pPr>
            <a:r>
              <a:rPr lang="en-US" b="1" dirty="0"/>
              <a:t>Known Challenges</a:t>
            </a:r>
          </a:p>
          <a:p>
            <a:r>
              <a:rPr lang="en-US" dirty="0"/>
              <a:t>Keeping some liquid ARV cold can be difficult.</a:t>
            </a:r>
          </a:p>
          <a:p>
            <a:r>
              <a:rPr lang="en-US" dirty="0"/>
              <a:t>Older children need to take large amounts of liquid ARVs.</a:t>
            </a:r>
          </a:p>
          <a:p>
            <a:r>
              <a:rPr lang="en-US" dirty="0"/>
              <a:t>Some liquid ARVs can have a bitter/unpleasant taste that children may not like.</a:t>
            </a:r>
          </a:p>
          <a:p>
            <a:r>
              <a:rPr lang="en-US" dirty="0"/>
              <a:t>Measuring the correct amount of liquid ARVs to administer may be difficult.</a:t>
            </a:r>
          </a:p>
        </p:txBody>
      </p:sp>
      <p:pic>
        <p:nvPicPr>
          <p:cNvPr id="7" name="Picture 6">
            <a:extLst>
              <a:ext uri="{FF2B5EF4-FFF2-40B4-BE49-F238E27FC236}">
                <a16:creationId xmlns:a16="http://schemas.microsoft.com/office/drawing/2014/main" id="{C03B37CE-372E-4791-80B9-98294A61F51D}"/>
              </a:ext>
            </a:extLst>
          </p:cNvPr>
          <p:cNvPicPr>
            <a:picLocks noChangeAspect="1"/>
          </p:cNvPicPr>
          <p:nvPr/>
        </p:nvPicPr>
        <p:blipFill>
          <a:blip r:embed="rId3"/>
          <a:stretch>
            <a:fillRect/>
          </a:stretch>
        </p:blipFill>
        <p:spPr>
          <a:xfrm>
            <a:off x="1461409" y="3745769"/>
            <a:ext cx="2631559" cy="2588770"/>
          </a:xfrm>
          <a:prstGeom prst="rect">
            <a:avLst/>
          </a:prstGeom>
        </p:spPr>
      </p:pic>
    </p:spTree>
    <p:extLst>
      <p:ext uri="{BB962C8B-B14F-4D97-AF65-F5344CB8AC3E}">
        <p14:creationId xmlns:p14="http://schemas.microsoft.com/office/powerpoint/2010/main" val="2572497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E250D2-4695-4D08-96B3-CD1E8109AA8B}"/>
              </a:ext>
            </a:extLst>
          </p:cNvPr>
          <p:cNvPicPr>
            <a:picLocks noChangeAspect="1"/>
          </p:cNvPicPr>
          <p:nvPr/>
        </p:nvPicPr>
        <p:blipFill>
          <a:blip r:embed="rId3"/>
          <a:stretch>
            <a:fillRect/>
          </a:stretch>
        </p:blipFill>
        <p:spPr>
          <a:xfrm>
            <a:off x="1462952" y="1947088"/>
            <a:ext cx="2371951" cy="2903208"/>
          </a:xfrm>
          <a:prstGeom prst="rect">
            <a:avLst/>
          </a:prstGeom>
        </p:spPr>
      </p:pic>
      <p:sp>
        <p:nvSpPr>
          <p:cNvPr id="2" name="Rectangle 1">
            <a:extLst>
              <a:ext uri="{FF2B5EF4-FFF2-40B4-BE49-F238E27FC236}">
                <a16:creationId xmlns:a16="http://schemas.microsoft.com/office/drawing/2014/main" id="{9295C8EC-9B3C-4BAC-9FF5-B9686050AA16}"/>
              </a:ext>
            </a:extLst>
          </p:cNvPr>
          <p:cNvSpPr/>
          <p:nvPr/>
        </p:nvSpPr>
        <p:spPr>
          <a:xfrm>
            <a:off x="4788876" y="1874728"/>
            <a:ext cx="6465277" cy="3108543"/>
          </a:xfrm>
          <a:prstGeom prst="rect">
            <a:avLst/>
          </a:prstGeom>
        </p:spPr>
        <p:txBody>
          <a:bodyPr wrap="square">
            <a:spAutoFit/>
          </a:bodyPr>
          <a:lstStyle/>
          <a:p>
            <a:r>
              <a:rPr lang="en-US" sz="2800" dirty="0">
                <a:latin typeface="+mn-lt"/>
              </a:rPr>
              <a:t>Liquid ARVs can be used in young infants and are rarely used in children who can use “dissolvable formulations”</a:t>
            </a:r>
          </a:p>
          <a:p>
            <a:endParaRPr lang="en-US" sz="2800" dirty="0">
              <a:latin typeface="+mn-lt"/>
            </a:endParaRPr>
          </a:p>
          <a:p>
            <a:r>
              <a:rPr lang="en-US" sz="2800" dirty="0">
                <a:latin typeface="+mn-lt"/>
              </a:rPr>
              <a:t>Liquid ARVs are used in the prevention of mother-to-child transmission (PMTCT) of HIV (infant prophylaxis)</a:t>
            </a:r>
          </a:p>
        </p:txBody>
      </p:sp>
    </p:spTree>
    <p:extLst>
      <p:ext uri="{BB962C8B-B14F-4D97-AF65-F5344CB8AC3E}">
        <p14:creationId xmlns:p14="http://schemas.microsoft.com/office/powerpoint/2010/main" val="746415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C39E7DA-2410-4F32-A8A9-CD95A0602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545" y="3632507"/>
            <a:ext cx="2223242" cy="12485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8981B7-C608-424E-A143-B61454C3488D}"/>
              </a:ext>
            </a:extLst>
          </p:cNvPr>
          <p:cNvSpPr>
            <a:spLocks noGrp="1"/>
          </p:cNvSpPr>
          <p:nvPr>
            <p:ph type="title"/>
          </p:nvPr>
        </p:nvSpPr>
        <p:spPr>
          <a:xfrm>
            <a:off x="0" y="-8317"/>
            <a:ext cx="12192000" cy="772406"/>
          </a:xfrm>
        </p:spPr>
        <p:txBody>
          <a:bodyPr/>
          <a:lstStyle/>
          <a:p>
            <a:pPr algn="ctr"/>
            <a:r>
              <a:rPr lang="en-US" sz="3600" dirty="0">
                <a:latin typeface="+mn-lt"/>
              </a:rPr>
              <a:t>ARV Tablets for Children: Film coated vs. Dispersible</a:t>
            </a:r>
          </a:p>
        </p:txBody>
      </p:sp>
      <p:sp>
        <p:nvSpPr>
          <p:cNvPr id="4" name="Content Placeholder 3">
            <a:extLst>
              <a:ext uri="{FF2B5EF4-FFF2-40B4-BE49-F238E27FC236}">
                <a16:creationId xmlns:a16="http://schemas.microsoft.com/office/drawing/2014/main" id="{25CCF5A3-E6DB-49D4-B215-2732A2ADA105}"/>
              </a:ext>
            </a:extLst>
          </p:cNvPr>
          <p:cNvSpPr>
            <a:spLocks noGrp="1"/>
          </p:cNvSpPr>
          <p:nvPr>
            <p:ph sz="half" idx="1"/>
          </p:nvPr>
        </p:nvSpPr>
        <p:spPr>
          <a:xfrm>
            <a:off x="386874" y="1189417"/>
            <a:ext cx="4801644" cy="4351338"/>
          </a:xfrm>
        </p:spPr>
        <p:txBody>
          <a:bodyPr/>
          <a:lstStyle/>
          <a:p>
            <a:pPr marL="0" indent="0">
              <a:buNone/>
            </a:pPr>
            <a:r>
              <a:rPr lang="en-US" b="1" dirty="0"/>
              <a:t>Film coated tablets</a:t>
            </a:r>
          </a:p>
          <a:p>
            <a:r>
              <a:rPr lang="en-US" dirty="0"/>
              <a:t>Film coated tablets </a:t>
            </a:r>
            <a:r>
              <a:rPr lang="en-US" b="1" dirty="0"/>
              <a:t>must </a:t>
            </a:r>
            <a:r>
              <a:rPr lang="en-US" b="1" dirty="0">
                <a:solidFill>
                  <a:srgbClr val="FF0000"/>
                </a:solidFill>
              </a:rPr>
              <a:t>NOT</a:t>
            </a:r>
            <a:r>
              <a:rPr lang="en-US" b="1" dirty="0"/>
              <a:t> </a:t>
            </a:r>
            <a:r>
              <a:rPr lang="en-US" dirty="0"/>
              <a:t>be crushed or broken but must be swallowed whole.</a:t>
            </a:r>
          </a:p>
          <a:p>
            <a:pPr marL="0" indent="0">
              <a:buNone/>
            </a:pPr>
            <a:endParaRPr lang="en-US" dirty="0"/>
          </a:p>
        </p:txBody>
      </p:sp>
      <p:sp>
        <p:nvSpPr>
          <p:cNvPr id="6" name="Content Placeholder 5">
            <a:extLst>
              <a:ext uri="{FF2B5EF4-FFF2-40B4-BE49-F238E27FC236}">
                <a16:creationId xmlns:a16="http://schemas.microsoft.com/office/drawing/2014/main" id="{2960E853-88E4-44AE-B236-30480F33E475}"/>
              </a:ext>
            </a:extLst>
          </p:cNvPr>
          <p:cNvSpPr>
            <a:spLocks noGrp="1"/>
          </p:cNvSpPr>
          <p:nvPr>
            <p:ph sz="half" idx="2"/>
          </p:nvPr>
        </p:nvSpPr>
        <p:spPr>
          <a:xfrm>
            <a:off x="6187205" y="1189417"/>
            <a:ext cx="5181600" cy="4351338"/>
          </a:xfrm>
        </p:spPr>
        <p:txBody>
          <a:bodyPr/>
          <a:lstStyle/>
          <a:p>
            <a:pPr marL="0" indent="0">
              <a:buNone/>
            </a:pPr>
            <a:r>
              <a:rPr lang="en-US" b="1" dirty="0"/>
              <a:t>Dispersible</a:t>
            </a:r>
          </a:p>
          <a:p>
            <a:r>
              <a:rPr lang="en-US" dirty="0"/>
              <a:t>Dispersible tablets can be crushed, broken, or dissolved in liquid.</a:t>
            </a:r>
          </a:p>
          <a:p>
            <a:r>
              <a:rPr lang="en-US" dirty="0"/>
              <a:t>Dispersible tablets can also be dissolved in the mouth.</a:t>
            </a:r>
          </a:p>
          <a:p>
            <a:r>
              <a:rPr lang="en-US" dirty="0"/>
              <a:t>Dispersible tablets may be easier to take, especially for children who cannot swallow tablets.</a:t>
            </a:r>
          </a:p>
        </p:txBody>
      </p:sp>
      <p:sp>
        <p:nvSpPr>
          <p:cNvPr id="3" name="TextBox 2">
            <a:extLst>
              <a:ext uri="{FF2B5EF4-FFF2-40B4-BE49-F238E27FC236}">
                <a16:creationId xmlns:a16="http://schemas.microsoft.com/office/drawing/2014/main" id="{4469E136-C81B-4506-8A31-9964EF4A505B}"/>
              </a:ext>
            </a:extLst>
          </p:cNvPr>
          <p:cNvSpPr txBox="1"/>
          <p:nvPr/>
        </p:nvSpPr>
        <p:spPr>
          <a:xfrm>
            <a:off x="1841670" y="4866944"/>
            <a:ext cx="1470991" cy="646331"/>
          </a:xfrm>
          <a:prstGeom prst="rect">
            <a:avLst/>
          </a:prstGeom>
          <a:noFill/>
        </p:spPr>
        <p:txBody>
          <a:bodyPr wrap="square" rtlCol="0">
            <a:spAutoFit/>
          </a:bodyPr>
          <a:lstStyle/>
          <a:p>
            <a:r>
              <a:rPr lang="en-US" dirty="0"/>
              <a:t> Dolutegravir (DTG) 50mg</a:t>
            </a:r>
          </a:p>
        </p:txBody>
      </p:sp>
      <p:pic>
        <p:nvPicPr>
          <p:cNvPr id="9" name="Picture 8">
            <a:extLst>
              <a:ext uri="{FF2B5EF4-FFF2-40B4-BE49-F238E27FC236}">
                <a16:creationId xmlns:a16="http://schemas.microsoft.com/office/drawing/2014/main" id="{201A75FC-EE6A-4F0B-8D59-A6B7AC1DE275}"/>
              </a:ext>
            </a:extLst>
          </p:cNvPr>
          <p:cNvPicPr>
            <a:picLocks noChangeAspect="1"/>
          </p:cNvPicPr>
          <p:nvPr/>
        </p:nvPicPr>
        <p:blipFill rotWithShape="1">
          <a:blip r:embed="rId4"/>
          <a:srcRect l="34949" t="2836" r="19034" b="48557"/>
          <a:stretch/>
        </p:blipFill>
        <p:spPr>
          <a:xfrm>
            <a:off x="6475957" y="5336087"/>
            <a:ext cx="1138553" cy="107312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58DF7EB-F9FD-41A0-9F5C-E53B075BE3C9}"/>
              </a:ext>
            </a:extLst>
          </p:cNvPr>
          <p:cNvSpPr/>
          <p:nvPr/>
        </p:nvSpPr>
        <p:spPr>
          <a:xfrm>
            <a:off x="7823287" y="5542192"/>
            <a:ext cx="3049305" cy="646331"/>
          </a:xfrm>
          <a:prstGeom prst="rect">
            <a:avLst/>
          </a:prstGeom>
        </p:spPr>
        <p:txBody>
          <a:bodyPr wrap="square">
            <a:spAutoFit/>
          </a:bodyPr>
          <a:lstStyle/>
          <a:p>
            <a:pPr algn="ctr"/>
            <a:r>
              <a:rPr lang="en-US" dirty="0"/>
              <a:t>Pediatric Dolutegravir (</a:t>
            </a:r>
            <a:r>
              <a:rPr lang="en-US" dirty="0" err="1"/>
              <a:t>pDTG</a:t>
            </a:r>
            <a:r>
              <a:rPr lang="en-US" dirty="0"/>
              <a:t>) 10mg scored tablet </a:t>
            </a:r>
          </a:p>
        </p:txBody>
      </p:sp>
    </p:spTree>
    <p:extLst>
      <p:ext uri="{BB962C8B-B14F-4D97-AF65-F5344CB8AC3E}">
        <p14:creationId xmlns:p14="http://schemas.microsoft.com/office/powerpoint/2010/main" val="3347842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204A-FBEA-465C-B384-EB6D5D520852}"/>
              </a:ext>
            </a:extLst>
          </p:cNvPr>
          <p:cNvSpPr>
            <a:spLocks noGrp="1"/>
          </p:cNvSpPr>
          <p:nvPr>
            <p:ph type="title"/>
          </p:nvPr>
        </p:nvSpPr>
        <p:spPr/>
        <p:txBody>
          <a:bodyPr/>
          <a:lstStyle/>
          <a:p>
            <a:pPr algn="ctr"/>
            <a:r>
              <a:rPr lang="en-US" dirty="0">
                <a:latin typeface="+mn-lt"/>
              </a:rPr>
              <a:t>Pellets and Granules for children</a:t>
            </a:r>
          </a:p>
        </p:txBody>
      </p:sp>
      <p:sp>
        <p:nvSpPr>
          <p:cNvPr id="4" name="Content Placeholder 3">
            <a:extLst>
              <a:ext uri="{FF2B5EF4-FFF2-40B4-BE49-F238E27FC236}">
                <a16:creationId xmlns:a16="http://schemas.microsoft.com/office/drawing/2014/main" id="{BF7E4AD8-2146-4054-9441-833F805C4346}"/>
              </a:ext>
            </a:extLst>
          </p:cNvPr>
          <p:cNvSpPr>
            <a:spLocks noGrp="1"/>
          </p:cNvSpPr>
          <p:nvPr>
            <p:ph sz="half" idx="2"/>
          </p:nvPr>
        </p:nvSpPr>
        <p:spPr>
          <a:xfrm>
            <a:off x="6185807" y="1621518"/>
            <a:ext cx="5589814" cy="4351338"/>
          </a:xfrm>
        </p:spPr>
        <p:txBody>
          <a:bodyPr/>
          <a:lstStyle/>
          <a:p>
            <a:r>
              <a:rPr lang="en-US" sz="3200" dirty="0"/>
              <a:t>LPV/r granules come inside a sachet which must be opened to release the granules powder</a:t>
            </a:r>
          </a:p>
          <a:p>
            <a:pPr marL="0" indent="0">
              <a:buNone/>
            </a:pPr>
            <a:endParaRPr lang="en-US" dirty="0"/>
          </a:p>
        </p:txBody>
      </p:sp>
      <p:sp>
        <p:nvSpPr>
          <p:cNvPr id="5" name="Text Placeholder 4">
            <a:extLst>
              <a:ext uri="{FF2B5EF4-FFF2-40B4-BE49-F238E27FC236}">
                <a16:creationId xmlns:a16="http://schemas.microsoft.com/office/drawing/2014/main" id="{F70D900B-B222-420E-A167-ED40550C7BCA}"/>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1922C0B2-379D-4655-A90E-BBD99811255D}"/>
              </a:ext>
            </a:extLst>
          </p:cNvPr>
          <p:cNvSpPr>
            <a:spLocks noGrp="1"/>
          </p:cNvSpPr>
          <p:nvPr>
            <p:ph type="sldNum" sz="quarter" idx="14"/>
          </p:nvPr>
        </p:nvSpPr>
        <p:spPr/>
        <p:txBody>
          <a:bodyPr/>
          <a:lstStyle/>
          <a:p>
            <a:fld id="{9C4A1C20-3697-468E-9BA2-44BD6D236723}" type="slidenum">
              <a:rPr lang="en-US" altLang="en-US" smtClean="0"/>
              <a:pPr/>
              <a:t>39</a:t>
            </a:fld>
            <a:endParaRPr lang="en-US" altLang="en-US" dirty="0"/>
          </a:p>
        </p:txBody>
      </p:sp>
      <p:pic>
        <p:nvPicPr>
          <p:cNvPr id="7" name="Content Placeholder 8">
            <a:extLst>
              <a:ext uri="{FF2B5EF4-FFF2-40B4-BE49-F238E27FC236}">
                <a16:creationId xmlns:a16="http://schemas.microsoft.com/office/drawing/2014/main" id="{F2286E7F-45AC-4F1E-BDA6-2FCEACD31C69}"/>
              </a:ext>
            </a:extLst>
          </p:cNvPr>
          <p:cNvPicPr>
            <a:picLocks noGrp="1" noChangeAspect="1"/>
          </p:cNvPicPr>
          <p:nvPr>
            <p:ph sz="half" idx="1"/>
          </p:nvPr>
        </p:nvPicPr>
        <p:blipFill>
          <a:blip r:embed="rId3"/>
          <a:stretch>
            <a:fillRect/>
          </a:stretch>
        </p:blipFill>
        <p:spPr>
          <a:xfrm>
            <a:off x="2309189" y="3616928"/>
            <a:ext cx="2260183" cy="2929547"/>
          </a:xfrm>
          <a:prstGeom prst="rect">
            <a:avLst/>
          </a:prstGeom>
        </p:spPr>
      </p:pic>
      <p:sp>
        <p:nvSpPr>
          <p:cNvPr id="10" name="TextBox 9">
            <a:extLst>
              <a:ext uri="{FF2B5EF4-FFF2-40B4-BE49-F238E27FC236}">
                <a16:creationId xmlns:a16="http://schemas.microsoft.com/office/drawing/2014/main" id="{63CFFF80-5C7A-4A56-BBCD-F2FAC7446826}"/>
              </a:ext>
            </a:extLst>
          </p:cNvPr>
          <p:cNvSpPr txBox="1"/>
          <p:nvPr/>
        </p:nvSpPr>
        <p:spPr>
          <a:xfrm>
            <a:off x="429986" y="1690688"/>
            <a:ext cx="5347962" cy="1421928"/>
          </a:xfrm>
          <a:prstGeom prst="rect">
            <a:avLst/>
          </a:prstGeom>
          <a:noFill/>
        </p:spPr>
        <p:txBody>
          <a:bodyPr wrap="square" rtlCol="0">
            <a:spAutoFit/>
          </a:bodyPr>
          <a:lstStyle/>
          <a:p>
            <a:pPr marL="285750" marR="0" lvl="0" indent="-28575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en-US" sz="3200" dirty="0">
                <a:solidFill>
                  <a:prstClr val="black"/>
                </a:solidFill>
                <a:latin typeface="Calibri" panose="020F0502020204030204"/>
              </a:rPr>
              <a:t>LPV/r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pellets come inside a capsule which must be opened to release the pellets</a:t>
            </a:r>
          </a:p>
        </p:txBody>
      </p:sp>
      <p:pic>
        <p:nvPicPr>
          <p:cNvPr id="11" name="Picture 10">
            <a:extLst>
              <a:ext uri="{FF2B5EF4-FFF2-40B4-BE49-F238E27FC236}">
                <a16:creationId xmlns:a16="http://schemas.microsoft.com/office/drawing/2014/main" id="{3DDE66E8-2215-49D4-B25F-3DEBE2945B75}"/>
              </a:ext>
            </a:extLst>
          </p:cNvPr>
          <p:cNvPicPr>
            <a:picLocks noChangeAspect="1"/>
          </p:cNvPicPr>
          <p:nvPr/>
        </p:nvPicPr>
        <p:blipFill>
          <a:blip r:embed="rId4"/>
          <a:stretch>
            <a:fillRect/>
          </a:stretch>
        </p:blipFill>
        <p:spPr>
          <a:xfrm>
            <a:off x="7318214" y="3432660"/>
            <a:ext cx="3080072" cy="3609458"/>
          </a:xfrm>
          <a:prstGeom prst="rect">
            <a:avLst/>
          </a:prstGeom>
        </p:spPr>
      </p:pic>
    </p:spTree>
    <p:extLst>
      <p:ext uri="{BB962C8B-B14F-4D97-AF65-F5344CB8AC3E}">
        <p14:creationId xmlns:p14="http://schemas.microsoft.com/office/powerpoint/2010/main" val="124034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38E0-CD48-4A9C-95FA-CDD872EFB8D0}"/>
              </a:ext>
            </a:extLst>
          </p:cNvPr>
          <p:cNvSpPr>
            <a:spLocks noGrp="1"/>
          </p:cNvSpPr>
          <p:nvPr>
            <p:ph type="title"/>
          </p:nvPr>
        </p:nvSpPr>
        <p:spPr/>
        <p:txBody>
          <a:bodyPr/>
          <a:lstStyle/>
          <a:p>
            <a:r>
              <a:rPr lang="en-US" dirty="0"/>
              <a:t>Who are the Trainers and Trainees?</a:t>
            </a:r>
          </a:p>
        </p:txBody>
      </p:sp>
      <p:sp>
        <p:nvSpPr>
          <p:cNvPr id="3" name="Content Placeholder 2">
            <a:extLst>
              <a:ext uri="{FF2B5EF4-FFF2-40B4-BE49-F238E27FC236}">
                <a16:creationId xmlns:a16="http://schemas.microsoft.com/office/drawing/2014/main" id="{2273B5D7-54C6-41E1-ACEB-45A0E92D66B7}"/>
              </a:ext>
            </a:extLst>
          </p:cNvPr>
          <p:cNvSpPr>
            <a:spLocks noGrp="1"/>
          </p:cNvSpPr>
          <p:nvPr>
            <p:ph idx="1"/>
          </p:nvPr>
        </p:nvSpPr>
        <p:spPr/>
        <p:txBody>
          <a:bodyPr/>
          <a:lstStyle/>
          <a:p>
            <a:r>
              <a:rPr lang="en-US" dirty="0"/>
              <a:t>Trainer:</a:t>
            </a:r>
          </a:p>
          <a:p>
            <a:pPr lvl="1">
              <a:buClr>
                <a:schemeClr val="tx1"/>
              </a:buClr>
            </a:pPr>
            <a:r>
              <a:rPr lang="en-US" dirty="0"/>
              <a:t>Facility staff (or pool of national trainers if applicable) who are subject matter experts  </a:t>
            </a:r>
          </a:p>
          <a:p>
            <a:pPr lvl="1"/>
            <a:r>
              <a:rPr lang="en-US" dirty="0"/>
              <a:t>Follow country program protocol to determine most appropriate trainer(s)</a:t>
            </a:r>
          </a:p>
          <a:p>
            <a:pPr lvl="1"/>
            <a:endParaRPr lang="en-US" dirty="0"/>
          </a:p>
          <a:p>
            <a:pPr lvl="1"/>
            <a:endParaRPr lang="en-US" dirty="0"/>
          </a:p>
          <a:p>
            <a:r>
              <a:rPr lang="en-US" dirty="0"/>
              <a:t>Trainees:</a:t>
            </a:r>
          </a:p>
          <a:p>
            <a:pPr lvl="1">
              <a:buClr>
                <a:schemeClr val="tx1"/>
              </a:buClr>
            </a:pPr>
            <a:r>
              <a:rPr lang="en-US" dirty="0"/>
              <a:t>Lay Workers</a:t>
            </a:r>
          </a:p>
          <a:p>
            <a:pPr lvl="1">
              <a:buClr>
                <a:schemeClr val="tx1"/>
              </a:buClr>
            </a:pPr>
            <a:r>
              <a:rPr lang="en-US" dirty="0"/>
              <a:t>Orphans and Vulnerable Children (OVC) Case Managers </a:t>
            </a:r>
          </a:p>
          <a:p>
            <a:pPr lvl="1">
              <a:buClr>
                <a:schemeClr val="tx1"/>
              </a:buClr>
            </a:pPr>
            <a:r>
              <a:rPr lang="en-US" dirty="0"/>
              <a:t>Community Health Workers (CHWs)</a:t>
            </a:r>
          </a:p>
          <a:p>
            <a:endParaRPr lang="en-US" dirty="0"/>
          </a:p>
        </p:txBody>
      </p:sp>
      <p:sp>
        <p:nvSpPr>
          <p:cNvPr id="4" name="Text Placeholder 3">
            <a:extLst>
              <a:ext uri="{FF2B5EF4-FFF2-40B4-BE49-F238E27FC236}">
                <a16:creationId xmlns:a16="http://schemas.microsoft.com/office/drawing/2014/main" id="{ECD694C6-00CE-42EA-8DD3-8B493A997B05}"/>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488345C1-A146-4951-8F5A-9796C3D4A97D}"/>
              </a:ext>
            </a:extLst>
          </p:cNvPr>
          <p:cNvSpPr>
            <a:spLocks noGrp="1"/>
          </p:cNvSpPr>
          <p:nvPr>
            <p:ph type="sldNum" sz="quarter" idx="14"/>
          </p:nvPr>
        </p:nvSpPr>
        <p:spPr/>
        <p:txBody>
          <a:bodyPr/>
          <a:lstStyle/>
          <a:p>
            <a:fld id="{FB96C79D-DC87-4C83-9921-E00271E910F7}" type="slidenum">
              <a:rPr lang="en-US" altLang="en-US" smtClean="0"/>
              <a:pPr/>
              <a:t>4</a:t>
            </a:fld>
            <a:endParaRPr lang="en-US" altLang="en-US" dirty="0"/>
          </a:p>
        </p:txBody>
      </p:sp>
    </p:spTree>
    <p:extLst>
      <p:ext uri="{BB962C8B-B14F-4D97-AF65-F5344CB8AC3E}">
        <p14:creationId xmlns:p14="http://schemas.microsoft.com/office/powerpoint/2010/main" val="2228997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ADEC3-6555-40CB-9F33-44D6E3FC244D}"/>
              </a:ext>
            </a:extLst>
          </p:cNvPr>
          <p:cNvSpPr>
            <a:spLocks noGrp="1"/>
          </p:cNvSpPr>
          <p:nvPr>
            <p:ph type="title"/>
          </p:nvPr>
        </p:nvSpPr>
        <p:spPr>
          <a:xfrm>
            <a:off x="118334" y="1709738"/>
            <a:ext cx="11876442" cy="2852737"/>
          </a:xfrm>
        </p:spPr>
        <p:txBody>
          <a:bodyPr>
            <a:normAutofit/>
          </a:bodyPr>
          <a:lstStyle/>
          <a:p>
            <a:pPr algn="ctr"/>
            <a:r>
              <a:rPr lang="en-US" sz="5800" dirty="0"/>
              <a:t>Questions?</a:t>
            </a:r>
          </a:p>
        </p:txBody>
      </p:sp>
      <p:pic>
        <p:nvPicPr>
          <p:cNvPr id="1026" name="Picture 2" descr="Image">
            <a:extLst>
              <a:ext uri="{FF2B5EF4-FFF2-40B4-BE49-F238E27FC236}">
                <a16:creationId xmlns:a16="http://schemas.microsoft.com/office/drawing/2014/main" id="{04C37D80-B9A4-4CD7-B671-68183640F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809750"/>
            <a:ext cx="42100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34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D2CD-AF9F-4D5F-848A-8F3E8E687153}"/>
              </a:ext>
            </a:extLst>
          </p:cNvPr>
          <p:cNvSpPr>
            <a:spLocks noGrp="1"/>
          </p:cNvSpPr>
          <p:nvPr>
            <p:ph type="title"/>
          </p:nvPr>
        </p:nvSpPr>
        <p:spPr>
          <a:xfrm>
            <a:off x="510448" y="1577536"/>
            <a:ext cx="11171104" cy="2852737"/>
          </a:xfrm>
        </p:spPr>
        <p:txBody>
          <a:bodyPr>
            <a:noAutofit/>
          </a:bodyPr>
          <a:lstStyle/>
          <a:p>
            <a:pPr algn="ctr"/>
            <a:r>
              <a:rPr lang="en-US" sz="4800" dirty="0">
                <a:latin typeface="+mn-lt"/>
              </a:rPr>
              <a:t>Considerations for Giving </a:t>
            </a:r>
            <a:br>
              <a:rPr lang="en-US" sz="4800" dirty="0">
                <a:latin typeface="+mn-lt"/>
              </a:rPr>
            </a:br>
            <a:r>
              <a:rPr lang="en-US" sz="4800" dirty="0">
                <a:latin typeface="+mn-lt"/>
              </a:rPr>
              <a:t>Pediatric ARV Formulations </a:t>
            </a:r>
          </a:p>
        </p:txBody>
      </p:sp>
    </p:spTree>
    <p:extLst>
      <p:ext uri="{BB962C8B-B14F-4D97-AF65-F5344CB8AC3E}">
        <p14:creationId xmlns:p14="http://schemas.microsoft.com/office/powerpoint/2010/main" val="3148663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6BDF6E-B9BA-49E3-8DF7-50819CAD1B7D}"/>
              </a:ext>
            </a:extLst>
          </p:cNvPr>
          <p:cNvSpPr>
            <a:spLocks noGrp="1"/>
          </p:cNvSpPr>
          <p:nvPr>
            <p:ph type="body" sz="quarter" idx="13"/>
          </p:nvPr>
        </p:nvSpPr>
        <p:spPr/>
        <p:txBody>
          <a:bodyPr/>
          <a:lstStyle/>
          <a:p>
            <a:endParaRPr lang="en-US" dirty="0"/>
          </a:p>
        </p:txBody>
      </p:sp>
      <p:sp>
        <p:nvSpPr>
          <p:cNvPr id="2" name="Title 1">
            <a:extLst>
              <a:ext uri="{FF2B5EF4-FFF2-40B4-BE49-F238E27FC236}">
                <a16:creationId xmlns:a16="http://schemas.microsoft.com/office/drawing/2014/main" id="{447718A0-E9C0-4930-8C62-62C7A8241D6D}"/>
              </a:ext>
            </a:extLst>
          </p:cNvPr>
          <p:cNvSpPr>
            <a:spLocks noGrp="1"/>
          </p:cNvSpPr>
          <p:nvPr>
            <p:ph type="title" idx="4294967295"/>
          </p:nvPr>
        </p:nvSpPr>
        <p:spPr>
          <a:xfrm>
            <a:off x="838200" y="213612"/>
            <a:ext cx="10515600" cy="1076400"/>
          </a:xfrm>
        </p:spPr>
        <p:txBody>
          <a:bodyPr>
            <a:normAutofit/>
          </a:bodyPr>
          <a:lstStyle/>
          <a:p>
            <a:pPr algn="ctr"/>
            <a:r>
              <a:rPr lang="en-US" dirty="0">
                <a:latin typeface="+mn-lt"/>
              </a:rPr>
              <a:t>Names of ARVs used in children</a:t>
            </a:r>
          </a:p>
        </p:txBody>
      </p:sp>
      <p:graphicFrame>
        <p:nvGraphicFramePr>
          <p:cNvPr id="3" name="Table 2">
            <a:extLst>
              <a:ext uri="{FF2B5EF4-FFF2-40B4-BE49-F238E27FC236}">
                <a16:creationId xmlns:a16="http://schemas.microsoft.com/office/drawing/2014/main" id="{703E33E6-7C19-4685-95BD-687697C85CB6}"/>
              </a:ext>
            </a:extLst>
          </p:cNvPr>
          <p:cNvGraphicFramePr>
            <a:graphicFrameLocks noGrp="1"/>
          </p:cNvGraphicFramePr>
          <p:nvPr>
            <p:extLst>
              <p:ext uri="{D42A27DB-BD31-4B8C-83A1-F6EECF244321}">
                <p14:modId xmlns:p14="http://schemas.microsoft.com/office/powerpoint/2010/main" val="2354625377"/>
              </p:ext>
            </p:extLst>
          </p:nvPr>
        </p:nvGraphicFramePr>
        <p:xfrm>
          <a:off x="679938" y="1218411"/>
          <a:ext cx="10673862" cy="5212080"/>
        </p:xfrm>
        <a:graphic>
          <a:graphicData uri="http://schemas.openxmlformats.org/drawingml/2006/table">
            <a:tbl>
              <a:tblPr firstRow="1" bandRow="1"/>
              <a:tblGrid>
                <a:gridCol w="3557954">
                  <a:extLst>
                    <a:ext uri="{9D8B030D-6E8A-4147-A177-3AD203B41FA5}">
                      <a16:colId xmlns:a16="http://schemas.microsoft.com/office/drawing/2014/main" val="2705101508"/>
                    </a:ext>
                  </a:extLst>
                </a:gridCol>
                <a:gridCol w="3557954">
                  <a:extLst>
                    <a:ext uri="{9D8B030D-6E8A-4147-A177-3AD203B41FA5}">
                      <a16:colId xmlns:a16="http://schemas.microsoft.com/office/drawing/2014/main" val="2712316776"/>
                    </a:ext>
                  </a:extLst>
                </a:gridCol>
                <a:gridCol w="3557954">
                  <a:extLst>
                    <a:ext uri="{9D8B030D-6E8A-4147-A177-3AD203B41FA5}">
                      <a16:colId xmlns:a16="http://schemas.microsoft.com/office/drawing/2014/main" val="2158166596"/>
                    </a:ext>
                  </a:extLst>
                </a:gridCol>
              </a:tblGrid>
              <a:tr h="271709">
                <a:tc>
                  <a:txBody>
                    <a:bodyPr/>
                    <a:lstStyle/>
                    <a:p>
                      <a:pPr algn="ctr" rtl="0" fontAlgn="ctr"/>
                      <a:r>
                        <a:rPr lang="en-US" sz="2400" b="1" i="0" u="none" strike="noStrike" dirty="0">
                          <a:solidFill>
                            <a:srgbClr val="FFFFFF"/>
                          </a:solidFill>
                          <a:effectLst/>
                          <a:latin typeface="Calibri" panose="020F0502020204030204" pitchFamily="34" charset="0"/>
                        </a:rPr>
                        <a:t>Name of ARV</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algn="ctr" rtl="0" fontAlgn="ctr"/>
                      <a:r>
                        <a:rPr lang="en-US" sz="2400" b="1" i="0" u="none" strike="noStrike" dirty="0">
                          <a:solidFill>
                            <a:srgbClr val="FFFFFF"/>
                          </a:solidFill>
                          <a:effectLst/>
                          <a:latin typeface="Calibri" panose="020F0502020204030204" pitchFamily="34" charset="0"/>
                        </a:rPr>
                        <a:t>Abbreviation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tc>
                  <a:txBody>
                    <a:bodyPr/>
                    <a:lstStyle/>
                    <a:p>
                      <a:pPr algn="ctr" rtl="0" fontAlgn="ctr"/>
                      <a:r>
                        <a:rPr lang="en-US" sz="2400" b="1" i="0" u="none" strike="noStrike" dirty="0">
                          <a:solidFill>
                            <a:srgbClr val="FFFFFF"/>
                          </a:solidFill>
                          <a:effectLst/>
                          <a:latin typeface="Calibri" panose="020F0502020204030204" pitchFamily="34" charset="0"/>
                        </a:rPr>
                        <a:t>Class of ARV</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05496"/>
                    </a:solidFill>
                  </a:tcPr>
                </a:tc>
                <a:extLst>
                  <a:ext uri="{0D108BD9-81ED-4DB2-BD59-A6C34878D82A}">
                    <a16:rowId xmlns:a16="http://schemas.microsoft.com/office/drawing/2014/main" val="3247041056"/>
                  </a:ext>
                </a:extLst>
              </a:tr>
              <a:tr h="281772">
                <a:tc>
                  <a:txBody>
                    <a:bodyPr/>
                    <a:lstStyle/>
                    <a:p>
                      <a:pPr algn="ctr" rtl="0" fontAlgn="ctr"/>
                      <a:r>
                        <a:rPr lang="en-US" sz="2400" b="0" i="0" u="none" strike="noStrike" dirty="0">
                          <a:solidFill>
                            <a:srgbClr val="000000"/>
                          </a:solidFill>
                          <a:effectLst/>
                          <a:latin typeface="Calibri" panose="020F0502020204030204" pitchFamily="34" charset="0"/>
                        </a:rPr>
                        <a:t>Dolutegravir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2400" b="0" i="0" u="none" strike="noStrike" dirty="0">
                          <a:solidFill>
                            <a:srgbClr val="000000"/>
                          </a:solidFill>
                          <a:effectLst/>
                          <a:latin typeface="Calibri" panose="020F0502020204030204" pitchFamily="34" charset="0"/>
                        </a:rPr>
                        <a:t>DTG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rowSpan="2">
                  <a:txBody>
                    <a:bodyPr/>
                    <a:lstStyle/>
                    <a:p>
                      <a:pPr algn="ctr" rtl="0" fontAlgn="ctr"/>
                      <a:r>
                        <a:rPr lang="en-US" sz="2400" b="0" i="0" u="none" strike="noStrike" dirty="0">
                          <a:solidFill>
                            <a:srgbClr val="000000"/>
                          </a:solidFill>
                          <a:effectLst/>
                          <a:latin typeface="Calibri" panose="020F0502020204030204" pitchFamily="34" charset="0"/>
                        </a:rPr>
                        <a:t>Integrase Inhibitor (INSTI)</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extLst>
                  <a:ext uri="{0D108BD9-81ED-4DB2-BD59-A6C34878D82A}">
                    <a16:rowId xmlns:a16="http://schemas.microsoft.com/office/drawing/2014/main" val="2532767410"/>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Raltegravir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2400" b="0" i="0" u="none" strike="noStrike" dirty="0">
                          <a:solidFill>
                            <a:srgbClr val="000000"/>
                          </a:solidFill>
                          <a:effectLst/>
                          <a:latin typeface="Calibri" panose="020F0502020204030204" pitchFamily="34" charset="0"/>
                        </a:rPr>
                        <a:t>RAL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v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extLst>
                  <a:ext uri="{0D108BD9-81ED-4DB2-BD59-A6C34878D82A}">
                    <a16:rowId xmlns:a16="http://schemas.microsoft.com/office/drawing/2014/main" val="1271484868"/>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extLst>
                  <a:ext uri="{0D108BD9-81ED-4DB2-BD59-A6C34878D82A}">
                    <a16:rowId xmlns:a16="http://schemas.microsoft.com/office/drawing/2014/main" val="4236571213"/>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Lopinavir/ritonavir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rtl="0" fontAlgn="ctr"/>
                      <a:r>
                        <a:rPr lang="en-US" sz="2400" b="0" i="0" u="none" strike="noStrike" dirty="0" err="1">
                          <a:solidFill>
                            <a:srgbClr val="000000"/>
                          </a:solidFill>
                          <a:effectLst/>
                          <a:latin typeface="Calibri" panose="020F0502020204030204" pitchFamily="34" charset="0"/>
                        </a:rPr>
                        <a:t>LPVr</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rtl="0" fontAlgn="ctr"/>
                      <a:r>
                        <a:rPr lang="en-US" sz="2400" b="0" i="0" u="none" strike="noStrike" dirty="0">
                          <a:solidFill>
                            <a:srgbClr val="000000"/>
                          </a:solidFill>
                          <a:effectLst/>
                          <a:latin typeface="Calibri" panose="020F0502020204030204" pitchFamily="34" charset="0"/>
                        </a:rPr>
                        <a:t>Protease inhibitor (PI)</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457343649"/>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F4E78"/>
                    </a:solidFill>
                  </a:tcPr>
                </a:tc>
                <a:extLst>
                  <a:ext uri="{0D108BD9-81ED-4DB2-BD59-A6C34878D82A}">
                    <a16:rowId xmlns:a16="http://schemas.microsoft.com/office/drawing/2014/main" val="3935408587"/>
                  </a:ext>
                </a:extLst>
              </a:tr>
              <a:tr h="281772">
                <a:tc>
                  <a:txBody>
                    <a:bodyPr/>
                    <a:lstStyle/>
                    <a:p>
                      <a:pPr algn="ctr" rtl="0" fontAlgn="ctr"/>
                      <a:r>
                        <a:rPr lang="en-US" sz="2400" b="0" i="0" u="none" strike="noStrike" dirty="0">
                          <a:solidFill>
                            <a:srgbClr val="000000"/>
                          </a:solidFill>
                          <a:effectLst/>
                          <a:latin typeface="Calibri" panose="020F0502020204030204" pitchFamily="34" charset="0"/>
                        </a:rPr>
                        <a:t>Zidovudine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ctr"/>
                      <a:r>
                        <a:rPr lang="en-US" sz="2400" b="0" i="0" u="none" strike="noStrike" dirty="0">
                          <a:solidFill>
                            <a:srgbClr val="000000"/>
                          </a:solidFill>
                          <a:effectLst/>
                          <a:latin typeface="Calibri" panose="020F0502020204030204" pitchFamily="34" charset="0"/>
                        </a:rPr>
                        <a:t>AZT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rowSpan="4">
                  <a:txBody>
                    <a:bodyPr/>
                    <a:lstStyle/>
                    <a:p>
                      <a:pPr algn="ctr" rtl="0" fontAlgn="ctr"/>
                      <a:r>
                        <a:rPr lang="en-US" sz="2400" b="0" i="0" u="none" strike="noStrike" dirty="0">
                          <a:solidFill>
                            <a:srgbClr val="000000"/>
                          </a:solidFill>
                          <a:effectLst/>
                          <a:latin typeface="Calibri" panose="020F0502020204030204" pitchFamily="34" charset="0"/>
                        </a:rPr>
                        <a:t>Nucleoside Reverses Transcriptase Inhibitor (NRTI)</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1611573782"/>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Abacavir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ctr"/>
                      <a:r>
                        <a:rPr lang="en-US" sz="2400" b="0" i="0" u="none" strike="noStrike" dirty="0">
                          <a:solidFill>
                            <a:srgbClr val="000000"/>
                          </a:solidFill>
                          <a:effectLst/>
                          <a:latin typeface="Calibri" panose="020F0502020204030204" pitchFamily="34" charset="0"/>
                        </a:rPr>
                        <a:t>ABC</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v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252289403"/>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Lamivudine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ctr"/>
                      <a:r>
                        <a:rPr lang="en-US" sz="2400" b="0" i="0" u="none" strike="noStrike" dirty="0">
                          <a:solidFill>
                            <a:srgbClr val="000000"/>
                          </a:solidFill>
                          <a:effectLst/>
                          <a:latin typeface="Calibri" panose="020F0502020204030204" pitchFamily="34" charset="0"/>
                        </a:rPr>
                        <a:t>3TC</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v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2926322506"/>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Tenofovir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a:txBody>
                    <a:bodyPr/>
                    <a:lstStyle/>
                    <a:p>
                      <a:pPr algn="ctr" rtl="0" fontAlgn="ctr"/>
                      <a:r>
                        <a:rPr lang="en-US" sz="2400" b="0" i="0" u="none" strike="noStrike" dirty="0">
                          <a:solidFill>
                            <a:srgbClr val="000000"/>
                          </a:solidFill>
                          <a:effectLst/>
                          <a:latin typeface="Calibri" panose="020F0502020204030204" pitchFamily="34" charset="0"/>
                        </a:rPr>
                        <a:t>TDF</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tc v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4215401516"/>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2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extLst>
                  <a:ext uri="{0D108BD9-81ED-4DB2-BD59-A6C34878D82A}">
                    <a16:rowId xmlns:a16="http://schemas.microsoft.com/office/drawing/2014/main" val="1269572071"/>
                  </a:ext>
                </a:extLst>
              </a:tr>
              <a:tr h="496533">
                <a:tc>
                  <a:txBody>
                    <a:bodyPr/>
                    <a:lstStyle/>
                    <a:p>
                      <a:pPr algn="ctr" rtl="0" fontAlgn="ctr"/>
                      <a:r>
                        <a:rPr lang="en-US" sz="2400" b="0" i="0" u="none" strike="noStrike" dirty="0">
                          <a:solidFill>
                            <a:srgbClr val="000000"/>
                          </a:solidFill>
                          <a:effectLst/>
                          <a:latin typeface="Calibri" panose="020F0502020204030204" pitchFamily="34" charset="0"/>
                        </a:rPr>
                        <a:t>Nevirapine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2400" b="0" i="0" u="none" strike="noStrike" dirty="0">
                          <a:solidFill>
                            <a:srgbClr val="000000"/>
                          </a:solidFill>
                          <a:effectLst/>
                          <a:latin typeface="Calibri" panose="020F0502020204030204" pitchFamily="34" charset="0"/>
                        </a:rPr>
                        <a:t>NVP</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rowSpan="2">
                  <a:txBody>
                    <a:bodyPr/>
                    <a:lstStyle/>
                    <a:p>
                      <a:pPr algn="ctr" rtl="0" fontAlgn="ctr"/>
                      <a:r>
                        <a:rPr lang="it-IT" sz="2400" b="0" i="0" u="none" strike="noStrike" dirty="0">
                          <a:solidFill>
                            <a:srgbClr val="000000"/>
                          </a:solidFill>
                          <a:effectLst/>
                          <a:latin typeface="Calibri" panose="020F0502020204030204" pitchFamily="34" charset="0"/>
                        </a:rPr>
                        <a:t>Non-nucleoside reverse transcriptase inhibitor (NNRTI)</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1765648763"/>
                  </a:ext>
                </a:extLst>
              </a:tr>
              <a:tr h="271709">
                <a:tc>
                  <a:txBody>
                    <a:bodyPr/>
                    <a:lstStyle/>
                    <a:p>
                      <a:pPr algn="ctr" rtl="0" fontAlgn="ctr"/>
                      <a:r>
                        <a:rPr lang="en-US" sz="2400" b="0" i="0" u="none" strike="noStrike" dirty="0">
                          <a:solidFill>
                            <a:srgbClr val="000000"/>
                          </a:solidFill>
                          <a:effectLst/>
                          <a:latin typeface="Calibri" panose="020F0502020204030204" pitchFamily="34" charset="0"/>
                        </a:rPr>
                        <a:t>Efavirenz</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2400" b="0" i="0" u="none" strike="noStrike" dirty="0">
                          <a:solidFill>
                            <a:srgbClr val="000000"/>
                          </a:solidFill>
                          <a:effectLst/>
                          <a:latin typeface="Calibri" panose="020F0502020204030204" pitchFamily="34" charset="0"/>
                        </a:rPr>
                        <a:t>EFV</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vMerge="1">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2114416035"/>
                  </a:ext>
                </a:extLst>
              </a:tr>
            </a:tbl>
          </a:graphicData>
        </a:graphic>
      </p:graphicFrame>
    </p:spTree>
    <p:extLst>
      <p:ext uri="{BB962C8B-B14F-4D97-AF65-F5344CB8AC3E}">
        <p14:creationId xmlns:p14="http://schemas.microsoft.com/office/powerpoint/2010/main" val="3746567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5E1C7D-D8EF-42E1-B3E7-A054F76B7C76}"/>
              </a:ext>
            </a:extLst>
          </p:cNvPr>
          <p:cNvSpPr>
            <a:spLocks noGrp="1"/>
          </p:cNvSpPr>
          <p:nvPr>
            <p:ph type="body" sz="quarter" idx="13"/>
          </p:nvPr>
        </p:nvSpPr>
        <p:spPr/>
        <p:txBody>
          <a:bodyPr/>
          <a:lstStyle/>
          <a:p>
            <a:endParaRPr lang="en-US" dirty="0"/>
          </a:p>
        </p:txBody>
      </p:sp>
      <p:sp>
        <p:nvSpPr>
          <p:cNvPr id="2" name="Title 1">
            <a:extLst>
              <a:ext uri="{FF2B5EF4-FFF2-40B4-BE49-F238E27FC236}">
                <a16:creationId xmlns:a16="http://schemas.microsoft.com/office/drawing/2014/main" id="{447718A0-E9C0-4930-8C62-62C7A8241D6D}"/>
              </a:ext>
            </a:extLst>
          </p:cNvPr>
          <p:cNvSpPr>
            <a:spLocks noGrp="1"/>
          </p:cNvSpPr>
          <p:nvPr>
            <p:ph type="title" idx="4294967295"/>
          </p:nvPr>
        </p:nvSpPr>
        <p:spPr>
          <a:xfrm>
            <a:off x="843578" y="90170"/>
            <a:ext cx="10515600" cy="785943"/>
          </a:xfrm>
        </p:spPr>
        <p:txBody>
          <a:bodyPr>
            <a:normAutofit/>
          </a:bodyPr>
          <a:lstStyle/>
          <a:p>
            <a:pPr algn="ctr"/>
            <a:r>
              <a:rPr lang="en-US" dirty="0">
                <a:latin typeface="+mn-lt"/>
              </a:rPr>
              <a:t>ARV Formulations used in children</a:t>
            </a:r>
          </a:p>
        </p:txBody>
      </p:sp>
      <p:graphicFrame>
        <p:nvGraphicFramePr>
          <p:cNvPr id="6" name="Content Placeholder 5">
            <a:extLst>
              <a:ext uri="{FF2B5EF4-FFF2-40B4-BE49-F238E27FC236}">
                <a16:creationId xmlns:a16="http://schemas.microsoft.com/office/drawing/2014/main" id="{D74C5A89-D56A-4DBA-93AD-BEA6E08ACB49}"/>
              </a:ext>
            </a:extLst>
          </p:cNvPr>
          <p:cNvGraphicFramePr>
            <a:graphicFrameLocks noGrp="1"/>
          </p:cNvGraphicFramePr>
          <p:nvPr>
            <p:ph idx="4294967295"/>
          </p:nvPr>
        </p:nvGraphicFramePr>
        <p:xfrm>
          <a:off x="843578" y="774552"/>
          <a:ext cx="10871499" cy="3435671"/>
        </p:xfrm>
        <a:graphic>
          <a:graphicData uri="http://schemas.openxmlformats.org/drawingml/2006/table">
            <a:tbl>
              <a:tblPr firstRow="1" bandRow="1"/>
              <a:tblGrid>
                <a:gridCol w="2760234">
                  <a:extLst>
                    <a:ext uri="{9D8B030D-6E8A-4147-A177-3AD203B41FA5}">
                      <a16:colId xmlns:a16="http://schemas.microsoft.com/office/drawing/2014/main" val="3403638183"/>
                    </a:ext>
                  </a:extLst>
                </a:gridCol>
                <a:gridCol w="2807746">
                  <a:extLst>
                    <a:ext uri="{9D8B030D-6E8A-4147-A177-3AD203B41FA5}">
                      <a16:colId xmlns:a16="http://schemas.microsoft.com/office/drawing/2014/main" val="3088808126"/>
                    </a:ext>
                  </a:extLst>
                </a:gridCol>
                <a:gridCol w="5303519">
                  <a:extLst>
                    <a:ext uri="{9D8B030D-6E8A-4147-A177-3AD203B41FA5}">
                      <a16:colId xmlns:a16="http://schemas.microsoft.com/office/drawing/2014/main" val="2465608509"/>
                    </a:ext>
                  </a:extLst>
                </a:gridCol>
              </a:tblGrid>
              <a:tr h="413359">
                <a:tc gridSpan="3">
                  <a:txBody>
                    <a:bodyPr/>
                    <a:lstStyle/>
                    <a:p>
                      <a:pPr algn="ctr" rtl="0" fontAlgn="ctr"/>
                      <a:r>
                        <a:rPr lang="en-US" sz="2400" b="0" i="0" u="none" strike="noStrike" dirty="0">
                          <a:solidFill>
                            <a:srgbClr val="FFFFFF"/>
                          </a:solidFill>
                          <a:effectLst/>
                          <a:latin typeface="Calibri" panose="020F0502020204030204" pitchFamily="34" charset="0"/>
                        </a:rPr>
                        <a:t>Some formulations only have 1 ARV drug</a:t>
                      </a:r>
                    </a:p>
                  </a:txBody>
                  <a:tcPr marL="7620" marR="7620" marT="762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F4E7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7643194"/>
                  </a:ext>
                </a:extLst>
              </a:tr>
              <a:tr h="494449">
                <a:tc rowSpan="6">
                  <a:txBody>
                    <a:bodyPr/>
                    <a:lstStyle/>
                    <a:p>
                      <a:pPr algn="ctr" rtl="0" fontAlgn="ctr"/>
                      <a:r>
                        <a:rPr lang="en-US" sz="2400" b="0" i="0" u="none" strike="noStrike" dirty="0">
                          <a:solidFill>
                            <a:srgbClr val="000000"/>
                          </a:solidFill>
                          <a:effectLst/>
                          <a:latin typeface="Calibri" panose="020F0502020204030204" pitchFamily="34" charset="0"/>
                        </a:rPr>
                        <a:t>Single ARVs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2400" b="0" i="0" u="none" strike="noStrike" dirty="0">
                          <a:solidFill>
                            <a:srgbClr val="000000"/>
                          </a:solidFill>
                          <a:effectLst/>
                          <a:latin typeface="Calibri" panose="020F0502020204030204" pitchFamily="34" charset="0"/>
                        </a:rPr>
                        <a:t>AZT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US" sz="2400" b="0" i="0" u="none" strike="noStrike" dirty="0">
                          <a:solidFill>
                            <a:srgbClr val="000000"/>
                          </a:solidFill>
                          <a:effectLst/>
                          <a:latin typeface="Calibri" panose="020F0502020204030204" pitchFamily="34" charset="0"/>
                        </a:rPr>
                        <a:t>Liquid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462504174"/>
                  </a:ext>
                </a:extLst>
              </a:tr>
              <a:tr h="526700">
                <a:tc vMerge="1">
                  <a:txBody>
                    <a:bodyPr/>
                    <a:lstStyle/>
                    <a:p>
                      <a:endParaRPr lang="en-US"/>
                    </a:p>
                  </a:txBody>
                  <a:tcPr/>
                </a:tc>
                <a:tc>
                  <a:txBody>
                    <a:bodyPr/>
                    <a:lstStyle/>
                    <a:p>
                      <a:pPr algn="ctr" rtl="0" fontAlgn="ctr"/>
                      <a:r>
                        <a:rPr lang="en-US" sz="2400" b="0" i="0" u="none" strike="noStrike" dirty="0">
                          <a:solidFill>
                            <a:srgbClr val="000000"/>
                          </a:solidFill>
                          <a:effectLst/>
                          <a:latin typeface="Calibri" panose="020F0502020204030204" pitchFamily="34" charset="0"/>
                        </a:rPr>
                        <a:t>NVP</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US" sz="2400" b="0" i="0" u="none" strike="noStrike" dirty="0">
                          <a:solidFill>
                            <a:srgbClr val="000000"/>
                          </a:solidFill>
                          <a:effectLst/>
                          <a:latin typeface="Calibri" panose="020F0502020204030204" pitchFamily="34" charset="0"/>
                        </a:rPr>
                        <a:t>Liquid or dispersible 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882127537"/>
                  </a:ext>
                </a:extLst>
              </a:tr>
              <a:tr h="351390">
                <a:tc vMerge="1">
                  <a:txBody>
                    <a:bodyPr/>
                    <a:lstStyle/>
                    <a:p>
                      <a:endParaRPr lang="en-US"/>
                    </a:p>
                  </a:txBody>
                  <a:tcPr/>
                </a:tc>
                <a:tc>
                  <a:txBody>
                    <a:bodyPr/>
                    <a:lstStyle/>
                    <a:p>
                      <a:pPr algn="ctr" rtl="0" fontAlgn="ctr"/>
                      <a:r>
                        <a:rPr lang="en-US" sz="2400" b="0" i="0" u="none" strike="noStrike" dirty="0">
                          <a:solidFill>
                            <a:srgbClr val="000000"/>
                          </a:solidFill>
                          <a:effectLst/>
                          <a:latin typeface="Calibri" panose="020F0502020204030204" pitchFamily="34" charset="0"/>
                        </a:rPr>
                        <a:t>EFV</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US" sz="2400" b="0" i="0" u="none" strike="noStrike" dirty="0">
                          <a:solidFill>
                            <a:srgbClr val="000000"/>
                          </a:solidFill>
                          <a:effectLst/>
                          <a:latin typeface="Calibri" panose="020F0502020204030204" pitchFamily="34" charset="0"/>
                        </a:rPr>
                        <a:t>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970000511"/>
                  </a:ext>
                </a:extLst>
              </a:tr>
              <a:tr h="558793">
                <a:tc vMerge="1">
                  <a:txBody>
                    <a:bodyPr/>
                    <a:lstStyle/>
                    <a:p>
                      <a:endParaRPr lang="en-US"/>
                    </a:p>
                  </a:txBody>
                  <a:tcPr/>
                </a:tc>
                <a:tc>
                  <a:txBody>
                    <a:bodyPr/>
                    <a:lstStyle/>
                    <a:p>
                      <a:pPr algn="ctr" rtl="0" fontAlgn="ctr"/>
                      <a:r>
                        <a:rPr lang="en-US" sz="2400" b="0" i="0" u="none" strike="noStrike" dirty="0" err="1">
                          <a:solidFill>
                            <a:srgbClr val="000000"/>
                          </a:solidFill>
                          <a:effectLst/>
                          <a:latin typeface="Calibri" panose="020F0502020204030204" pitchFamily="34" charset="0"/>
                        </a:rPr>
                        <a:t>LPVr</a:t>
                      </a:r>
                      <a:endParaRPr lang="en-US" sz="2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US" sz="2400" b="0" i="0" u="none" strike="noStrike" dirty="0">
                          <a:solidFill>
                            <a:srgbClr val="000000"/>
                          </a:solidFill>
                          <a:effectLst/>
                          <a:latin typeface="Calibri" panose="020F0502020204030204" pitchFamily="34" charset="0"/>
                        </a:rPr>
                        <a:t>Liquid, pellet, granule or 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3336374910"/>
                  </a:ext>
                </a:extLst>
              </a:tr>
              <a:tr h="695610">
                <a:tc vMerge="1">
                  <a:txBody>
                    <a:bodyPr/>
                    <a:lstStyle/>
                    <a:p>
                      <a:endParaRPr lang="en-US"/>
                    </a:p>
                  </a:txBody>
                  <a:tcPr/>
                </a:tc>
                <a:tc>
                  <a:txBody>
                    <a:bodyPr/>
                    <a:lstStyle/>
                    <a:p>
                      <a:pPr algn="ctr" rtl="0" fontAlgn="ctr"/>
                      <a:r>
                        <a:rPr lang="en-US" sz="2400" b="0" i="0" u="none" strike="noStrike" dirty="0">
                          <a:solidFill>
                            <a:srgbClr val="000000"/>
                          </a:solidFill>
                          <a:effectLst/>
                          <a:latin typeface="Calibri" panose="020F0502020204030204" pitchFamily="34" charset="0"/>
                        </a:rPr>
                        <a:t>DTG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US" sz="2400" b="0" i="0" u="none" strike="noStrike" dirty="0">
                          <a:solidFill>
                            <a:srgbClr val="000000"/>
                          </a:solidFill>
                          <a:effectLst/>
                          <a:latin typeface="Calibri" panose="020F0502020204030204" pitchFamily="34" charset="0"/>
                        </a:rPr>
                        <a:t>Film coated tablet or dispersible 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09182568"/>
                  </a:ext>
                </a:extLst>
              </a:tr>
              <a:tr h="351390">
                <a:tc vMerge="1">
                  <a:txBody>
                    <a:bodyPr/>
                    <a:lstStyle/>
                    <a:p>
                      <a:endParaRPr lang="en-US"/>
                    </a:p>
                  </a:txBody>
                  <a:tcPr/>
                </a:tc>
                <a:tc>
                  <a:txBody>
                    <a:bodyPr/>
                    <a:lstStyle/>
                    <a:p>
                      <a:pPr algn="ctr" rtl="0" fontAlgn="ctr"/>
                      <a:r>
                        <a:rPr lang="en-US" sz="2400" b="0" i="0" u="none" strike="noStrike" dirty="0">
                          <a:solidFill>
                            <a:srgbClr val="000000"/>
                          </a:solidFill>
                          <a:effectLst/>
                          <a:latin typeface="Calibri" panose="020F0502020204030204" pitchFamily="34" charset="0"/>
                        </a:rPr>
                        <a:t>RAL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US" sz="2400" b="0" i="0" u="none" strike="noStrike" dirty="0">
                          <a:solidFill>
                            <a:srgbClr val="000000"/>
                          </a:solidFill>
                          <a:effectLst/>
                          <a:latin typeface="Calibri" panose="020F0502020204030204" pitchFamily="34" charset="0"/>
                        </a:rPr>
                        <a:t>Chewable 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572687682"/>
                  </a:ext>
                </a:extLst>
              </a:tr>
            </a:tbl>
          </a:graphicData>
        </a:graphic>
      </p:graphicFrame>
      <p:graphicFrame>
        <p:nvGraphicFramePr>
          <p:cNvPr id="8" name="Table 7">
            <a:extLst>
              <a:ext uri="{FF2B5EF4-FFF2-40B4-BE49-F238E27FC236}">
                <a16:creationId xmlns:a16="http://schemas.microsoft.com/office/drawing/2014/main" id="{F69EC9C1-921E-4CD6-B8F2-BB82EE37E7E5}"/>
              </a:ext>
            </a:extLst>
          </p:cNvPr>
          <p:cNvGraphicFramePr>
            <a:graphicFrameLocks noGrp="1"/>
          </p:cNvGraphicFramePr>
          <p:nvPr>
            <p:extLst>
              <p:ext uri="{D42A27DB-BD31-4B8C-83A1-F6EECF244321}">
                <p14:modId xmlns:p14="http://schemas.microsoft.com/office/powerpoint/2010/main" val="4219150711"/>
              </p:ext>
            </p:extLst>
          </p:nvPr>
        </p:nvGraphicFramePr>
        <p:xfrm>
          <a:off x="838200" y="4179058"/>
          <a:ext cx="10871499" cy="2263032"/>
        </p:xfrm>
        <a:graphic>
          <a:graphicData uri="http://schemas.openxmlformats.org/drawingml/2006/table">
            <a:tbl>
              <a:tblPr firstRow="1" bandRow="1"/>
              <a:tblGrid>
                <a:gridCol w="2695686">
                  <a:extLst>
                    <a:ext uri="{9D8B030D-6E8A-4147-A177-3AD203B41FA5}">
                      <a16:colId xmlns:a16="http://schemas.microsoft.com/office/drawing/2014/main" val="3422978665"/>
                    </a:ext>
                  </a:extLst>
                </a:gridCol>
                <a:gridCol w="2915323">
                  <a:extLst>
                    <a:ext uri="{9D8B030D-6E8A-4147-A177-3AD203B41FA5}">
                      <a16:colId xmlns:a16="http://schemas.microsoft.com/office/drawing/2014/main" val="3900281040"/>
                    </a:ext>
                  </a:extLst>
                </a:gridCol>
                <a:gridCol w="5260490">
                  <a:extLst>
                    <a:ext uri="{9D8B030D-6E8A-4147-A177-3AD203B41FA5}">
                      <a16:colId xmlns:a16="http://schemas.microsoft.com/office/drawing/2014/main" val="2167841399"/>
                    </a:ext>
                  </a:extLst>
                </a:gridCol>
              </a:tblGrid>
              <a:tr h="404113">
                <a:tc gridSpan="3">
                  <a:txBody>
                    <a:bodyPr/>
                    <a:lstStyle/>
                    <a:p>
                      <a:pPr algn="ctr" rtl="0" fontAlgn="ctr"/>
                      <a:r>
                        <a:rPr lang="en-US" sz="2400" b="0" i="0" u="none" strike="noStrike" dirty="0">
                          <a:solidFill>
                            <a:srgbClr val="FFFFFF"/>
                          </a:solidFill>
                          <a:effectLst/>
                          <a:latin typeface="Calibri" panose="020F0502020204030204" pitchFamily="34" charset="0"/>
                        </a:rPr>
                        <a:t>Some formulations combine 2 or 3 ARV drugs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3173719"/>
                  </a:ext>
                </a:extLst>
              </a:tr>
              <a:tr h="404113">
                <a:tc rowSpan="4">
                  <a:txBody>
                    <a:bodyPr/>
                    <a:lstStyle/>
                    <a:p>
                      <a:pPr algn="ctr" rtl="0" fontAlgn="ctr"/>
                      <a:r>
                        <a:rPr lang="en-US" sz="2400" b="0" i="0" u="none" strike="noStrike" dirty="0">
                          <a:solidFill>
                            <a:srgbClr val="000000"/>
                          </a:solidFill>
                          <a:effectLst/>
                          <a:latin typeface="Calibri" panose="020F0502020204030204" pitchFamily="34" charset="0"/>
                        </a:rPr>
                        <a:t>Fixed dose combination (FDC)</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2400" b="0" i="0" u="none" strike="noStrike" dirty="0">
                          <a:solidFill>
                            <a:srgbClr val="000000"/>
                          </a:solidFill>
                          <a:effectLst/>
                          <a:latin typeface="Calibri" panose="020F0502020204030204" pitchFamily="34" charset="0"/>
                        </a:rPr>
                        <a:t>ABC/3TC</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US" sz="2400" b="0" i="0" u="none" strike="noStrike" dirty="0">
                          <a:solidFill>
                            <a:srgbClr val="000000"/>
                          </a:solidFill>
                          <a:effectLst/>
                          <a:latin typeface="Calibri" panose="020F0502020204030204" pitchFamily="34" charset="0"/>
                        </a:rPr>
                        <a:t>Dispersible 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136084146"/>
                  </a:ext>
                </a:extLst>
              </a:tr>
              <a:tr h="404113">
                <a:tc vMerge="1">
                  <a:txBody>
                    <a:bodyPr/>
                    <a:lstStyle/>
                    <a:p>
                      <a:endParaRPr lang="en-US"/>
                    </a:p>
                  </a:txBody>
                  <a:tcPr/>
                </a:tc>
                <a:tc>
                  <a:txBody>
                    <a:bodyPr/>
                    <a:lstStyle/>
                    <a:p>
                      <a:pPr algn="ctr" rtl="0" fontAlgn="ctr"/>
                      <a:r>
                        <a:rPr lang="en-US" sz="2400" b="0" i="0" u="none" strike="noStrike" dirty="0">
                          <a:solidFill>
                            <a:srgbClr val="000000"/>
                          </a:solidFill>
                          <a:effectLst/>
                          <a:latin typeface="Calibri" panose="020F0502020204030204" pitchFamily="34" charset="0"/>
                        </a:rPr>
                        <a:t>AZT/3TC</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US" sz="2400" b="0" i="0" u="none" strike="noStrike" dirty="0">
                          <a:solidFill>
                            <a:srgbClr val="000000"/>
                          </a:solidFill>
                          <a:effectLst/>
                          <a:latin typeface="Calibri" panose="020F0502020204030204" pitchFamily="34" charset="0"/>
                        </a:rPr>
                        <a:t>Dispersible 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425257154"/>
                  </a:ext>
                </a:extLst>
              </a:tr>
              <a:tr h="404113">
                <a:tc vMerge="1">
                  <a:txBody>
                    <a:bodyPr/>
                    <a:lstStyle/>
                    <a:p>
                      <a:endParaRPr lang="en-US"/>
                    </a:p>
                  </a:txBody>
                  <a:tcPr/>
                </a:tc>
                <a:tc>
                  <a:txBody>
                    <a:bodyPr/>
                    <a:lstStyle/>
                    <a:p>
                      <a:pPr algn="ctr" rtl="0" fontAlgn="ctr"/>
                      <a:r>
                        <a:rPr lang="en-US" sz="2400" b="0" i="0" u="none" strike="noStrike" dirty="0">
                          <a:solidFill>
                            <a:srgbClr val="000000"/>
                          </a:solidFill>
                          <a:effectLst/>
                          <a:latin typeface="Calibri" panose="020F0502020204030204" pitchFamily="34" charset="0"/>
                        </a:rPr>
                        <a:t>AZT/3TC/NVP</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l" rtl="0" fontAlgn="ctr"/>
                      <a:r>
                        <a:rPr lang="en-US" sz="2400" b="0" i="0" u="none" strike="noStrike" dirty="0">
                          <a:solidFill>
                            <a:srgbClr val="000000"/>
                          </a:solidFill>
                          <a:effectLst/>
                          <a:latin typeface="Calibri" panose="020F0502020204030204" pitchFamily="34" charset="0"/>
                        </a:rPr>
                        <a:t>Dispersible 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574072385"/>
                  </a:ext>
                </a:extLst>
              </a:tr>
              <a:tr h="404113">
                <a:tc vMerge="1">
                  <a:txBody>
                    <a:bodyPr/>
                    <a:lstStyle/>
                    <a:p>
                      <a:endParaRPr lang="en-US"/>
                    </a:p>
                  </a:txBody>
                  <a:tcPr/>
                </a:tc>
                <a:tc>
                  <a:txBody>
                    <a:bodyPr/>
                    <a:lstStyle/>
                    <a:p>
                      <a:pPr algn="ctr" rtl="0" fontAlgn="ctr"/>
                      <a:r>
                        <a:rPr lang="en-US" sz="2400" b="0" i="0" u="none" strike="noStrike" dirty="0">
                          <a:solidFill>
                            <a:srgbClr val="000000"/>
                          </a:solidFill>
                          <a:effectLst/>
                          <a:latin typeface="Calibri" panose="020F0502020204030204" pitchFamily="34" charset="0"/>
                        </a:rPr>
                        <a:t>TDF/3TC/DTG (TLD)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l" rtl="0" fontAlgn="ctr"/>
                      <a:r>
                        <a:rPr lang="en-US" sz="2400" b="0" i="0" u="none" strike="noStrike" dirty="0">
                          <a:solidFill>
                            <a:srgbClr val="000000"/>
                          </a:solidFill>
                          <a:effectLst/>
                          <a:latin typeface="Calibri" panose="020F0502020204030204" pitchFamily="34" charset="0"/>
                        </a:rPr>
                        <a:t>Film coated tablet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4015648600"/>
                  </a:ext>
                </a:extLst>
              </a:tr>
              <a:tr h="242467">
                <a:tc gridSpan="3">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FFFFFF"/>
                      </a:solidFill>
                      <a:prstDash val="solid"/>
                      <a:round/>
                      <a:headEnd type="none" w="med" len="med"/>
                      <a:tailEnd type="none" w="med" len="med"/>
                    </a:lnT>
                    <a:lnB>
                      <a:noFill/>
                    </a:lnB>
                    <a:solidFill>
                      <a:srgbClr val="1F4E7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7159061"/>
                  </a:ext>
                </a:extLst>
              </a:tr>
            </a:tbl>
          </a:graphicData>
        </a:graphic>
      </p:graphicFrame>
    </p:spTree>
    <p:extLst>
      <p:ext uri="{BB962C8B-B14F-4D97-AF65-F5344CB8AC3E}">
        <p14:creationId xmlns:p14="http://schemas.microsoft.com/office/powerpoint/2010/main" val="2099866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D0CEB4-2C09-49CA-8BE6-5987F714FF51}"/>
              </a:ext>
            </a:extLst>
          </p:cNvPr>
          <p:cNvSpPr>
            <a:spLocks noGrp="1"/>
          </p:cNvSpPr>
          <p:nvPr>
            <p:ph type="title" idx="4294967295"/>
          </p:nvPr>
        </p:nvSpPr>
        <p:spPr>
          <a:xfrm>
            <a:off x="319475" y="483611"/>
            <a:ext cx="11386969" cy="1325563"/>
          </a:xfrm>
        </p:spPr>
        <p:txBody>
          <a:bodyPr>
            <a:normAutofit/>
          </a:bodyPr>
          <a:lstStyle/>
          <a:p>
            <a:pPr algn="ctr"/>
            <a:r>
              <a:rPr lang="en-US" spc="-15" dirty="0">
                <a:latin typeface="+mn-lt"/>
              </a:rPr>
              <a:t>Pediatric ARV formulations: Based on weight and developmental level</a:t>
            </a:r>
            <a:endParaRPr lang="en-US" dirty="0">
              <a:latin typeface="+mn-lt"/>
            </a:endParaRPr>
          </a:p>
        </p:txBody>
      </p:sp>
      <p:pic>
        <p:nvPicPr>
          <p:cNvPr id="6" name="Picture 5">
            <a:extLst>
              <a:ext uri="{FF2B5EF4-FFF2-40B4-BE49-F238E27FC236}">
                <a16:creationId xmlns:a16="http://schemas.microsoft.com/office/drawing/2014/main" id="{9DCA5162-C74E-42FC-80A2-996230B45E65}"/>
              </a:ext>
            </a:extLst>
          </p:cNvPr>
          <p:cNvPicPr>
            <a:picLocks noChangeAspect="1"/>
          </p:cNvPicPr>
          <p:nvPr/>
        </p:nvPicPr>
        <p:blipFill rotWithShape="1">
          <a:blip r:embed="rId3"/>
          <a:srcRect t="25760" b="14476"/>
          <a:stretch/>
        </p:blipFill>
        <p:spPr>
          <a:xfrm>
            <a:off x="3313088" y="3884244"/>
            <a:ext cx="7538665" cy="2600818"/>
          </a:xfrm>
          <a:prstGeom prst="rect">
            <a:avLst/>
          </a:prstGeom>
        </p:spPr>
      </p:pic>
      <p:sp>
        <p:nvSpPr>
          <p:cNvPr id="2" name="TextBox 1">
            <a:extLst>
              <a:ext uri="{FF2B5EF4-FFF2-40B4-BE49-F238E27FC236}">
                <a16:creationId xmlns:a16="http://schemas.microsoft.com/office/drawing/2014/main" id="{67938D71-82FE-4033-BC75-97D2F61C7160}"/>
              </a:ext>
            </a:extLst>
          </p:cNvPr>
          <p:cNvSpPr txBox="1"/>
          <p:nvPr/>
        </p:nvSpPr>
        <p:spPr>
          <a:xfrm>
            <a:off x="2275074" y="3156167"/>
            <a:ext cx="8847657" cy="461665"/>
          </a:xfrm>
          <a:prstGeom prst="rect">
            <a:avLst/>
          </a:prstGeom>
          <a:noFill/>
        </p:spPr>
        <p:txBody>
          <a:bodyPr wrap="square" rtlCol="0">
            <a:spAutoFit/>
          </a:bodyPr>
          <a:lstStyle/>
          <a:p>
            <a:r>
              <a:rPr lang="en-US" sz="2400" b="1" dirty="0" err="1">
                <a:solidFill>
                  <a:srgbClr val="592C5F"/>
                </a:solidFill>
              </a:rPr>
              <a:t>LPVr</a:t>
            </a:r>
            <a:r>
              <a:rPr lang="en-US" sz="2400" b="1" dirty="0">
                <a:solidFill>
                  <a:srgbClr val="592C5F"/>
                </a:solidFill>
              </a:rPr>
              <a:t> syrup and granules can be used in children</a:t>
            </a:r>
            <a:r>
              <a:rPr lang="en-US" sz="2400" b="1" dirty="0">
                <a:solidFill>
                  <a:schemeClr val="accent4">
                    <a:lumMod val="50000"/>
                  </a:schemeClr>
                </a:solidFill>
              </a:rPr>
              <a:t> </a:t>
            </a:r>
            <a:r>
              <a:rPr lang="en-US" sz="2400" b="1" dirty="0">
                <a:solidFill>
                  <a:srgbClr val="00B050"/>
                </a:solidFill>
              </a:rPr>
              <a:t>≥ 2 weeks old</a:t>
            </a:r>
            <a:r>
              <a:rPr lang="en-US" sz="2400" b="1" dirty="0">
                <a:solidFill>
                  <a:schemeClr val="accent3">
                    <a:lumMod val="75000"/>
                  </a:schemeClr>
                </a:solidFill>
              </a:rPr>
              <a:t>*</a:t>
            </a:r>
          </a:p>
        </p:txBody>
      </p:sp>
      <p:sp>
        <p:nvSpPr>
          <p:cNvPr id="4" name="TextBox 3">
            <a:extLst>
              <a:ext uri="{FF2B5EF4-FFF2-40B4-BE49-F238E27FC236}">
                <a16:creationId xmlns:a16="http://schemas.microsoft.com/office/drawing/2014/main" id="{8A803D00-DEB5-47A1-88EF-4A7EF261CB30}"/>
              </a:ext>
            </a:extLst>
          </p:cNvPr>
          <p:cNvSpPr txBox="1"/>
          <p:nvPr/>
        </p:nvSpPr>
        <p:spPr>
          <a:xfrm>
            <a:off x="2275074" y="2117129"/>
            <a:ext cx="7831567" cy="461665"/>
          </a:xfrm>
          <a:prstGeom prst="rect">
            <a:avLst/>
          </a:prstGeom>
          <a:noFill/>
        </p:spPr>
        <p:txBody>
          <a:bodyPr wrap="square" rtlCol="0">
            <a:spAutoFit/>
          </a:bodyPr>
          <a:lstStyle/>
          <a:p>
            <a:r>
              <a:rPr lang="en-US" sz="2400" b="1" dirty="0">
                <a:solidFill>
                  <a:srgbClr val="592C5F"/>
                </a:solidFill>
              </a:rPr>
              <a:t>DTG 10mg can be used in children</a:t>
            </a:r>
            <a:r>
              <a:rPr lang="en-US" sz="2400" b="1" dirty="0">
                <a:solidFill>
                  <a:srgbClr val="00B050"/>
                </a:solidFill>
              </a:rPr>
              <a:t> ≥ 3kgs and ≥ 4 weeks old</a:t>
            </a:r>
          </a:p>
        </p:txBody>
      </p:sp>
      <p:sp>
        <p:nvSpPr>
          <p:cNvPr id="3" name="TextBox 2">
            <a:extLst>
              <a:ext uri="{FF2B5EF4-FFF2-40B4-BE49-F238E27FC236}">
                <a16:creationId xmlns:a16="http://schemas.microsoft.com/office/drawing/2014/main" id="{5962669E-DEAE-428B-9681-C5FF62C04B70}"/>
              </a:ext>
            </a:extLst>
          </p:cNvPr>
          <p:cNvSpPr txBox="1"/>
          <p:nvPr/>
        </p:nvSpPr>
        <p:spPr>
          <a:xfrm>
            <a:off x="2275074" y="2478153"/>
            <a:ext cx="7893637" cy="830997"/>
          </a:xfrm>
          <a:prstGeom prst="rect">
            <a:avLst/>
          </a:prstGeom>
          <a:noFill/>
        </p:spPr>
        <p:txBody>
          <a:bodyPr wrap="square" rtlCol="0">
            <a:spAutoFit/>
          </a:bodyPr>
          <a:lstStyle/>
          <a:p>
            <a:r>
              <a:rPr lang="en-US" sz="2400" b="1" dirty="0">
                <a:solidFill>
                  <a:srgbClr val="592C5F"/>
                </a:solidFill>
              </a:rPr>
              <a:t>DTG50 mg single tablets can be used in children </a:t>
            </a:r>
            <a:r>
              <a:rPr lang="en-US" sz="2400" b="1" dirty="0">
                <a:solidFill>
                  <a:srgbClr val="F97F9F"/>
                </a:solidFill>
              </a:rPr>
              <a:t>≥20kgs</a:t>
            </a:r>
          </a:p>
          <a:p>
            <a:r>
              <a:rPr lang="en-US" sz="2400" b="1" dirty="0">
                <a:solidFill>
                  <a:srgbClr val="592C5F"/>
                </a:solidFill>
              </a:rPr>
              <a:t>TLD can be used in children and adolescents </a:t>
            </a:r>
            <a:r>
              <a:rPr lang="en-US" sz="2400" b="1" dirty="0">
                <a:solidFill>
                  <a:srgbClr val="FFC000"/>
                </a:solidFill>
              </a:rPr>
              <a:t>≥30kgs</a:t>
            </a:r>
          </a:p>
        </p:txBody>
      </p:sp>
      <p:sp>
        <p:nvSpPr>
          <p:cNvPr id="7" name="Rectangle 6">
            <a:extLst>
              <a:ext uri="{FF2B5EF4-FFF2-40B4-BE49-F238E27FC236}">
                <a16:creationId xmlns:a16="http://schemas.microsoft.com/office/drawing/2014/main" id="{EBD17130-1D62-4514-BC88-C0D9AD1DE609}"/>
              </a:ext>
            </a:extLst>
          </p:cNvPr>
          <p:cNvSpPr/>
          <p:nvPr/>
        </p:nvSpPr>
        <p:spPr>
          <a:xfrm>
            <a:off x="149679" y="5193779"/>
            <a:ext cx="3796298" cy="1477328"/>
          </a:xfrm>
          <a:prstGeom prst="rect">
            <a:avLst/>
          </a:prstGeom>
        </p:spPr>
        <p:txBody>
          <a:bodyPr wrap="square" lIns="91440" tIns="45720" rIns="91440" bIns="45720" anchor="t">
            <a:spAutoFit/>
          </a:bodyPr>
          <a:lstStyle/>
          <a:p>
            <a:r>
              <a:rPr lang="en-US" b="1" dirty="0">
                <a:solidFill>
                  <a:schemeClr val="accent3">
                    <a:lumMod val="75000"/>
                  </a:schemeClr>
                </a:solidFill>
                <a:latin typeface="Calibri"/>
                <a:cs typeface="Calibri"/>
              </a:rPr>
              <a:t>*WHO 2021 ART guidelines recommend first-line DTG-based regimens for all  children living with HIV (CLHIV) 4wks+ &amp; 3kg+ with LPV/r now an alternative regimen</a:t>
            </a:r>
            <a:endParaRPr lang="en-US" dirty="0">
              <a:solidFill>
                <a:schemeClr val="accent3">
                  <a:lumMod val="75000"/>
                </a:schemeClr>
              </a:solidFill>
              <a:latin typeface="Calibri"/>
              <a:cs typeface="Calibri"/>
            </a:endParaRPr>
          </a:p>
        </p:txBody>
      </p:sp>
    </p:spTree>
    <p:extLst>
      <p:ext uri="{BB962C8B-B14F-4D97-AF65-F5344CB8AC3E}">
        <p14:creationId xmlns:p14="http://schemas.microsoft.com/office/powerpoint/2010/main" val="3690540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ACA632-EE69-4DB1-AFCB-85ACAC152204}"/>
              </a:ext>
            </a:extLst>
          </p:cNvPr>
          <p:cNvGrpSpPr/>
          <p:nvPr/>
        </p:nvGrpSpPr>
        <p:grpSpPr>
          <a:xfrm>
            <a:off x="7910403" y="694944"/>
            <a:ext cx="2972352" cy="3109388"/>
            <a:chOff x="7910403" y="694944"/>
            <a:chExt cx="2972352" cy="3109388"/>
          </a:xfrm>
        </p:grpSpPr>
        <p:pic>
          <p:nvPicPr>
            <p:cNvPr id="5" name="Picture 4">
              <a:extLst>
                <a:ext uri="{FF2B5EF4-FFF2-40B4-BE49-F238E27FC236}">
                  <a16:creationId xmlns:a16="http://schemas.microsoft.com/office/drawing/2014/main" id="{4739FF15-84F3-4EE7-97E5-2161B1EBD35C}"/>
                </a:ext>
              </a:extLst>
            </p:cNvPr>
            <p:cNvPicPr>
              <a:picLocks noChangeAspect="1"/>
            </p:cNvPicPr>
            <p:nvPr/>
          </p:nvPicPr>
          <p:blipFill>
            <a:blip r:embed="rId3"/>
            <a:stretch>
              <a:fillRect/>
            </a:stretch>
          </p:blipFill>
          <p:spPr>
            <a:xfrm>
              <a:off x="7910403" y="694944"/>
              <a:ext cx="2947349" cy="2734055"/>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1A29527D-7D92-46ED-98BB-F7BBE1000CEE}"/>
                </a:ext>
              </a:extLst>
            </p:cNvPr>
            <p:cNvSpPr/>
            <p:nvPr/>
          </p:nvSpPr>
          <p:spPr>
            <a:xfrm>
              <a:off x="7910403" y="3435000"/>
              <a:ext cx="2972352" cy="369332"/>
            </a:xfrm>
            <a:prstGeom prst="rect">
              <a:avLst/>
            </a:prstGeom>
          </p:spPr>
          <p:txBody>
            <a:bodyPr wrap="none">
              <a:spAutoFit/>
            </a:bodyPr>
            <a:lstStyle/>
            <a:p>
              <a:r>
                <a:rPr lang="en-US" dirty="0"/>
                <a:t>pDTG 10mg scored. DT tablet </a:t>
              </a:r>
            </a:p>
          </p:txBody>
        </p:sp>
      </p:grpSp>
      <p:sp>
        <p:nvSpPr>
          <p:cNvPr id="2" name="Title 1">
            <a:extLst>
              <a:ext uri="{FF2B5EF4-FFF2-40B4-BE49-F238E27FC236}">
                <a16:creationId xmlns:a16="http://schemas.microsoft.com/office/drawing/2014/main" id="{9F456E32-663F-46F2-8773-2340CEBD8ADA}"/>
              </a:ext>
            </a:extLst>
          </p:cNvPr>
          <p:cNvSpPr>
            <a:spLocks noGrp="1"/>
          </p:cNvSpPr>
          <p:nvPr>
            <p:ph type="title"/>
          </p:nvPr>
        </p:nvSpPr>
        <p:spPr>
          <a:xfrm>
            <a:off x="838200" y="100571"/>
            <a:ext cx="5257800" cy="1147937"/>
          </a:xfrm>
        </p:spPr>
        <p:txBody>
          <a:bodyPr vert="horz" lIns="91440" tIns="45720" rIns="91440" bIns="45720" rtlCol="0" anchor="ctr">
            <a:normAutofit fontScale="90000"/>
          </a:bodyPr>
          <a:lstStyle/>
          <a:p>
            <a:r>
              <a:rPr lang="en-US" sz="3700" dirty="0"/>
              <a:t>Administration of  Pediatric Dolutegravir (pDTG)</a:t>
            </a:r>
          </a:p>
        </p:txBody>
      </p:sp>
      <p:sp>
        <p:nvSpPr>
          <p:cNvPr id="3" name="Content Placeholder 2">
            <a:extLst>
              <a:ext uri="{FF2B5EF4-FFF2-40B4-BE49-F238E27FC236}">
                <a16:creationId xmlns:a16="http://schemas.microsoft.com/office/drawing/2014/main" id="{74E3C16F-C67F-4275-BF3D-81C435216D3B}"/>
              </a:ext>
            </a:extLst>
          </p:cNvPr>
          <p:cNvSpPr>
            <a:spLocks noGrp="1"/>
          </p:cNvSpPr>
          <p:nvPr>
            <p:ph sz="half" idx="1"/>
          </p:nvPr>
        </p:nvSpPr>
        <p:spPr>
          <a:xfrm>
            <a:off x="153466" y="1512277"/>
            <a:ext cx="5910450" cy="5025048"/>
          </a:xfrm>
        </p:spPr>
        <p:txBody>
          <a:bodyPr vert="horz" lIns="91440" tIns="45720" rIns="91440" bIns="45720" rtlCol="0">
            <a:normAutofit/>
          </a:bodyPr>
          <a:lstStyle/>
          <a:p>
            <a:r>
              <a:rPr lang="en-US" sz="2000" dirty="0"/>
              <a:t>pDTG 10mg scored, dispersible tablet (DT) is a new formulation of DTG used for children aged  ≥4 weeks and weigh between 3- &lt;20kg</a:t>
            </a:r>
          </a:p>
          <a:p>
            <a:r>
              <a:rPr lang="en-US" sz="2000" dirty="0"/>
              <a:t>Dispersible formulation allows  pDTG to be easily  administered to children by dissolving the medicine ideally in a small amount of water (teaspoons of clean water)</a:t>
            </a:r>
          </a:p>
          <a:p>
            <a:r>
              <a:rPr lang="en-US" sz="2000" dirty="0" err="1"/>
              <a:t>pDTG</a:t>
            </a:r>
            <a:r>
              <a:rPr lang="en-US" sz="2000" dirty="0"/>
              <a:t> can also be swallowed whole.</a:t>
            </a:r>
          </a:p>
          <a:p>
            <a:r>
              <a:rPr lang="en-US" sz="2000" dirty="0"/>
              <a:t>The amount of water to use will be recommended by health facility staff</a:t>
            </a:r>
          </a:p>
          <a:p>
            <a:r>
              <a:rPr lang="en-US" sz="2000" dirty="0"/>
              <a:t>Crushing, chewing or mixing with other foods or liquids can be considered as long as the child can consume the entire amount of liquid or food.</a:t>
            </a:r>
          </a:p>
          <a:p>
            <a:pPr lvl="0"/>
            <a:r>
              <a:rPr lang="en-US" sz="2000" dirty="0"/>
              <a:t>The caregiver should stir until the tablet(s) dissolves and help the child to drink.</a:t>
            </a:r>
          </a:p>
        </p:txBody>
      </p:sp>
      <p:sp>
        <p:nvSpPr>
          <p:cNvPr id="6" name="Slide Number Placeholder 5">
            <a:extLst>
              <a:ext uri="{FF2B5EF4-FFF2-40B4-BE49-F238E27FC236}">
                <a16:creationId xmlns:a16="http://schemas.microsoft.com/office/drawing/2014/main" id="{F8D23481-2F35-4353-A92A-712BD752FF97}"/>
              </a:ext>
            </a:extLst>
          </p:cNvPr>
          <p:cNvSpPr>
            <a:spLocks noGrp="1"/>
          </p:cNvSpPr>
          <p:nvPr>
            <p:ph type="sldNum" sz="quarter" idx="14"/>
          </p:nvPr>
        </p:nvSpPr>
        <p:spPr/>
        <p:txBody>
          <a:bodyPr vert="horz" lIns="91440" tIns="45720" rIns="91440" bIns="45720" rtlCol="0" anchor="ctr">
            <a:normAutofit/>
          </a:bodyPr>
          <a:lstStyle/>
          <a:p>
            <a:pPr marR="0" lvl="0" indent="0" algn="l" eaLnBrk="1" fontAlgn="auto" hangingPunct="1">
              <a:spcBef>
                <a:spcPts val="0"/>
              </a:spcBef>
              <a:spcAft>
                <a:spcPts val="600"/>
              </a:spcAft>
              <a:buClrTx/>
              <a:buSzTx/>
              <a:buFontTx/>
              <a:buNone/>
              <a:tabLst/>
              <a:defRPr/>
            </a:pPr>
            <a:fld id="{9C4A1C20-3697-468E-9BA2-44BD6D236723}" type="slidenum">
              <a:rPr kumimoji="0" lang="en-US" altLang="en-US" b="0" i="0" u="none" strike="noStrike" cap="none" spc="0" normalizeH="0" baseline="0" noProof="0" smtClean="0">
                <a:ln>
                  <a:noFill/>
                </a:ln>
                <a:solidFill>
                  <a:srgbClr val="404040"/>
                </a:solidFill>
                <a:effectLst/>
                <a:uLnTx/>
                <a:uFillTx/>
                <a:latin typeface="+mn-lt"/>
              </a:rPr>
              <a:pPr marR="0" lvl="0" indent="0" algn="l" eaLnBrk="1" fontAlgn="auto" hangingPunct="1">
                <a:spcBef>
                  <a:spcPts val="0"/>
                </a:spcBef>
                <a:spcAft>
                  <a:spcPts val="600"/>
                </a:spcAft>
                <a:buClrTx/>
                <a:buSzTx/>
                <a:buFontTx/>
                <a:buNone/>
                <a:tabLst/>
                <a:defRPr/>
              </a:pPr>
              <a:t>45</a:t>
            </a:fld>
            <a:endParaRPr kumimoji="0" lang="en-US" altLang="en-US" b="0" i="0" u="none" strike="noStrike" cap="none" spc="0" normalizeH="0" baseline="0" noProof="0" dirty="0">
              <a:ln>
                <a:noFill/>
              </a:ln>
              <a:solidFill>
                <a:srgbClr val="404040"/>
              </a:solidFill>
              <a:effectLst/>
              <a:uLnTx/>
              <a:uFillTx/>
              <a:latin typeface="+mn-lt"/>
            </a:endParaRPr>
          </a:p>
        </p:txBody>
      </p:sp>
      <p:pic>
        <p:nvPicPr>
          <p:cNvPr id="7" name="Picture 6">
            <a:extLst>
              <a:ext uri="{FF2B5EF4-FFF2-40B4-BE49-F238E27FC236}">
                <a16:creationId xmlns:a16="http://schemas.microsoft.com/office/drawing/2014/main" id="{4825A45F-7671-40AF-9B9F-97A334EB256A}"/>
              </a:ext>
            </a:extLst>
          </p:cNvPr>
          <p:cNvPicPr>
            <a:picLocks noChangeAspect="1"/>
          </p:cNvPicPr>
          <p:nvPr/>
        </p:nvPicPr>
        <p:blipFill rotWithShape="1">
          <a:blip r:embed="rId4"/>
          <a:srcRect l="2970" t="9258" r="2546" b="2757"/>
          <a:stretch/>
        </p:blipFill>
        <p:spPr>
          <a:xfrm>
            <a:off x="6272463" y="4331368"/>
            <a:ext cx="5614738" cy="1411706"/>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8594F00B-06E7-4E5D-96E7-154F714EF250}"/>
              </a:ext>
            </a:extLst>
          </p:cNvPr>
          <p:cNvSpPr txBox="1"/>
          <p:nvPr/>
        </p:nvSpPr>
        <p:spPr>
          <a:xfrm>
            <a:off x="10411608" y="62094"/>
            <a:ext cx="822533" cy="369332"/>
          </a:xfrm>
          <a:prstGeom prst="rect">
            <a:avLst/>
          </a:prstGeom>
          <a:noFill/>
        </p:spPr>
        <p:txBody>
          <a:bodyPr wrap="none" rtlCol="0">
            <a:spAutoFit/>
          </a:bodyPr>
          <a:lstStyle/>
          <a:p>
            <a:r>
              <a:rPr lang="en-US" dirty="0"/>
              <a:t>Scored</a:t>
            </a:r>
          </a:p>
        </p:txBody>
      </p:sp>
      <p:cxnSp>
        <p:nvCxnSpPr>
          <p:cNvPr id="17" name="Straight Arrow Connector 16">
            <a:extLst>
              <a:ext uri="{FF2B5EF4-FFF2-40B4-BE49-F238E27FC236}">
                <a16:creationId xmlns:a16="http://schemas.microsoft.com/office/drawing/2014/main" id="{CCF6FD3D-A9A8-46F0-81DA-AD6D33E90E69}"/>
              </a:ext>
            </a:extLst>
          </p:cNvPr>
          <p:cNvCxnSpPr>
            <a:cxnSpLocks/>
          </p:cNvCxnSpPr>
          <p:nvPr/>
        </p:nvCxnSpPr>
        <p:spPr>
          <a:xfrm flipH="1">
            <a:off x="9829800" y="426827"/>
            <a:ext cx="581809" cy="531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98D3BD1-D852-4C57-AB93-1971778D1A93}"/>
              </a:ext>
            </a:extLst>
          </p:cNvPr>
          <p:cNvSpPr/>
          <p:nvPr/>
        </p:nvSpPr>
        <p:spPr>
          <a:xfrm>
            <a:off x="6722327" y="5894777"/>
            <a:ext cx="4715009" cy="369332"/>
          </a:xfrm>
          <a:prstGeom prst="rect">
            <a:avLst/>
          </a:prstGeom>
        </p:spPr>
        <p:txBody>
          <a:bodyPr wrap="none">
            <a:spAutoFit/>
          </a:bodyPr>
          <a:lstStyle/>
          <a:p>
            <a:r>
              <a:rPr lang="en-US" dirty="0"/>
              <a:t>pDTG 10mg scored. DT tablet dissolved in water </a:t>
            </a:r>
          </a:p>
        </p:txBody>
      </p:sp>
      <p:cxnSp>
        <p:nvCxnSpPr>
          <p:cNvPr id="41" name="Straight Arrow Connector 40">
            <a:extLst>
              <a:ext uri="{FF2B5EF4-FFF2-40B4-BE49-F238E27FC236}">
                <a16:creationId xmlns:a16="http://schemas.microsoft.com/office/drawing/2014/main" id="{D77D7C14-AF3E-4BB4-BCE5-061684E28492}"/>
              </a:ext>
            </a:extLst>
          </p:cNvPr>
          <p:cNvCxnSpPr>
            <a:cxnSpLocks/>
          </p:cNvCxnSpPr>
          <p:nvPr/>
        </p:nvCxnSpPr>
        <p:spPr>
          <a:xfrm>
            <a:off x="5609492" y="3112477"/>
            <a:ext cx="1112835" cy="1218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286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E194-D600-4116-ACD0-AE969699C57E}"/>
              </a:ext>
            </a:extLst>
          </p:cNvPr>
          <p:cNvSpPr>
            <a:spLocks noGrp="1"/>
          </p:cNvSpPr>
          <p:nvPr>
            <p:ph type="title"/>
          </p:nvPr>
        </p:nvSpPr>
        <p:spPr>
          <a:xfrm>
            <a:off x="838200" y="136525"/>
            <a:ext cx="10515600" cy="1131837"/>
          </a:xfrm>
        </p:spPr>
        <p:txBody>
          <a:bodyPr/>
          <a:lstStyle/>
          <a:p>
            <a:pPr algn="ctr"/>
            <a:r>
              <a:rPr lang="en-US" dirty="0"/>
              <a:t>The benefits of pDTG</a:t>
            </a:r>
          </a:p>
        </p:txBody>
      </p:sp>
      <p:sp>
        <p:nvSpPr>
          <p:cNvPr id="3" name="Content Placeholder 2">
            <a:extLst>
              <a:ext uri="{FF2B5EF4-FFF2-40B4-BE49-F238E27FC236}">
                <a16:creationId xmlns:a16="http://schemas.microsoft.com/office/drawing/2014/main" id="{C37DE6EA-B264-4E7B-B3FD-A64B817C3E7B}"/>
              </a:ext>
            </a:extLst>
          </p:cNvPr>
          <p:cNvSpPr>
            <a:spLocks noGrp="1"/>
          </p:cNvSpPr>
          <p:nvPr>
            <p:ph idx="1"/>
          </p:nvPr>
        </p:nvSpPr>
        <p:spPr>
          <a:xfrm>
            <a:off x="838200" y="1170039"/>
            <a:ext cx="10515600" cy="5006924"/>
          </a:xfrm>
        </p:spPr>
        <p:txBody>
          <a:bodyPr vert="horz" lIns="91440" tIns="45720" rIns="91440" bIns="45720" rtlCol="0" anchor="t">
            <a:normAutofit/>
          </a:bodyPr>
          <a:lstStyle/>
          <a:p>
            <a:r>
              <a:rPr lang="en-US" dirty="0">
                <a:latin typeface="Arial" panose="020B0604020202020204" pitchFamily="34" charset="0"/>
              </a:rPr>
              <a:t>Highest barrier to resistance</a:t>
            </a:r>
          </a:p>
          <a:p>
            <a:r>
              <a:rPr lang="en-US" dirty="0">
                <a:latin typeface="Arial" panose="020B0604020202020204" pitchFamily="34" charset="0"/>
              </a:rPr>
              <a:t>Easier to prepare and simpler means of administration in comparison to LPV/r</a:t>
            </a:r>
          </a:p>
          <a:p>
            <a:r>
              <a:rPr lang="en-US" dirty="0">
                <a:latin typeface="Arial" panose="020B0604020202020204" pitchFamily="34" charset="0"/>
              </a:rPr>
              <a:t>Only one dose a day compared to twice a day dosing of LPV/r</a:t>
            </a:r>
          </a:p>
          <a:p>
            <a:r>
              <a:rPr lang="en-US" dirty="0">
                <a:latin typeface="Arial"/>
                <a:cs typeface="Arial"/>
              </a:rPr>
              <a:t>Improved tolerability</a:t>
            </a:r>
            <a:endParaRPr lang="en-US" dirty="0">
              <a:solidFill>
                <a:prstClr val="black"/>
              </a:solidFill>
              <a:latin typeface="Arial" panose="020B0604020202020204" pitchFamily="34" charset="0"/>
            </a:endParaRPr>
          </a:p>
          <a:p>
            <a:pPr lvl="1"/>
            <a:r>
              <a:rPr lang="en-US" dirty="0">
                <a:solidFill>
                  <a:prstClr val="black"/>
                </a:solidFill>
                <a:latin typeface="Arial" panose="020B0604020202020204" pitchFamily="34" charset="0"/>
              </a:rPr>
              <a:t>the pDTG dispersible tablet eases ingestion </a:t>
            </a:r>
          </a:p>
          <a:p>
            <a:pPr lvl="1"/>
            <a:r>
              <a:rPr lang="en-US" dirty="0">
                <a:solidFill>
                  <a:prstClr val="black"/>
                </a:solidFill>
                <a:latin typeface="Arial" panose="020B0604020202020204" pitchFamily="34" charset="0"/>
              </a:rPr>
              <a:t>strawberry flavor makes it more palatable</a:t>
            </a:r>
            <a:r>
              <a:rPr lang="en-US" dirty="0">
                <a:latin typeface="Arial" panose="020B0604020202020204" pitchFamily="34" charset="0"/>
              </a:rPr>
              <a:t> </a:t>
            </a:r>
          </a:p>
          <a:p>
            <a:r>
              <a:rPr lang="en-US" dirty="0">
                <a:latin typeface="Arial"/>
                <a:cs typeface="Arial"/>
              </a:rPr>
              <a:t>More potent drug class (integrase inhibitor) helps the child more rapidly achieve viral load suppression</a:t>
            </a:r>
          </a:p>
          <a:p>
            <a:r>
              <a:rPr lang="en-US" dirty="0">
                <a:latin typeface="Arial" panose="020B0604020202020204" pitchFamily="34" charset="0"/>
              </a:rPr>
              <a:t>Easily used for multi-months dispensing (MMD)</a:t>
            </a:r>
          </a:p>
        </p:txBody>
      </p:sp>
      <p:sp>
        <p:nvSpPr>
          <p:cNvPr id="5" name="Slide Number Placeholder 4">
            <a:extLst>
              <a:ext uri="{FF2B5EF4-FFF2-40B4-BE49-F238E27FC236}">
                <a16:creationId xmlns:a16="http://schemas.microsoft.com/office/drawing/2014/main" id="{D7A90AB7-6359-42AC-B33A-EEC7F176483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6C79D-DC87-4C83-9921-E00271E910F7}"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387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23BA-DBD1-4876-B110-BA8CAD862D14}"/>
              </a:ext>
            </a:extLst>
          </p:cNvPr>
          <p:cNvSpPr>
            <a:spLocks noGrp="1"/>
          </p:cNvSpPr>
          <p:nvPr>
            <p:ph type="title"/>
          </p:nvPr>
        </p:nvSpPr>
        <p:spPr/>
        <p:txBody>
          <a:bodyPr/>
          <a:lstStyle/>
          <a:p>
            <a:pPr algn="ctr"/>
            <a:r>
              <a:rPr lang="en-US" dirty="0"/>
              <a:t>*</a:t>
            </a:r>
            <a:r>
              <a:rPr lang="en-US" dirty="0">
                <a:latin typeface="+mn-lt"/>
              </a:rPr>
              <a:t>Administration of ARV syrup</a:t>
            </a:r>
          </a:p>
        </p:txBody>
      </p:sp>
      <p:sp>
        <p:nvSpPr>
          <p:cNvPr id="3" name="Content Placeholder 2">
            <a:extLst>
              <a:ext uri="{FF2B5EF4-FFF2-40B4-BE49-F238E27FC236}">
                <a16:creationId xmlns:a16="http://schemas.microsoft.com/office/drawing/2014/main" id="{4B23D503-463D-4E89-A24D-131D5B16B43F}"/>
              </a:ext>
            </a:extLst>
          </p:cNvPr>
          <p:cNvSpPr>
            <a:spLocks noGrp="1"/>
          </p:cNvSpPr>
          <p:nvPr>
            <p:ph sz="half" idx="1"/>
          </p:nvPr>
        </p:nvSpPr>
        <p:spPr>
          <a:xfrm>
            <a:off x="838200" y="1676754"/>
            <a:ext cx="6785472" cy="4351338"/>
          </a:xfrm>
        </p:spPr>
        <p:txBody>
          <a:bodyPr vert="horz" wrap="square" lIns="91440" tIns="45720" rIns="91440" bIns="45720" numCol="1" rtlCol="0" anchor="t" anchorCtr="0" compatLnSpc="1">
            <a:prstTxWarp prst="textNoShape">
              <a:avLst/>
            </a:prstTxWarp>
            <a:normAutofit/>
          </a:bodyPr>
          <a:lstStyle/>
          <a:p>
            <a:pPr marL="0" indent="0">
              <a:buNone/>
            </a:pPr>
            <a:endParaRPr lang="en-US" dirty="0"/>
          </a:p>
          <a:p>
            <a:r>
              <a:rPr lang="en-US" sz="3200" dirty="0"/>
              <a:t>A cup or syringe can be used to measure the correct amount of syrup.</a:t>
            </a:r>
          </a:p>
          <a:p>
            <a:r>
              <a:rPr lang="en-US" sz="3200" dirty="0"/>
              <a:t>The measured amount of syrup should then be given directly into the child’s mouth for him/her to swallow.</a:t>
            </a:r>
          </a:p>
        </p:txBody>
      </p:sp>
      <p:sp>
        <p:nvSpPr>
          <p:cNvPr id="6" name="Text Placeholder 5">
            <a:extLst>
              <a:ext uri="{FF2B5EF4-FFF2-40B4-BE49-F238E27FC236}">
                <a16:creationId xmlns:a16="http://schemas.microsoft.com/office/drawing/2014/main" id="{04736161-17CA-4726-BE66-D760E3869B4F}"/>
              </a:ext>
            </a:extLst>
          </p:cNvPr>
          <p:cNvSpPr>
            <a:spLocks noGrp="1"/>
          </p:cNvSpPr>
          <p:nvPr>
            <p:ph type="body" sz="quarter" idx="13"/>
          </p:nvPr>
        </p:nvSpPr>
        <p:spPr/>
        <p:txBody>
          <a:bodyPr/>
          <a:lstStyle/>
          <a:p>
            <a:r>
              <a:rPr lang="en-US" sz="1600" dirty="0">
                <a:solidFill>
                  <a:schemeClr val="tx1"/>
                </a:solidFill>
              </a:rPr>
              <a:t>* </a:t>
            </a:r>
            <a:r>
              <a:rPr lang="en-US" sz="1800" dirty="0">
                <a:solidFill>
                  <a:schemeClr val="tx1"/>
                </a:solidFill>
              </a:rPr>
              <a:t>Select this slide based on country context</a:t>
            </a:r>
          </a:p>
        </p:txBody>
      </p:sp>
      <p:sp>
        <p:nvSpPr>
          <p:cNvPr id="5" name="object 4">
            <a:extLst>
              <a:ext uri="{FF2B5EF4-FFF2-40B4-BE49-F238E27FC236}">
                <a16:creationId xmlns:a16="http://schemas.microsoft.com/office/drawing/2014/main" id="{11F74424-0A35-4A5C-BECF-89E44AE34E6A}"/>
              </a:ext>
            </a:extLst>
          </p:cNvPr>
          <p:cNvSpPr/>
          <p:nvPr/>
        </p:nvSpPr>
        <p:spPr>
          <a:xfrm>
            <a:off x="8345043" y="2106237"/>
            <a:ext cx="2287385" cy="2886732"/>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69096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4F59-3F2B-4C80-8546-DD9C17A9B1A8}"/>
              </a:ext>
            </a:extLst>
          </p:cNvPr>
          <p:cNvSpPr>
            <a:spLocks noGrp="1"/>
          </p:cNvSpPr>
          <p:nvPr>
            <p:ph type="title"/>
          </p:nvPr>
        </p:nvSpPr>
        <p:spPr/>
        <p:txBody>
          <a:bodyPr>
            <a:normAutofit/>
          </a:bodyPr>
          <a:lstStyle/>
          <a:p>
            <a:pPr algn="ctr"/>
            <a:r>
              <a:rPr lang="en-US" sz="3200" dirty="0">
                <a:latin typeface="+mn-lt"/>
              </a:rPr>
              <a:t>* </a:t>
            </a:r>
            <a:r>
              <a:rPr lang="en-US" dirty="0">
                <a:latin typeface="+mn-lt"/>
              </a:rPr>
              <a:t>Administration of LPV/r Pellets</a:t>
            </a:r>
          </a:p>
        </p:txBody>
      </p:sp>
      <p:pic>
        <p:nvPicPr>
          <p:cNvPr id="9" name="Content Placeholder 8">
            <a:extLst>
              <a:ext uri="{FF2B5EF4-FFF2-40B4-BE49-F238E27FC236}">
                <a16:creationId xmlns:a16="http://schemas.microsoft.com/office/drawing/2014/main" id="{3C228669-BAEB-4930-81F8-C7C10BC7DD17}"/>
              </a:ext>
            </a:extLst>
          </p:cNvPr>
          <p:cNvPicPr>
            <a:picLocks noGrp="1" noChangeAspect="1"/>
          </p:cNvPicPr>
          <p:nvPr>
            <p:ph sz="half" idx="1"/>
          </p:nvPr>
        </p:nvPicPr>
        <p:blipFill>
          <a:blip r:embed="rId3"/>
          <a:stretch>
            <a:fillRect/>
          </a:stretch>
        </p:blipFill>
        <p:spPr>
          <a:xfrm>
            <a:off x="8266748" y="1847850"/>
            <a:ext cx="2438095" cy="4076190"/>
          </a:xfrm>
          <a:prstGeom prst="rect">
            <a:avLst/>
          </a:prstGeom>
        </p:spPr>
      </p:pic>
      <p:sp>
        <p:nvSpPr>
          <p:cNvPr id="4" name="Content Placeholder 3">
            <a:extLst>
              <a:ext uri="{FF2B5EF4-FFF2-40B4-BE49-F238E27FC236}">
                <a16:creationId xmlns:a16="http://schemas.microsoft.com/office/drawing/2014/main" id="{7197C87A-ED1F-46AF-A742-E93ED024A852}"/>
              </a:ext>
            </a:extLst>
          </p:cNvPr>
          <p:cNvSpPr>
            <a:spLocks noGrp="1"/>
          </p:cNvSpPr>
          <p:nvPr>
            <p:ph sz="half" idx="2"/>
          </p:nvPr>
        </p:nvSpPr>
        <p:spPr>
          <a:xfrm>
            <a:off x="1035585" y="1847850"/>
            <a:ext cx="6830458" cy="4351338"/>
          </a:xfrm>
        </p:spPr>
        <p:txBody>
          <a:bodyPr/>
          <a:lstStyle/>
          <a:p>
            <a:pPr marL="285750" indent="-285750"/>
            <a:r>
              <a:rPr lang="en-US" sz="3200" dirty="0"/>
              <a:t>LPV/r pellets can be used for children  at least three (3) months of age who are not able to swallow LPV/r tablets</a:t>
            </a:r>
          </a:p>
          <a:p>
            <a:pPr marL="285750" indent="-285750"/>
            <a:r>
              <a:rPr lang="en-US" sz="3200" dirty="0"/>
              <a:t>This formulation comes in capsules.</a:t>
            </a:r>
          </a:p>
          <a:p>
            <a:pPr marL="742950" lvl="1" indent="-285750"/>
            <a:r>
              <a:rPr lang="en-US" sz="2800" dirty="0"/>
              <a:t>A caregiver will open the capsule and release the pellets inside the capsule.</a:t>
            </a:r>
          </a:p>
          <a:p>
            <a:pPr marL="742950" lvl="1" indent="-285750"/>
            <a:r>
              <a:rPr lang="en-US" sz="2800" dirty="0"/>
              <a:t>The pellets can then be given to the child with breastmilk or soft foods.</a:t>
            </a:r>
          </a:p>
          <a:p>
            <a:endParaRPr lang="en-US" dirty="0">
              <a:solidFill>
                <a:srgbClr val="005EAA"/>
              </a:solidFill>
            </a:endParaRPr>
          </a:p>
        </p:txBody>
      </p:sp>
      <p:sp>
        <p:nvSpPr>
          <p:cNvPr id="10" name="Text Placeholder 9">
            <a:extLst>
              <a:ext uri="{FF2B5EF4-FFF2-40B4-BE49-F238E27FC236}">
                <a16:creationId xmlns:a16="http://schemas.microsoft.com/office/drawing/2014/main" id="{EEAC4CD7-9322-4791-8DA4-88FEBA8A8618}"/>
              </a:ext>
            </a:extLst>
          </p:cNvPr>
          <p:cNvSpPr>
            <a:spLocks noGrp="1"/>
          </p:cNvSpPr>
          <p:nvPr>
            <p:ph type="body" sz="quarter" idx="13"/>
          </p:nvPr>
        </p:nvSpPr>
        <p:spPr/>
        <p:txBody>
          <a:bodyPr>
            <a:normAutofit/>
          </a:bodyPr>
          <a:lstStyle/>
          <a:p>
            <a:r>
              <a:rPr lang="en-US" sz="1800" dirty="0">
                <a:solidFill>
                  <a:schemeClr val="tx1"/>
                </a:solidFill>
              </a:rPr>
              <a:t>*Select this slide based on country context</a:t>
            </a:r>
          </a:p>
        </p:txBody>
      </p:sp>
    </p:spTree>
    <p:extLst>
      <p:ext uri="{BB962C8B-B14F-4D97-AF65-F5344CB8AC3E}">
        <p14:creationId xmlns:p14="http://schemas.microsoft.com/office/powerpoint/2010/main" val="2226533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542E40-1B57-4328-B538-8E689F88C8D8}"/>
              </a:ext>
            </a:extLst>
          </p:cNvPr>
          <p:cNvSpPr>
            <a:spLocks noGrp="1"/>
          </p:cNvSpPr>
          <p:nvPr>
            <p:ph type="title"/>
          </p:nvPr>
        </p:nvSpPr>
        <p:spPr>
          <a:xfrm>
            <a:off x="838200" y="365126"/>
            <a:ext cx="10515600" cy="960092"/>
          </a:xfrm>
        </p:spPr>
        <p:txBody>
          <a:bodyPr/>
          <a:lstStyle/>
          <a:p>
            <a:pPr algn="ctr"/>
            <a:r>
              <a:rPr lang="en-US" dirty="0"/>
              <a:t>*</a:t>
            </a:r>
            <a:r>
              <a:rPr lang="en-US" dirty="0">
                <a:latin typeface="+mn-lt"/>
              </a:rPr>
              <a:t>Administration of LPV/r pellets (2)</a:t>
            </a:r>
          </a:p>
        </p:txBody>
      </p:sp>
      <p:sp>
        <p:nvSpPr>
          <p:cNvPr id="7" name="Content Placeholder 6">
            <a:extLst>
              <a:ext uri="{FF2B5EF4-FFF2-40B4-BE49-F238E27FC236}">
                <a16:creationId xmlns:a16="http://schemas.microsoft.com/office/drawing/2014/main" id="{D57FAB95-60E9-4CE6-9C66-891C911E47AC}"/>
              </a:ext>
            </a:extLst>
          </p:cNvPr>
          <p:cNvSpPr>
            <a:spLocks noGrp="1"/>
          </p:cNvSpPr>
          <p:nvPr>
            <p:ph idx="1"/>
          </p:nvPr>
        </p:nvSpPr>
        <p:spPr>
          <a:xfrm>
            <a:off x="170122" y="1853696"/>
            <a:ext cx="9298498" cy="4502654"/>
          </a:xfrm>
        </p:spPr>
        <p:txBody>
          <a:bodyPr>
            <a:normAutofit/>
          </a:bodyPr>
          <a:lstStyle/>
          <a:p>
            <a:r>
              <a:rPr lang="en-US" sz="3200" dirty="0"/>
              <a:t>Important things to remember about pellets:</a:t>
            </a:r>
          </a:p>
          <a:p>
            <a:pPr lvl="1">
              <a:buClr>
                <a:schemeClr val="tx1"/>
              </a:buClr>
            </a:pPr>
            <a:r>
              <a:rPr lang="en-US" sz="2800" dirty="0"/>
              <a:t>The capsule cannot be swallowed</a:t>
            </a:r>
          </a:p>
          <a:p>
            <a:pPr lvl="1">
              <a:buClr>
                <a:schemeClr val="tx1"/>
              </a:buClr>
            </a:pPr>
            <a:r>
              <a:rPr lang="en-US" sz="2800" dirty="0"/>
              <a:t>Pellets cannot be chewed or dissolved</a:t>
            </a:r>
          </a:p>
          <a:p>
            <a:pPr lvl="1">
              <a:buClr>
                <a:schemeClr val="tx1"/>
              </a:buClr>
            </a:pPr>
            <a:r>
              <a:rPr lang="en-US" sz="2800" dirty="0"/>
              <a:t>Pellets are small so they may be easy to swallow with liquid or food</a:t>
            </a:r>
          </a:p>
          <a:p>
            <a:pPr lvl="1">
              <a:buClr>
                <a:schemeClr val="tx1"/>
              </a:buClr>
            </a:pPr>
            <a:r>
              <a:rPr lang="en-US" sz="2800" dirty="0"/>
              <a:t>The dose for pellets depends on the child’s weight </a:t>
            </a:r>
          </a:p>
          <a:p>
            <a:pPr lvl="1">
              <a:buClr>
                <a:schemeClr val="tx1"/>
              </a:buClr>
            </a:pPr>
            <a:r>
              <a:rPr lang="en-US" sz="2800" dirty="0"/>
              <a:t>Pellets can melt and taste bitter if given with hot food or if not given immediately</a:t>
            </a:r>
          </a:p>
          <a:p>
            <a:pPr>
              <a:buClr>
                <a:schemeClr val="tx1"/>
              </a:buClr>
            </a:pPr>
            <a:r>
              <a:rPr lang="en-US" b="1" dirty="0"/>
              <a:t>Many children on LVP/r pellets will likely be transitioned to </a:t>
            </a:r>
            <a:r>
              <a:rPr lang="en-US" b="1" dirty="0" err="1"/>
              <a:t>pDTG</a:t>
            </a:r>
            <a:r>
              <a:rPr lang="en-US" b="1" dirty="0"/>
              <a:t> in the near future</a:t>
            </a:r>
            <a:endParaRPr lang="en-US" sz="3200" b="1" dirty="0"/>
          </a:p>
        </p:txBody>
      </p:sp>
      <p:sp>
        <p:nvSpPr>
          <p:cNvPr id="2" name="Text Placeholder 1">
            <a:extLst>
              <a:ext uri="{FF2B5EF4-FFF2-40B4-BE49-F238E27FC236}">
                <a16:creationId xmlns:a16="http://schemas.microsoft.com/office/drawing/2014/main" id="{4FEBE906-114E-4739-9329-E32B567D45B2}"/>
              </a:ext>
            </a:extLst>
          </p:cNvPr>
          <p:cNvSpPr>
            <a:spLocks noGrp="1"/>
          </p:cNvSpPr>
          <p:nvPr>
            <p:ph type="body" sz="quarter" idx="13"/>
          </p:nvPr>
        </p:nvSpPr>
        <p:spPr/>
        <p:txBody>
          <a:bodyPr/>
          <a:lstStyle/>
          <a:p>
            <a:r>
              <a:rPr lang="en-US" sz="1800" dirty="0">
                <a:solidFill>
                  <a:schemeClr val="tx1"/>
                </a:solidFill>
              </a:rPr>
              <a:t>*Select this slide based on country context</a:t>
            </a:r>
            <a:endParaRPr lang="en-US" sz="1800" dirty="0"/>
          </a:p>
        </p:txBody>
      </p:sp>
      <p:pic>
        <p:nvPicPr>
          <p:cNvPr id="9" name="Content Placeholder 8">
            <a:extLst>
              <a:ext uri="{FF2B5EF4-FFF2-40B4-BE49-F238E27FC236}">
                <a16:creationId xmlns:a16="http://schemas.microsoft.com/office/drawing/2014/main" id="{D8324E2F-24EF-4BFA-A831-8C99EDED4D8C}"/>
              </a:ext>
            </a:extLst>
          </p:cNvPr>
          <p:cNvPicPr>
            <a:picLocks noChangeAspect="1"/>
          </p:cNvPicPr>
          <p:nvPr/>
        </p:nvPicPr>
        <p:blipFill>
          <a:blip r:embed="rId3"/>
          <a:stretch>
            <a:fillRect/>
          </a:stretch>
        </p:blipFill>
        <p:spPr bwMode="auto">
          <a:xfrm>
            <a:off x="9654150" y="1853696"/>
            <a:ext cx="2162828" cy="361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47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3B93-8DAD-4741-9205-4717D59C9F66}"/>
              </a:ext>
            </a:extLst>
          </p:cNvPr>
          <p:cNvSpPr>
            <a:spLocks noGrp="1"/>
          </p:cNvSpPr>
          <p:nvPr>
            <p:ph type="title"/>
          </p:nvPr>
        </p:nvSpPr>
        <p:spPr>
          <a:xfrm>
            <a:off x="838200" y="0"/>
            <a:ext cx="10515600" cy="1325563"/>
          </a:xfrm>
        </p:spPr>
        <p:txBody>
          <a:bodyPr/>
          <a:lstStyle/>
          <a:p>
            <a:pPr algn="ctr"/>
            <a:r>
              <a:rPr lang="en-US" dirty="0">
                <a:latin typeface="+mn-lt"/>
              </a:rPr>
              <a:t>Before the Training: Prepare</a:t>
            </a:r>
          </a:p>
        </p:txBody>
      </p:sp>
      <p:sp>
        <p:nvSpPr>
          <p:cNvPr id="3" name="Subtitle 2">
            <a:extLst>
              <a:ext uri="{FF2B5EF4-FFF2-40B4-BE49-F238E27FC236}">
                <a16:creationId xmlns:a16="http://schemas.microsoft.com/office/drawing/2014/main" id="{6C7DE3D0-C650-4D00-AA16-C6B2C790CE06}"/>
              </a:ext>
            </a:extLst>
          </p:cNvPr>
          <p:cNvSpPr>
            <a:spLocks noGrp="1"/>
          </p:cNvSpPr>
          <p:nvPr>
            <p:ph idx="1"/>
          </p:nvPr>
        </p:nvSpPr>
        <p:spPr>
          <a:xfrm>
            <a:off x="838200" y="1099931"/>
            <a:ext cx="10515600" cy="5340626"/>
          </a:xfrm>
        </p:spPr>
        <p:txBody>
          <a:bodyPr vert="horz" wrap="square" lIns="91440" tIns="45720" rIns="91440" bIns="45720" numCol="1" rtlCol="0" anchor="t" anchorCtr="0" compatLnSpc="1">
            <a:prstTxWarp prst="textNoShape">
              <a:avLst/>
            </a:prstTxWarp>
            <a:normAutofit lnSpcReduction="10000"/>
          </a:bodyPr>
          <a:lstStyle/>
          <a:p>
            <a:r>
              <a:rPr lang="en-US" dirty="0"/>
              <a:t>Review Training Content</a:t>
            </a:r>
          </a:p>
          <a:p>
            <a:pPr lvl="1">
              <a:buClr>
                <a:schemeClr val="tx1"/>
              </a:buClr>
            </a:pPr>
            <a:r>
              <a:rPr lang="en-US" dirty="0"/>
              <a:t>Review slides with a single star (*) and adapt to country context/guideline as appropriate</a:t>
            </a:r>
          </a:p>
          <a:p>
            <a:pPr marL="457200" lvl="1" indent="0">
              <a:buClr>
                <a:schemeClr val="tx1"/>
              </a:buClr>
              <a:buNone/>
            </a:pPr>
            <a:endParaRPr lang="en-US" dirty="0"/>
          </a:p>
          <a:p>
            <a:r>
              <a:rPr lang="en-US" dirty="0"/>
              <a:t>Gather </a:t>
            </a:r>
            <a:r>
              <a:rPr lang="en-US" b="0" dirty="0"/>
              <a:t>Materials</a:t>
            </a:r>
          </a:p>
          <a:p>
            <a:pPr lvl="1">
              <a:buClr>
                <a:schemeClr val="tx1"/>
              </a:buClr>
            </a:pPr>
            <a:r>
              <a:rPr lang="en-US" b="0" dirty="0">
                <a:solidFill>
                  <a:schemeClr val="tx1"/>
                </a:solidFill>
              </a:rPr>
              <a:t>Samples of the commonly available pediatric/adolescent fixed dose combination ARVs for the show and tell portion of th</a:t>
            </a:r>
            <a:r>
              <a:rPr lang="en-US" dirty="0"/>
              <a:t>e training</a:t>
            </a:r>
            <a:r>
              <a:rPr lang="en-US" b="0" dirty="0">
                <a:solidFill>
                  <a:schemeClr val="tx1"/>
                </a:solidFill>
              </a:rPr>
              <a:t> </a:t>
            </a:r>
          </a:p>
          <a:p>
            <a:pPr lvl="2">
              <a:buClrTx/>
            </a:pPr>
            <a:r>
              <a:rPr lang="en-US" dirty="0"/>
              <a:t>If samples are not available, use empty boxes or create a slide with pictures of the available ARV formulations</a:t>
            </a:r>
          </a:p>
          <a:p>
            <a:pPr lvl="1">
              <a:buClr>
                <a:schemeClr val="tx1"/>
              </a:buClr>
            </a:pPr>
            <a:r>
              <a:rPr lang="en-US" dirty="0"/>
              <a:t>Antiretroviral therapy (ART) adherence and viral load monitoring standard operating procedures (SOPs)</a:t>
            </a:r>
          </a:p>
          <a:p>
            <a:pPr lvl="1">
              <a:buClr>
                <a:schemeClr val="tx1"/>
              </a:buClr>
            </a:pPr>
            <a:r>
              <a:rPr lang="en-US" dirty="0"/>
              <a:t>Flip charts and tape </a:t>
            </a:r>
          </a:p>
          <a:p>
            <a:pPr lvl="1">
              <a:buClr>
                <a:schemeClr val="tx1"/>
              </a:buClr>
            </a:pPr>
            <a:r>
              <a:rPr lang="en-US" dirty="0"/>
              <a:t>Markers/pens</a:t>
            </a:r>
          </a:p>
          <a:p>
            <a:pPr lvl="1">
              <a:buClr>
                <a:schemeClr val="tx1"/>
              </a:buClr>
            </a:pPr>
            <a:r>
              <a:rPr lang="en-US" dirty="0"/>
              <a:t>If available, provide electronic link to national pediatric treatment guidelines (slide #80)</a:t>
            </a:r>
          </a:p>
          <a:p>
            <a:pPr lvl="1"/>
            <a:endParaRPr lang="en-US" sz="2200" dirty="0"/>
          </a:p>
          <a:p>
            <a:pPr marL="0" indent="0">
              <a:buNone/>
            </a:pPr>
            <a:endParaRPr lang="en-US" dirty="0"/>
          </a:p>
        </p:txBody>
      </p:sp>
    </p:spTree>
    <p:extLst>
      <p:ext uri="{BB962C8B-B14F-4D97-AF65-F5344CB8AC3E}">
        <p14:creationId xmlns:p14="http://schemas.microsoft.com/office/powerpoint/2010/main" val="3760651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711325" y="0"/>
            <a:ext cx="10480675" cy="939800"/>
          </a:xfrm>
        </p:spPr>
        <p:txBody>
          <a:bodyPr/>
          <a:lstStyle/>
          <a:p>
            <a:pPr algn="ctr"/>
            <a:r>
              <a:rPr lang="en-US" dirty="0">
                <a:latin typeface="+mn-lt"/>
              </a:rPr>
              <a:t>LPV/r pellets preparation steps: Breastmilk</a:t>
            </a:r>
          </a:p>
        </p:txBody>
      </p:sp>
      <p:pic>
        <p:nvPicPr>
          <p:cNvPr id="4" name="Picture 3">
            <a:extLst>
              <a:ext uri="{FF2B5EF4-FFF2-40B4-BE49-F238E27FC236}">
                <a16:creationId xmlns:a16="http://schemas.microsoft.com/office/drawing/2014/main" id="{C73A68D6-EF1A-4186-961A-EBD9CB7EF10D}"/>
              </a:ext>
            </a:extLst>
          </p:cNvPr>
          <p:cNvPicPr>
            <a:picLocks noChangeAspect="1"/>
          </p:cNvPicPr>
          <p:nvPr/>
        </p:nvPicPr>
        <p:blipFill>
          <a:blip r:embed="rId3"/>
          <a:stretch>
            <a:fillRect/>
          </a:stretch>
        </p:blipFill>
        <p:spPr>
          <a:xfrm>
            <a:off x="2438488" y="1280525"/>
            <a:ext cx="1801715" cy="2119198"/>
          </a:xfrm>
          <a:prstGeom prst="rect">
            <a:avLst/>
          </a:prstGeom>
        </p:spPr>
      </p:pic>
      <p:pic>
        <p:nvPicPr>
          <p:cNvPr id="5" name="Picture 4">
            <a:extLst>
              <a:ext uri="{FF2B5EF4-FFF2-40B4-BE49-F238E27FC236}">
                <a16:creationId xmlns:a16="http://schemas.microsoft.com/office/drawing/2014/main" id="{3591DAB2-F65B-4669-9E53-7C65F3BCC015}"/>
              </a:ext>
            </a:extLst>
          </p:cNvPr>
          <p:cNvPicPr>
            <a:picLocks noChangeAspect="1"/>
          </p:cNvPicPr>
          <p:nvPr/>
        </p:nvPicPr>
        <p:blipFill>
          <a:blip r:embed="rId4"/>
          <a:stretch>
            <a:fillRect/>
          </a:stretch>
        </p:blipFill>
        <p:spPr>
          <a:xfrm>
            <a:off x="7657301" y="940127"/>
            <a:ext cx="2190955" cy="2391653"/>
          </a:xfrm>
          <a:prstGeom prst="rect">
            <a:avLst/>
          </a:prstGeom>
        </p:spPr>
      </p:pic>
      <p:pic>
        <p:nvPicPr>
          <p:cNvPr id="6" name="Picture 5">
            <a:extLst>
              <a:ext uri="{FF2B5EF4-FFF2-40B4-BE49-F238E27FC236}">
                <a16:creationId xmlns:a16="http://schemas.microsoft.com/office/drawing/2014/main" id="{5D697AEF-6B6F-4B06-A99B-A206866EC9A0}"/>
              </a:ext>
            </a:extLst>
          </p:cNvPr>
          <p:cNvPicPr>
            <a:picLocks noChangeAspect="1"/>
          </p:cNvPicPr>
          <p:nvPr/>
        </p:nvPicPr>
        <p:blipFill>
          <a:blip r:embed="rId5"/>
          <a:stretch>
            <a:fillRect/>
          </a:stretch>
        </p:blipFill>
        <p:spPr>
          <a:xfrm>
            <a:off x="2314884" y="3627280"/>
            <a:ext cx="1918480" cy="2226384"/>
          </a:xfrm>
          <a:prstGeom prst="rect">
            <a:avLst/>
          </a:prstGeom>
        </p:spPr>
      </p:pic>
      <p:pic>
        <p:nvPicPr>
          <p:cNvPr id="7" name="Picture 6">
            <a:extLst>
              <a:ext uri="{FF2B5EF4-FFF2-40B4-BE49-F238E27FC236}">
                <a16:creationId xmlns:a16="http://schemas.microsoft.com/office/drawing/2014/main" id="{0D885879-15D0-4CB1-861A-53EC24E1C875}"/>
              </a:ext>
            </a:extLst>
          </p:cNvPr>
          <p:cNvPicPr>
            <a:picLocks noChangeAspect="1"/>
          </p:cNvPicPr>
          <p:nvPr/>
        </p:nvPicPr>
        <p:blipFill rotWithShape="1">
          <a:blip r:embed="rId6"/>
          <a:srcRect r="2602"/>
          <a:stretch/>
        </p:blipFill>
        <p:spPr>
          <a:xfrm>
            <a:off x="5598628" y="3595101"/>
            <a:ext cx="1515013" cy="2132099"/>
          </a:xfrm>
          <a:prstGeom prst="rect">
            <a:avLst/>
          </a:prstGeom>
        </p:spPr>
      </p:pic>
      <p:pic>
        <p:nvPicPr>
          <p:cNvPr id="8" name="Picture 7">
            <a:extLst>
              <a:ext uri="{FF2B5EF4-FFF2-40B4-BE49-F238E27FC236}">
                <a16:creationId xmlns:a16="http://schemas.microsoft.com/office/drawing/2014/main" id="{74DD9F45-C15C-4888-9CEC-24E45C27D0C4}"/>
              </a:ext>
            </a:extLst>
          </p:cNvPr>
          <p:cNvPicPr>
            <a:picLocks noChangeAspect="1"/>
          </p:cNvPicPr>
          <p:nvPr/>
        </p:nvPicPr>
        <p:blipFill>
          <a:blip r:embed="rId7"/>
          <a:stretch>
            <a:fillRect/>
          </a:stretch>
        </p:blipFill>
        <p:spPr>
          <a:xfrm>
            <a:off x="8026931" y="3627281"/>
            <a:ext cx="1746782" cy="2124465"/>
          </a:xfrm>
          <a:prstGeom prst="rect">
            <a:avLst/>
          </a:prstGeom>
        </p:spPr>
      </p:pic>
      <p:pic>
        <p:nvPicPr>
          <p:cNvPr id="9" name="Picture 8">
            <a:extLst>
              <a:ext uri="{FF2B5EF4-FFF2-40B4-BE49-F238E27FC236}">
                <a16:creationId xmlns:a16="http://schemas.microsoft.com/office/drawing/2014/main" id="{A1A4F097-9770-4609-A19A-B40D89153B25}"/>
              </a:ext>
            </a:extLst>
          </p:cNvPr>
          <p:cNvPicPr>
            <a:picLocks noChangeAspect="1"/>
          </p:cNvPicPr>
          <p:nvPr/>
        </p:nvPicPr>
        <p:blipFill>
          <a:blip r:embed="rId8"/>
          <a:stretch>
            <a:fillRect/>
          </a:stretch>
        </p:blipFill>
        <p:spPr>
          <a:xfrm>
            <a:off x="6301770" y="1258123"/>
            <a:ext cx="811870" cy="1606374"/>
          </a:xfrm>
          <a:prstGeom prst="rect">
            <a:avLst/>
          </a:prstGeom>
        </p:spPr>
      </p:pic>
      <p:pic>
        <p:nvPicPr>
          <p:cNvPr id="10" name="Picture 9">
            <a:extLst>
              <a:ext uri="{FF2B5EF4-FFF2-40B4-BE49-F238E27FC236}">
                <a16:creationId xmlns:a16="http://schemas.microsoft.com/office/drawing/2014/main" id="{7B0CE2C0-3259-404A-9B06-D67BBE91DE01}"/>
              </a:ext>
            </a:extLst>
          </p:cNvPr>
          <p:cNvPicPr>
            <a:picLocks noChangeAspect="1"/>
          </p:cNvPicPr>
          <p:nvPr/>
        </p:nvPicPr>
        <p:blipFill>
          <a:blip r:embed="rId9"/>
          <a:stretch>
            <a:fillRect/>
          </a:stretch>
        </p:blipFill>
        <p:spPr>
          <a:xfrm>
            <a:off x="4986548" y="2868435"/>
            <a:ext cx="1361350" cy="566573"/>
          </a:xfrm>
          <a:prstGeom prst="rect">
            <a:avLst/>
          </a:prstGeom>
        </p:spPr>
      </p:pic>
      <p:sp>
        <p:nvSpPr>
          <p:cNvPr id="2" name="TextBox 1">
            <a:extLst>
              <a:ext uri="{FF2B5EF4-FFF2-40B4-BE49-F238E27FC236}">
                <a16:creationId xmlns:a16="http://schemas.microsoft.com/office/drawing/2014/main" id="{99060792-251F-4902-9C8D-36AFFB8C6764}"/>
              </a:ext>
            </a:extLst>
          </p:cNvPr>
          <p:cNvSpPr txBox="1"/>
          <p:nvPr/>
        </p:nvSpPr>
        <p:spPr>
          <a:xfrm>
            <a:off x="2097579" y="3315413"/>
            <a:ext cx="2166484" cy="338554"/>
          </a:xfrm>
          <a:prstGeom prst="rect">
            <a:avLst/>
          </a:prstGeom>
          <a:noFill/>
        </p:spPr>
        <p:txBody>
          <a:bodyPr wrap="square" rtlCol="0">
            <a:spAutoFit/>
          </a:bodyPr>
          <a:lstStyle/>
          <a:p>
            <a:r>
              <a:rPr lang="en-US" sz="1600" dirty="0"/>
              <a:t>1. Express breastmilk</a:t>
            </a:r>
          </a:p>
        </p:txBody>
      </p:sp>
      <p:sp>
        <p:nvSpPr>
          <p:cNvPr id="19" name="TextBox 18">
            <a:extLst>
              <a:ext uri="{FF2B5EF4-FFF2-40B4-BE49-F238E27FC236}">
                <a16:creationId xmlns:a16="http://schemas.microsoft.com/office/drawing/2014/main" id="{5BAEACCB-D97B-4A48-B97D-265CEF55AFCC}"/>
              </a:ext>
            </a:extLst>
          </p:cNvPr>
          <p:cNvSpPr txBox="1"/>
          <p:nvPr/>
        </p:nvSpPr>
        <p:spPr>
          <a:xfrm>
            <a:off x="7710656" y="3096453"/>
            <a:ext cx="3185670" cy="338554"/>
          </a:xfrm>
          <a:prstGeom prst="rect">
            <a:avLst/>
          </a:prstGeom>
          <a:noFill/>
        </p:spPr>
        <p:txBody>
          <a:bodyPr wrap="square" rtlCol="0">
            <a:spAutoFit/>
          </a:bodyPr>
          <a:lstStyle/>
          <a:p>
            <a:pPr lvl="1"/>
            <a:r>
              <a:rPr lang="en-US" sz="1600" dirty="0"/>
              <a:t>3. Pour pellets into the spoon</a:t>
            </a:r>
          </a:p>
        </p:txBody>
      </p:sp>
      <p:sp>
        <p:nvSpPr>
          <p:cNvPr id="21" name="TextBox 20">
            <a:extLst>
              <a:ext uri="{FF2B5EF4-FFF2-40B4-BE49-F238E27FC236}">
                <a16:creationId xmlns:a16="http://schemas.microsoft.com/office/drawing/2014/main" id="{30B76747-3470-4238-87F2-8A283E45D685}"/>
              </a:ext>
            </a:extLst>
          </p:cNvPr>
          <p:cNvSpPr txBox="1"/>
          <p:nvPr/>
        </p:nvSpPr>
        <p:spPr>
          <a:xfrm>
            <a:off x="4591754" y="3256671"/>
            <a:ext cx="2724108" cy="338554"/>
          </a:xfrm>
          <a:prstGeom prst="rect">
            <a:avLst/>
          </a:prstGeom>
          <a:noFill/>
        </p:spPr>
        <p:txBody>
          <a:bodyPr wrap="square" rtlCol="0">
            <a:spAutoFit/>
          </a:bodyPr>
          <a:lstStyle/>
          <a:p>
            <a:pPr lvl="1"/>
            <a:r>
              <a:rPr lang="en-US" sz="1600" dirty="0"/>
              <a:t>2. Open the capsule (s)</a:t>
            </a:r>
          </a:p>
        </p:txBody>
      </p:sp>
      <p:sp>
        <p:nvSpPr>
          <p:cNvPr id="23" name="TextBox 22">
            <a:extLst>
              <a:ext uri="{FF2B5EF4-FFF2-40B4-BE49-F238E27FC236}">
                <a16:creationId xmlns:a16="http://schemas.microsoft.com/office/drawing/2014/main" id="{D3F4B647-7FEE-4D3C-9F53-9024773550E1}"/>
              </a:ext>
            </a:extLst>
          </p:cNvPr>
          <p:cNvSpPr txBox="1"/>
          <p:nvPr/>
        </p:nvSpPr>
        <p:spPr>
          <a:xfrm>
            <a:off x="2486245" y="5848251"/>
            <a:ext cx="1801715" cy="338554"/>
          </a:xfrm>
          <a:prstGeom prst="rect">
            <a:avLst/>
          </a:prstGeom>
          <a:noFill/>
        </p:spPr>
        <p:txBody>
          <a:bodyPr wrap="square" rtlCol="0">
            <a:spAutoFit/>
          </a:bodyPr>
          <a:lstStyle/>
          <a:p>
            <a:r>
              <a:rPr lang="en-US" sz="1600" dirty="0"/>
              <a:t>4. Add breastmilk</a:t>
            </a:r>
          </a:p>
        </p:txBody>
      </p:sp>
      <p:sp>
        <p:nvSpPr>
          <p:cNvPr id="24" name="TextBox 23">
            <a:extLst>
              <a:ext uri="{FF2B5EF4-FFF2-40B4-BE49-F238E27FC236}">
                <a16:creationId xmlns:a16="http://schemas.microsoft.com/office/drawing/2014/main" id="{6133D2EB-1513-4C9B-AB76-2C1A818EB9D2}"/>
              </a:ext>
            </a:extLst>
          </p:cNvPr>
          <p:cNvSpPr txBox="1"/>
          <p:nvPr/>
        </p:nvSpPr>
        <p:spPr>
          <a:xfrm>
            <a:off x="4807528" y="5826027"/>
            <a:ext cx="2024139" cy="338554"/>
          </a:xfrm>
          <a:prstGeom prst="rect">
            <a:avLst/>
          </a:prstGeom>
          <a:noFill/>
        </p:spPr>
        <p:txBody>
          <a:bodyPr wrap="square" rtlCol="0">
            <a:spAutoFit/>
          </a:bodyPr>
          <a:lstStyle/>
          <a:p>
            <a:r>
              <a:rPr lang="en-US" sz="1600" dirty="0"/>
              <a:t>5. Give it to the baby</a:t>
            </a:r>
          </a:p>
        </p:txBody>
      </p:sp>
      <p:sp>
        <p:nvSpPr>
          <p:cNvPr id="25" name="TextBox 24">
            <a:extLst>
              <a:ext uri="{FF2B5EF4-FFF2-40B4-BE49-F238E27FC236}">
                <a16:creationId xmlns:a16="http://schemas.microsoft.com/office/drawing/2014/main" id="{B546C361-F97D-4D29-9DED-71A89AEEA28A}"/>
              </a:ext>
            </a:extLst>
          </p:cNvPr>
          <p:cNvSpPr txBox="1"/>
          <p:nvPr/>
        </p:nvSpPr>
        <p:spPr>
          <a:xfrm>
            <a:off x="7971999" y="5805118"/>
            <a:ext cx="1801715" cy="338554"/>
          </a:xfrm>
          <a:prstGeom prst="rect">
            <a:avLst/>
          </a:prstGeom>
          <a:noFill/>
        </p:spPr>
        <p:txBody>
          <a:bodyPr wrap="square" rtlCol="0">
            <a:spAutoFit/>
          </a:bodyPr>
          <a:lstStyle/>
          <a:p>
            <a:r>
              <a:rPr lang="en-US" sz="1600" dirty="0"/>
              <a:t>           6. Breastfeed </a:t>
            </a:r>
          </a:p>
        </p:txBody>
      </p:sp>
    </p:spTree>
    <p:extLst>
      <p:ext uri="{BB962C8B-B14F-4D97-AF65-F5344CB8AC3E}">
        <p14:creationId xmlns:p14="http://schemas.microsoft.com/office/powerpoint/2010/main" val="809182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189470" y="193675"/>
            <a:ext cx="12002530" cy="887413"/>
          </a:xfrm>
        </p:spPr>
        <p:txBody>
          <a:bodyPr/>
          <a:lstStyle/>
          <a:p>
            <a:pPr algn="ctr"/>
            <a:r>
              <a:rPr lang="en-US" sz="4000" dirty="0">
                <a:latin typeface="+mn-lt"/>
              </a:rPr>
              <a:t>LPV/r pellets preparation steps: Soft/semi-solid foods</a:t>
            </a:r>
          </a:p>
        </p:txBody>
      </p:sp>
      <p:pic>
        <p:nvPicPr>
          <p:cNvPr id="21" name="Picture 20">
            <a:extLst>
              <a:ext uri="{FF2B5EF4-FFF2-40B4-BE49-F238E27FC236}">
                <a16:creationId xmlns:a16="http://schemas.microsoft.com/office/drawing/2014/main" id="{3BB1777D-0FC4-4C7C-8A91-061D6D50562F}"/>
              </a:ext>
            </a:extLst>
          </p:cNvPr>
          <p:cNvPicPr>
            <a:picLocks noChangeAspect="1"/>
          </p:cNvPicPr>
          <p:nvPr/>
        </p:nvPicPr>
        <p:blipFill>
          <a:blip r:embed="rId3"/>
          <a:stretch>
            <a:fillRect/>
          </a:stretch>
        </p:blipFill>
        <p:spPr>
          <a:xfrm>
            <a:off x="5258209" y="1515185"/>
            <a:ext cx="1627772" cy="1597059"/>
          </a:xfrm>
          <a:prstGeom prst="rect">
            <a:avLst/>
          </a:prstGeom>
        </p:spPr>
      </p:pic>
      <p:pic>
        <p:nvPicPr>
          <p:cNvPr id="22" name="Picture 21">
            <a:extLst>
              <a:ext uri="{FF2B5EF4-FFF2-40B4-BE49-F238E27FC236}">
                <a16:creationId xmlns:a16="http://schemas.microsoft.com/office/drawing/2014/main" id="{848217D8-4480-488B-A7BF-06754824A8BE}"/>
              </a:ext>
            </a:extLst>
          </p:cNvPr>
          <p:cNvPicPr>
            <a:picLocks noChangeAspect="1"/>
          </p:cNvPicPr>
          <p:nvPr/>
        </p:nvPicPr>
        <p:blipFill>
          <a:blip r:embed="rId4"/>
          <a:stretch>
            <a:fillRect/>
          </a:stretch>
        </p:blipFill>
        <p:spPr>
          <a:xfrm>
            <a:off x="2254108" y="1229413"/>
            <a:ext cx="2017696" cy="2078839"/>
          </a:xfrm>
          <a:prstGeom prst="rect">
            <a:avLst/>
          </a:prstGeom>
        </p:spPr>
      </p:pic>
      <p:pic>
        <p:nvPicPr>
          <p:cNvPr id="24" name="Picture 23">
            <a:extLst>
              <a:ext uri="{FF2B5EF4-FFF2-40B4-BE49-F238E27FC236}">
                <a16:creationId xmlns:a16="http://schemas.microsoft.com/office/drawing/2014/main" id="{FD4C7B0B-39E3-4B35-96E7-8204F381828B}"/>
              </a:ext>
            </a:extLst>
          </p:cNvPr>
          <p:cNvPicPr>
            <a:picLocks noChangeAspect="1"/>
          </p:cNvPicPr>
          <p:nvPr/>
        </p:nvPicPr>
        <p:blipFill rotWithShape="1">
          <a:blip r:embed="rId5"/>
          <a:srcRect l="22494" t="6582" r="10018" b="9228"/>
          <a:stretch/>
        </p:blipFill>
        <p:spPr>
          <a:xfrm>
            <a:off x="2254108" y="3714199"/>
            <a:ext cx="2033871" cy="2112097"/>
          </a:xfrm>
          <a:prstGeom prst="rect">
            <a:avLst/>
          </a:prstGeom>
        </p:spPr>
      </p:pic>
      <p:pic>
        <p:nvPicPr>
          <p:cNvPr id="25" name="Picture 24">
            <a:extLst>
              <a:ext uri="{FF2B5EF4-FFF2-40B4-BE49-F238E27FC236}">
                <a16:creationId xmlns:a16="http://schemas.microsoft.com/office/drawing/2014/main" id="{CA011AA6-CBD8-43FD-BA80-14536FF5369D}"/>
              </a:ext>
            </a:extLst>
          </p:cNvPr>
          <p:cNvPicPr>
            <a:picLocks noChangeAspect="1"/>
          </p:cNvPicPr>
          <p:nvPr/>
        </p:nvPicPr>
        <p:blipFill>
          <a:blip r:embed="rId6"/>
          <a:stretch>
            <a:fillRect/>
          </a:stretch>
        </p:blipFill>
        <p:spPr>
          <a:xfrm>
            <a:off x="7843309" y="1619485"/>
            <a:ext cx="2123928" cy="1533061"/>
          </a:xfrm>
          <a:prstGeom prst="rect">
            <a:avLst/>
          </a:prstGeom>
        </p:spPr>
      </p:pic>
      <p:pic>
        <p:nvPicPr>
          <p:cNvPr id="26" name="Picture 25"/>
          <p:cNvPicPr>
            <a:picLocks noChangeAspect="1"/>
          </p:cNvPicPr>
          <p:nvPr/>
        </p:nvPicPr>
        <p:blipFill>
          <a:blip r:embed="rId7"/>
          <a:stretch>
            <a:fillRect/>
          </a:stretch>
        </p:blipFill>
        <p:spPr>
          <a:xfrm>
            <a:off x="5327677" y="3737321"/>
            <a:ext cx="1726115" cy="2106444"/>
          </a:xfrm>
          <a:prstGeom prst="rect">
            <a:avLst/>
          </a:prstGeom>
        </p:spPr>
      </p:pic>
      <p:pic>
        <p:nvPicPr>
          <p:cNvPr id="27" name="Picture 26"/>
          <p:cNvPicPr>
            <a:picLocks noChangeAspect="1"/>
          </p:cNvPicPr>
          <p:nvPr/>
        </p:nvPicPr>
        <p:blipFill>
          <a:blip r:embed="rId8"/>
          <a:stretch>
            <a:fillRect/>
          </a:stretch>
        </p:blipFill>
        <p:spPr>
          <a:xfrm>
            <a:off x="7843310" y="3881587"/>
            <a:ext cx="2025283" cy="1861680"/>
          </a:xfrm>
          <a:prstGeom prst="rect">
            <a:avLst/>
          </a:prstGeom>
        </p:spPr>
      </p:pic>
      <p:sp>
        <p:nvSpPr>
          <p:cNvPr id="20" name="Arrow: Curved Up 19">
            <a:extLst>
              <a:ext uri="{FF2B5EF4-FFF2-40B4-BE49-F238E27FC236}">
                <a16:creationId xmlns:a16="http://schemas.microsoft.com/office/drawing/2014/main" id="{22672B7A-2B8F-4A98-A82B-84F53996B17C}"/>
              </a:ext>
            </a:extLst>
          </p:cNvPr>
          <p:cNvSpPr/>
          <p:nvPr/>
        </p:nvSpPr>
        <p:spPr>
          <a:xfrm rot="5400000">
            <a:off x="2822026" y="1616552"/>
            <a:ext cx="261109" cy="266974"/>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solidFill>
                <a:schemeClr val="tx1"/>
              </a:solidFill>
            </a:endParaRPr>
          </a:p>
        </p:txBody>
      </p:sp>
      <p:sp>
        <p:nvSpPr>
          <p:cNvPr id="23" name="Arrow: Curved Up 22">
            <a:extLst>
              <a:ext uri="{FF2B5EF4-FFF2-40B4-BE49-F238E27FC236}">
                <a16:creationId xmlns:a16="http://schemas.microsoft.com/office/drawing/2014/main" id="{CBA5F90A-DECB-4CB6-86B1-5ABADBB4396E}"/>
              </a:ext>
            </a:extLst>
          </p:cNvPr>
          <p:cNvSpPr/>
          <p:nvPr/>
        </p:nvSpPr>
        <p:spPr>
          <a:xfrm rot="16200000">
            <a:off x="3387010" y="1616551"/>
            <a:ext cx="261109" cy="266974"/>
          </a:xfrm>
          <a:prstGeom prst="curved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solidFill>
                <a:schemeClr val="tx1"/>
              </a:solidFill>
            </a:endParaRPr>
          </a:p>
        </p:txBody>
      </p:sp>
      <p:sp>
        <p:nvSpPr>
          <p:cNvPr id="19" name="TextBox 18">
            <a:extLst>
              <a:ext uri="{FF2B5EF4-FFF2-40B4-BE49-F238E27FC236}">
                <a16:creationId xmlns:a16="http://schemas.microsoft.com/office/drawing/2014/main" id="{9A202176-58C5-494D-B805-DBEA374FE5FE}"/>
              </a:ext>
            </a:extLst>
          </p:cNvPr>
          <p:cNvSpPr txBox="1"/>
          <p:nvPr/>
        </p:nvSpPr>
        <p:spPr>
          <a:xfrm>
            <a:off x="2075053" y="3308251"/>
            <a:ext cx="2723775" cy="338554"/>
          </a:xfrm>
          <a:prstGeom prst="rect">
            <a:avLst/>
          </a:prstGeom>
          <a:noFill/>
        </p:spPr>
        <p:txBody>
          <a:bodyPr wrap="square" rtlCol="0">
            <a:spAutoFit/>
          </a:bodyPr>
          <a:lstStyle/>
          <a:p>
            <a:pPr lvl="1"/>
            <a:r>
              <a:rPr lang="en-US" sz="1600" dirty="0"/>
              <a:t>1. Open the capsule (s)</a:t>
            </a:r>
          </a:p>
        </p:txBody>
      </p:sp>
      <p:sp>
        <p:nvSpPr>
          <p:cNvPr id="2" name="TextBox 1">
            <a:extLst>
              <a:ext uri="{FF2B5EF4-FFF2-40B4-BE49-F238E27FC236}">
                <a16:creationId xmlns:a16="http://schemas.microsoft.com/office/drawing/2014/main" id="{A2FB08AD-BE83-4E01-B5B7-A43889D88300}"/>
              </a:ext>
            </a:extLst>
          </p:cNvPr>
          <p:cNvSpPr txBox="1"/>
          <p:nvPr/>
        </p:nvSpPr>
        <p:spPr>
          <a:xfrm>
            <a:off x="5064642" y="3152546"/>
            <a:ext cx="2123928" cy="584775"/>
          </a:xfrm>
          <a:prstGeom prst="rect">
            <a:avLst/>
          </a:prstGeom>
          <a:noFill/>
        </p:spPr>
        <p:txBody>
          <a:bodyPr wrap="square" rtlCol="0">
            <a:spAutoFit/>
          </a:bodyPr>
          <a:lstStyle/>
          <a:p>
            <a:r>
              <a:rPr lang="en-US" sz="1600" dirty="0"/>
              <a:t>2. Sprinkle pellets on small amount of food</a:t>
            </a:r>
          </a:p>
        </p:txBody>
      </p:sp>
      <p:sp>
        <p:nvSpPr>
          <p:cNvPr id="3" name="TextBox 2">
            <a:extLst>
              <a:ext uri="{FF2B5EF4-FFF2-40B4-BE49-F238E27FC236}">
                <a16:creationId xmlns:a16="http://schemas.microsoft.com/office/drawing/2014/main" id="{4D9A03E6-2928-4DE8-9994-CF5E9A3EE208}"/>
              </a:ext>
            </a:extLst>
          </p:cNvPr>
          <p:cNvSpPr txBox="1"/>
          <p:nvPr/>
        </p:nvSpPr>
        <p:spPr>
          <a:xfrm>
            <a:off x="7894853" y="3308251"/>
            <a:ext cx="2603026" cy="338554"/>
          </a:xfrm>
          <a:prstGeom prst="rect">
            <a:avLst/>
          </a:prstGeom>
          <a:noFill/>
        </p:spPr>
        <p:txBody>
          <a:bodyPr wrap="square" rtlCol="0">
            <a:spAutoFit/>
          </a:bodyPr>
          <a:lstStyle/>
          <a:p>
            <a:r>
              <a:rPr lang="en-US" sz="1600" dirty="0"/>
              <a:t>3. Mix the pellets and food</a:t>
            </a:r>
          </a:p>
        </p:txBody>
      </p:sp>
      <p:sp>
        <p:nvSpPr>
          <p:cNvPr id="4" name="TextBox 3">
            <a:extLst>
              <a:ext uri="{FF2B5EF4-FFF2-40B4-BE49-F238E27FC236}">
                <a16:creationId xmlns:a16="http://schemas.microsoft.com/office/drawing/2014/main" id="{3FF11986-A646-4AAC-B743-C2824A372614}"/>
              </a:ext>
            </a:extLst>
          </p:cNvPr>
          <p:cNvSpPr txBox="1"/>
          <p:nvPr/>
        </p:nvSpPr>
        <p:spPr>
          <a:xfrm>
            <a:off x="2075053" y="5826295"/>
            <a:ext cx="2330371" cy="338554"/>
          </a:xfrm>
          <a:prstGeom prst="rect">
            <a:avLst/>
          </a:prstGeom>
          <a:noFill/>
        </p:spPr>
        <p:txBody>
          <a:bodyPr wrap="square" rtlCol="0">
            <a:spAutoFit/>
          </a:bodyPr>
          <a:lstStyle/>
          <a:p>
            <a:r>
              <a:rPr lang="en-US" sz="1600" dirty="0"/>
              <a:t>4. Feed it to the baby </a:t>
            </a:r>
          </a:p>
        </p:txBody>
      </p:sp>
      <p:sp>
        <p:nvSpPr>
          <p:cNvPr id="6" name="Rectangle 5">
            <a:extLst>
              <a:ext uri="{FF2B5EF4-FFF2-40B4-BE49-F238E27FC236}">
                <a16:creationId xmlns:a16="http://schemas.microsoft.com/office/drawing/2014/main" id="{99355C6B-AB8F-4B63-B95B-E833546E5940}"/>
              </a:ext>
            </a:extLst>
          </p:cNvPr>
          <p:cNvSpPr/>
          <p:nvPr/>
        </p:nvSpPr>
        <p:spPr>
          <a:xfrm>
            <a:off x="4842342" y="3714199"/>
            <a:ext cx="5888472" cy="2450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E2F8D2A-6479-4CB0-8CCD-322F9AEB007C}"/>
              </a:ext>
            </a:extLst>
          </p:cNvPr>
          <p:cNvSpPr txBox="1"/>
          <p:nvPr/>
        </p:nvSpPr>
        <p:spPr>
          <a:xfrm>
            <a:off x="4842342" y="5873770"/>
            <a:ext cx="5888472" cy="338554"/>
          </a:xfrm>
          <a:prstGeom prst="rect">
            <a:avLst/>
          </a:prstGeom>
          <a:noFill/>
        </p:spPr>
        <p:txBody>
          <a:bodyPr wrap="square" rtlCol="0">
            <a:spAutoFit/>
          </a:bodyPr>
          <a:lstStyle/>
          <a:p>
            <a:pPr algn="ctr"/>
            <a:r>
              <a:rPr lang="en-US" sz="1600" b="1" dirty="0"/>
              <a:t>OR</a:t>
            </a:r>
            <a:r>
              <a:rPr lang="en-US" sz="1600" dirty="0"/>
              <a:t>: Pour pellets into a small ball of soft food and feed to the child</a:t>
            </a:r>
          </a:p>
        </p:txBody>
      </p:sp>
    </p:spTree>
    <p:extLst>
      <p:ext uri="{BB962C8B-B14F-4D97-AF65-F5344CB8AC3E}">
        <p14:creationId xmlns:p14="http://schemas.microsoft.com/office/powerpoint/2010/main" val="37621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4018F-6DAC-453B-9EAD-26EC4878FCB2}"/>
              </a:ext>
            </a:extLst>
          </p:cNvPr>
          <p:cNvSpPr>
            <a:spLocks noGrp="1"/>
          </p:cNvSpPr>
          <p:nvPr>
            <p:ph type="title"/>
          </p:nvPr>
        </p:nvSpPr>
        <p:spPr>
          <a:xfrm>
            <a:off x="838200" y="136525"/>
            <a:ext cx="10515600" cy="842421"/>
          </a:xfrm>
        </p:spPr>
        <p:txBody>
          <a:bodyPr>
            <a:normAutofit/>
          </a:bodyPr>
          <a:lstStyle/>
          <a:p>
            <a:pPr algn="ctr"/>
            <a:r>
              <a:rPr lang="en-US" dirty="0">
                <a:latin typeface="+mn-lt"/>
              </a:rPr>
              <a:t>*Administration of LPV/r Granules</a:t>
            </a:r>
          </a:p>
        </p:txBody>
      </p:sp>
      <p:sp>
        <p:nvSpPr>
          <p:cNvPr id="3" name="Content Placeholder 2">
            <a:extLst>
              <a:ext uri="{FF2B5EF4-FFF2-40B4-BE49-F238E27FC236}">
                <a16:creationId xmlns:a16="http://schemas.microsoft.com/office/drawing/2014/main" id="{2D912C2C-451B-47C9-8179-F5BA88145691}"/>
              </a:ext>
            </a:extLst>
          </p:cNvPr>
          <p:cNvSpPr>
            <a:spLocks noGrp="1"/>
          </p:cNvSpPr>
          <p:nvPr>
            <p:ph sz="half" idx="2"/>
          </p:nvPr>
        </p:nvSpPr>
        <p:spPr>
          <a:xfrm>
            <a:off x="396607" y="1152417"/>
            <a:ext cx="6705363" cy="5384940"/>
          </a:xfrm>
        </p:spPr>
        <p:txBody>
          <a:bodyPr/>
          <a:lstStyle/>
          <a:p>
            <a:pPr marL="342900" indent="-342900"/>
            <a:r>
              <a:rPr lang="en-US" sz="3200" dirty="0"/>
              <a:t>Granules are another formulation for children who are not able to swallow tablets.</a:t>
            </a:r>
          </a:p>
          <a:p>
            <a:pPr marL="342900" indent="-342900"/>
            <a:r>
              <a:rPr lang="en-US" sz="3200" dirty="0"/>
              <a:t>The dose of the granules is measured by the number of sachets given.</a:t>
            </a:r>
          </a:p>
          <a:p>
            <a:pPr marL="285750" indent="-285750"/>
            <a:r>
              <a:rPr lang="en-US" sz="3200" dirty="0"/>
              <a:t>The sachets must be opened to access the powder inside.</a:t>
            </a:r>
          </a:p>
          <a:p>
            <a:pPr marL="285750" indent="-285750"/>
            <a:r>
              <a:rPr lang="en-US" sz="3200" dirty="0"/>
              <a:t>Granules can be administered with breastmilk or other soft foods.</a:t>
            </a:r>
          </a:p>
          <a:p>
            <a:pPr marL="285750" indent="-285750"/>
            <a:endParaRPr lang="en-US" dirty="0"/>
          </a:p>
          <a:p>
            <a:endParaRPr lang="en-US" sz="3200" dirty="0"/>
          </a:p>
        </p:txBody>
      </p:sp>
      <p:sp>
        <p:nvSpPr>
          <p:cNvPr id="5" name="Text Placeholder 4">
            <a:extLst>
              <a:ext uri="{FF2B5EF4-FFF2-40B4-BE49-F238E27FC236}">
                <a16:creationId xmlns:a16="http://schemas.microsoft.com/office/drawing/2014/main" id="{FDACCB78-1124-45A4-8391-3A6AFCAF66C4}"/>
              </a:ext>
            </a:extLst>
          </p:cNvPr>
          <p:cNvSpPr>
            <a:spLocks noGrp="1"/>
          </p:cNvSpPr>
          <p:nvPr>
            <p:ph type="body" sz="quarter" idx="13"/>
          </p:nvPr>
        </p:nvSpPr>
        <p:spPr/>
        <p:txBody>
          <a:bodyPr>
            <a:normAutofit fontScale="92500" lnSpcReduction="10000"/>
          </a:bodyPr>
          <a:lstStyle/>
          <a:p>
            <a:pPr marL="285750" indent="-285750">
              <a:buFont typeface="Arial" panose="020B0604020202020204" pitchFamily="34" charset="0"/>
              <a:buChar char="•"/>
            </a:pPr>
            <a:endParaRPr lang="en-US" sz="2400" dirty="0"/>
          </a:p>
          <a:p>
            <a:endParaRPr lang="en-US" dirty="0"/>
          </a:p>
        </p:txBody>
      </p:sp>
      <p:sp>
        <p:nvSpPr>
          <p:cNvPr id="6" name="Text Placeholder 1">
            <a:extLst>
              <a:ext uri="{FF2B5EF4-FFF2-40B4-BE49-F238E27FC236}">
                <a16:creationId xmlns:a16="http://schemas.microsoft.com/office/drawing/2014/main" id="{C89E2387-4B77-4C83-B3BE-2F5DB391A80A}"/>
              </a:ext>
            </a:extLst>
          </p:cNvPr>
          <p:cNvSpPr txBox="1">
            <a:spLocks/>
          </p:cNvSpPr>
          <p:nvPr/>
        </p:nvSpPr>
        <p:spPr bwMode="auto">
          <a:xfrm>
            <a:off x="1150123" y="6356350"/>
            <a:ext cx="777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1200" kern="1200" dirty="0">
                <a:solidFill>
                  <a:schemeClr val="tx1">
                    <a:tint val="75000"/>
                  </a:schemeClr>
                </a:solidFill>
                <a:latin typeface="+mn-lt"/>
                <a:ea typeface="+mn-ea"/>
                <a:cs typeface="+mn-cs"/>
              </a:defRPr>
            </a:lvl1pPr>
            <a:lvl2pPr marL="685800" indent="-228600" algn="l" rtl="0" eaLnBrk="1" fontAlgn="base" hangingPunct="1">
              <a:lnSpc>
                <a:spcPct val="90000"/>
              </a:lnSpc>
              <a:spcBef>
                <a:spcPts val="500"/>
              </a:spcBef>
              <a:spcAft>
                <a:spcPct val="0"/>
              </a:spcAft>
              <a:buFont typeface="Calibri" panose="020F050202020403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Courier New" panose="02070309020205020404" pitchFamily="49" charset="0"/>
              <a:buChar char="o"/>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*Select this slide based on country context</a:t>
            </a:r>
            <a:endParaRPr lang="en-US" sz="1800" dirty="0"/>
          </a:p>
        </p:txBody>
      </p:sp>
      <p:pic>
        <p:nvPicPr>
          <p:cNvPr id="8" name="Picture 7">
            <a:extLst>
              <a:ext uri="{FF2B5EF4-FFF2-40B4-BE49-F238E27FC236}">
                <a16:creationId xmlns:a16="http://schemas.microsoft.com/office/drawing/2014/main" id="{D6EAF975-9A1A-4013-B857-C9265686D991}"/>
              </a:ext>
            </a:extLst>
          </p:cNvPr>
          <p:cNvPicPr>
            <a:picLocks noChangeAspect="1"/>
          </p:cNvPicPr>
          <p:nvPr/>
        </p:nvPicPr>
        <p:blipFill>
          <a:blip r:embed="rId3"/>
          <a:stretch>
            <a:fillRect/>
          </a:stretch>
        </p:blipFill>
        <p:spPr>
          <a:xfrm>
            <a:off x="7940170" y="1016142"/>
            <a:ext cx="4251830" cy="5657490"/>
          </a:xfrm>
          <a:prstGeom prst="rect">
            <a:avLst/>
          </a:prstGeom>
        </p:spPr>
      </p:pic>
    </p:spTree>
    <p:extLst>
      <p:ext uri="{BB962C8B-B14F-4D97-AF65-F5344CB8AC3E}">
        <p14:creationId xmlns:p14="http://schemas.microsoft.com/office/powerpoint/2010/main" val="2838905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4C6DF-7A35-964C-AAD4-ED71E2C2A71D}"/>
              </a:ext>
            </a:extLst>
          </p:cNvPr>
          <p:cNvSpPr>
            <a:spLocks noGrp="1"/>
          </p:cNvSpPr>
          <p:nvPr>
            <p:ph type="body" sz="quarter" idx="13"/>
          </p:nvPr>
        </p:nvSpPr>
        <p:spPr>
          <a:xfrm>
            <a:off x="172278" y="1132308"/>
            <a:ext cx="7602702" cy="5495022"/>
          </a:xfrm>
        </p:spPr>
        <p:txBody>
          <a:bodyPr/>
          <a:lstStyle/>
          <a:p>
            <a:pPr marL="285750" indent="-285750">
              <a:buFont typeface="Arial" panose="020B0604020202020204" pitchFamily="34" charset="0"/>
              <a:buChar char="•"/>
            </a:pPr>
            <a:r>
              <a:rPr lang="en-US" sz="2800" dirty="0">
                <a:solidFill>
                  <a:schemeClr val="tx1"/>
                </a:solidFill>
              </a:rPr>
              <a:t>Starting at the notch, tear off the top of the first sachet of granules to open the sachet.</a:t>
            </a:r>
          </a:p>
          <a:p>
            <a:pPr marL="285750" indent="-285750">
              <a:buFont typeface="Arial" panose="020B0604020202020204" pitchFamily="34" charset="0"/>
              <a:buChar char="•"/>
            </a:pPr>
            <a:r>
              <a:rPr lang="en-US" sz="2800" dirty="0">
                <a:solidFill>
                  <a:schemeClr val="tx1"/>
                </a:solidFill>
              </a:rPr>
              <a:t>Empty all the granules into a cup or bowl on top of a small amount of  food.</a:t>
            </a:r>
          </a:p>
          <a:p>
            <a:pPr marL="285750" indent="-285750">
              <a:buFont typeface="Arial" panose="020B0604020202020204" pitchFamily="34" charset="0"/>
              <a:buChar char="•"/>
            </a:pPr>
            <a:r>
              <a:rPr lang="en-US" sz="2800" dirty="0">
                <a:solidFill>
                  <a:schemeClr val="tx1"/>
                </a:solidFill>
              </a:rPr>
              <a:t>Stir the granules into the food.</a:t>
            </a:r>
          </a:p>
          <a:p>
            <a:pPr marL="285750" indent="-285750">
              <a:buFont typeface="Arial" panose="020B0604020202020204" pitchFamily="34" charset="0"/>
              <a:buChar char="•"/>
            </a:pPr>
            <a:r>
              <a:rPr lang="en-US" sz="2800" dirty="0">
                <a:solidFill>
                  <a:schemeClr val="tx1"/>
                </a:solidFill>
              </a:rPr>
              <a:t>Immediately after stirring, feed the mixture to the child using a spoon.</a:t>
            </a:r>
          </a:p>
          <a:p>
            <a:pPr marL="1143000" lvl="1" indent="-457200">
              <a:buFont typeface="Calibri" panose="020F0502020204030204" pitchFamily="34" charset="0"/>
              <a:buChar char="─"/>
            </a:pPr>
            <a:r>
              <a:rPr lang="en-US" dirty="0">
                <a:solidFill>
                  <a:schemeClr val="tx1"/>
                </a:solidFill>
              </a:rPr>
              <a:t>The granules should be given quickly so they do not have time to dissolve and become bitter.</a:t>
            </a:r>
          </a:p>
          <a:p>
            <a:pPr marL="285750" indent="-285750">
              <a:buFont typeface="Arial" panose="020B0604020202020204" pitchFamily="34" charset="0"/>
              <a:buChar char="•"/>
            </a:pPr>
            <a:r>
              <a:rPr lang="en-US" sz="2800" dirty="0">
                <a:solidFill>
                  <a:schemeClr val="tx1"/>
                </a:solidFill>
              </a:rPr>
              <a:t>Repeat this process until the entire dose of granules has been given.</a:t>
            </a:r>
          </a:p>
        </p:txBody>
      </p:sp>
      <p:sp>
        <p:nvSpPr>
          <p:cNvPr id="3" name="Title 2">
            <a:extLst>
              <a:ext uri="{FF2B5EF4-FFF2-40B4-BE49-F238E27FC236}">
                <a16:creationId xmlns:a16="http://schemas.microsoft.com/office/drawing/2014/main" id="{5BFAD002-18D8-D64B-94D7-55D5278EAB20}"/>
              </a:ext>
            </a:extLst>
          </p:cNvPr>
          <p:cNvSpPr>
            <a:spLocks noGrp="1"/>
          </p:cNvSpPr>
          <p:nvPr>
            <p:ph type="title" idx="4294967295"/>
          </p:nvPr>
        </p:nvSpPr>
        <p:spPr>
          <a:xfrm>
            <a:off x="365760" y="113768"/>
            <a:ext cx="11445240" cy="939800"/>
          </a:xfrm>
        </p:spPr>
        <p:txBody>
          <a:bodyPr/>
          <a:lstStyle/>
          <a:p>
            <a:pPr algn="ctr"/>
            <a:r>
              <a:rPr lang="en-US" dirty="0">
                <a:latin typeface="+mn-lt"/>
              </a:rPr>
              <a:t>Preparation of LPV/r granules</a:t>
            </a:r>
          </a:p>
        </p:txBody>
      </p:sp>
      <p:pic>
        <p:nvPicPr>
          <p:cNvPr id="9" name="Picture 8">
            <a:extLst>
              <a:ext uri="{FF2B5EF4-FFF2-40B4-BE49-F238E27FC236}">
                <a16:creationId xmlns:a16="http://schemas.microsoft.com/office/drawing/2014/main" id="{6E8DAAB4-EF5F-4349-A254-D205EBD3143C}"/>
              </a:ext>
            </a:extLst>
          </p:cNvPr>
          <p:cNvPicPr>
            <a:picLocks noChangeAspect="1"/>
          </p:cNvPicPr>
          <p:nvPr/>
        </p:nvPicPr>
        <p:blipFill>
          <a:blip r:embed="rId3"/>
          <a:stretch>
            <a:fillRect/>
          </a:stretch>
        </p:blipFill>
        <p:spPr>
          <a:xfrm>
            <a:off x="9157370" y="1084628"/>
            <a:ext cx="2143061" cy="1654150"/>
          </a:xfrm>
          <a:prstGeom prst="rect">
            <a:avLst/>
          </a:prstGeom>
        </p:spPr>
      </p:pic>
      <p:grpSp>
        <p:nvGrpSpPr>
          <p:cNvPr id="4" name="Group 3">
            <a:extLst>
              <a:ext uri="{FF2B5EF4-FFF2-40B4-BE49-F238E27FC236}">
                <a16:creationId xmlns:a16="http://schemas.microsoft.com/office/drawing/2014/main" id="{BBECD33E-BE0D-4061-86F3-680F6BD4797C}"/>
              </a:ext>
            </a:extLst>
          </p:cNvPr>
          <p:cNvGrpSpPr/>
          <p:nvPr/>
        </p:nvGrpSpPr>
        <p:grpSpPr>
          <a:xfrm>
            <a:off x="8020722" y="1028895"/>
            <a:ext cx="1104059" cy="1700030"/>
            <a:chOff x="7248694" y="1001920"/>
            <a:chExt cx="1104059" cy="1700030"/>
          </a:xfrm>
        </p:grpSpPr>
        <p:pic>
          <p:nvPicPr>
            <p:cNvPr id="11" name="Picture 10">
              <a:extLst>
                <a:ext uri="{FF2B5EF4-FFF2-40B4-BE49-F238E27FC236}">
                  <a16:creationId xmlns:a16="http://schemas.microsoft.com/office/drawing/2014/main" id="{4F0E4661-B746-46EA-AB9F-81B3C25CFE3C}"/>
                </a:ext>
              </a:extLst>
            </p:cNvPr>
            <p:cNvPicPr>
              <a:picLocks noChangeAspect="1"/>
            </p:cNvPicPr>
            <p:nvPr/>
          </p:nvPicPr>
          <p:blipFill>
            <a:blip r:embed="rId4"/>
            <a:stretch>
              <a:fillRect/>
            </a:stretch>
          </p:blipFill>
          <p:spPr>
            <a:xfrm rot="1989303">
              <a:off x="7248694" y="1321875"/>
              <a:ext cx="1104059" cy="1380075"/>
            </a:xfrm>
            <a:prstGeom prst="rect">
              <a:avLst/>
            </a:prstGeom>
          </p:spPr>
        </p:pic>
        <p:sp>
          <p:nvSpPr>
            <p:cNvPr id="12" name="Oval 11">
              <a:extLst>
                <a:ext uri="{FF2B5EF4-FFF2-40B4-BE49-F238E27FC236}">
                  <a16:creationId xmlns:a16="http://schemas.microsoft.com/office/drawing/2014/main" id="{8EEAFAF1-E327-4327-9DBE-B03CB40B7859}"/>
                </a:ext>
              </a:extLst>
            </p:cNvPr>
            <p:cNvSpPr/>
            <p:nvPr/>
          </p:nvSpPr>
          <p:spPr>
            <a:xfrm>
              <a:off x="7484003" y="1001920"/>
              <a:ext cx="633439" cy="63343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dirty="0"/>
            </a:p>
          </p:txBody>
        </p:sp>
      </p:grpSp>
      <p:pic>
        <p:nvPicPr>
          <p:cNvPr id="13" name="Picture 12">
            <a:extLst>
              <a:ext uri="{FF2B5EF4-FFF2-40B4-BE49-F238E27FC236}">
                <a16:creationId xmlns:a16="http://schemas.microsoft.com/office/drawing/2014/main" id="{46E8E1DF-7B10-480E-8085-E1992D9D0DA6}"/>
              </a:ext>
            </a:extLst>
          </p:cNvPr>
          <p:cNvPicPr>
            <a:picLocks noChangeAspect="1"/>
          </p:cNvPicPr>
          <p:nvPr/>
        </p:nvPicPr>
        <p:blipFill>
          <a:blip r:embed="rId5"/>
          <a:stretch>
            <a:fillRect/>
          </a:stretch>
        </p:blipFill>
        <p:spPr>
          <a:xfrm>
            <a:off x="8871641" y="4537756"/>
            <a:ext cx="2143060" cy="2089574"/>
          </a:xfrm>
          <a:prstGeom prst="rect">
            <a:avLst/>
          </a:prstGeom>
        </p:spPr>
      </p:pic>
      <p:pic>
        <p:nvPicPr>
          <p:cNvPr id="10" name="Picture 9">
            <a:extLst>
              <a:ext uri="{FF2B5EF4-FFF2-40B4-BE49-F238E27FC236}">
                <a16:creationId xmlns:a16="http://schemas.microsoft.com/office/drawing/2014/main" id="{0CB6E326-9E09-4CA2-B62D-D4170A466509}"/>
              </a:ext>
            </a:extLst>
          </p:cNvPr>
          <p:cNvPicPr>
            <a:picLocks noChangeAspect="1"/>
          </p:cNvPicPr>
          <p:nvPr/>
        </p:nvPicPr>
        <p:blipFill rotWithShape="1">
          <a:blip r:embed="rId6"/>
          <a:srcRect t="11155" b="7217"/>
          <a:stretch/>
        </p:blipFill>
        <p:spPr>
          <a:xfrm>
            <a:off x="8753729" y="2738778"/>
            <a:ext cx="1384174" cy="1759209"/>
          </a:xfrm>
          <a:prstGeom prst="rect">
            <a:avLst/>
          </a:prstGeom>
        </p:spPr>
      </p:pic>
    </p:spTree>
    <p:extLst>
      <p:ext uri="{BB962C8B-B14F-4D97-AF65-F5344CB8AC3E}">
        <p14:creationId xmlns:p14="http://schemas.microsoft.com/office/powerpoint/2010/main" val="3796506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F8ECB3-C253-406A-8B45-4F96A3C3E250}"/>
              </a:ext>
            </a:extLst>
          </p:cNvPr>
          <p:cNvSpPr>
            <a:spLocks noGrp="1"/>
          </p:cNvSpPr>
          <p:nvPr>
            <p:ph type="title"/>
          </p:nvPr>
        </p:nvSpPr>
        <p:spPr>
          <a:xfrm>
            <a:off x="914400" y="136525"/>
            <a:ext cx="10515600" cy="1325563"/>
          </a:xfrm>
        </p:spPr>
        <p:txBody>
          <a:bodyPr/>
          <a:lstStyle/>
          <a:p>
            <a:pPr algn="ctr"/>
            <a:r>
              <a:rPr lang="en-US" dirty="0">
                <a:latin typeface="+mn-lt"/>
              </a:rPr>
              <a:t>Administration of LPV/r tablets</a:t>
            </a:r>
          </a:p>
        </p:txBody>
      </p:sp>
      <p:sp>
        <p:nvSpPr>
          <p:cNvPr id="6" name="Content Placeholder 5">
            <a:extLst>
              <a:ext uri="{FF2B5EF4-FFF2-40B4-BE49-F238E27FC236}">
                <a16:creationId xmlns:a16="http://schemas.microsoft.com/office/drawing/2014/main" id="{5EEBF686-3DC6-4CD6-9727-C38D2D108D0D}"/>
              </a:ext>
            </a:extLst>
          </p:cNvPr>
          <p:cNvSpPr>
            <a:spLocks noGrp="1"/>
          </p:cNvSpPr>
          <p:nvPr>
            <p:ph sz="half" idx="1"/>
          </p:nvPr>
        </p:nvSpPr>
        <p:spPr>
          <a:xfrm>
            <a:off x="661012" y="1682405"/>
            <a:ext cx="7383057" cy="4771404"/>
          </a:xfrm>
        </p:spPr>
        <p:txBody>
          <a:bodyPr>
            <a:normAutofit/>
          </a:bodyPr>
          <a:lstStyle/>
          <a:p>
            <a:r>
              <a:rPr lang="en-US" dirty="0"/>
              <a:t>LPV/r tablets </a:t>
            </a:r>
            <a:r>
              <a:rPr lang="en-US" b="1" dirty="0"/>
              <a:t>cannot</a:t>
            </a:r>
            <a:r>
              <a:rPr lang="en-US" dirty="0"/>
              <a:t> be dissolved, crushed, broken/split, or chewed</a:t>
            </a:r>
          </a:p>
          <a:p>
            <a:r>
              <a:rPr lang="en-US" dirty="0"/>
              <a:t>LPV/r tablets </a:t>
            </a:r>
            <a:r>
              <a:rPr lang="en-US" b="1" dirty="0"/>
              <a:t>MUST</a:t>
            </a:r>
            <a:r>
              <a:rPr lang="en-US" dirty="0"/>
              <a:t> be swallowed </a:t>
            </a:r>
            <a:r>
              <a:rPr lang="en-US" b="1" u="sng" dirty="0"/>
              <a:t>whole</a:t>
            </a:r>
          </a:p>
          <a:p>
            <a:r>
              <a:rPr lang="en-US" dirty="0"/>
              <a:t>Children who are taking LPV/r tablets must be able to swallow them whole</a:t>
            </a:r>
          </a:p>
          <a:p>
            <a:pPr>
              <a:buFont typeface="Wingdings" panose="05000000000000000000" pitchFamily="2" charset="2"/>
              <a:buChar char="Ø"/>
            </a:pPr>
            <a:endParaRPr lang="en-US" dirty="0"/>
          </a:p>
          <a:p>
            <a:pPr marL="0" indent="0">
              <a:buNone/>
            </a:pPr>
            <a:r>
              <a:rPr lang="en-US" b="1" dirty="0"/>
              <a:t>If a child who cannot swallow tablets whole has been prescribed LPV/r tablets, refer them back to the clinic to see a health care worker who can change their formulation. </a:t>
            </a:r>
          </a:p>
          <a:p>
            <a:pPr marL="0" indent="0">
              <a:buNone/>
            </a:pPr>
            <a:endParaRPr lang="en-US" b="1" dirty="0"/>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lang="en-US" b="1" dirty="0">
              <a:solidFill>
                <a:srgbClr val="B81020"/>
              </a:solidFill>
              <a:cs typeface="Calibri"/>
            </a:endParaRPr>
          </a:p>
        </p:txBody>
      </p:sp>
      <p:sp>
        <p:nvSpPr>
          <p:cNvPr id="8" name="object 4">
            <a:extLst>
              <a:ext uri="{FF2B5EF4-FFF2-40B4-BE49-F238E27FC236}">
                <a16:creationId xmlns:a16="http://schemas.microsoft.com/office/drawing/2014/main" id="{426ACDD5-A35F-41BA-BB8B-B8525870558A}"/>
              </a:ext>
            </a:extLst>
          </p:cNvPr>
          <p:cNvSpPr/>
          <p:nvPr/>
        </p:nvSpPr>
        <p:spPr>
          <a:xfrm>
            <a:off x="8665466" y="1694944"/>
            <a:ext cx="2865521" cy="3468111"/>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34355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0443-1A53-4583-A60E-96CFA49ACE5E}"/>
              </a:ext>
            </a:extLst>
          </p:cNvPr>
          <p:cNvSpPr>
            <a:spLocks noGrp="1"/>
          </p:cNvSpPr>
          <p:nvPr>
            <p:ph type="title"/>
          </p:nvPr>
        </p:nvSpPr>
        <p:spPr/>
        <p:txBody>
          <a:bodyPr>
            <a:normAutofit/>
          </a:bodyPr>
          <a:lstStyle/>
          <a:p>
            <a:pPr algn="ctr"/>
            <a:r>
              <a:rPr lang="en-US" dirty="0">
                <a:latin typeface="+mn-lt"/>
              </a:rPr>
              <a:t>*Administration of RALTEGRAVIR (RAL)</a:t>
            </a:r>
          </a:p>
        </p:txBody>
      </p:sp>
      <p:sp>
        <p:nvSpPr>
          <p:cNvPr id="5" name="Content Placeholder 4">
            <a:extLst>
              <a:ext uri="{FF2B5EF4-FFF2-40B4-BE49-F238E27FC236}">
                <a16:creationId xmlns:a16="http://schemas.microsoft.com/office/drawing/2014/main" id="{99B22B89-58C9-4838-B5EF-75DEBACB85BC}"/>
              </a:ext>
            </a:extLst>
          </p:cNvPr>
          <p:cNvSpPr>
            <a:spLocks noGrp="1"/>
          </p:cNvSpPr>
          <p:nvPr>
            <p:ph sz="half" idx="1"/>
          </p:nvPr>
        </p:nvSpPr>
        <p:spPr>
          <a:xfrm>
            <a:off x="99153" y="1690688"/>
            <a:ext cx="8449374" cy="4541933"/>
          </a:xfrm>
        </p:spPr>
        <p:txBody>
          <a:bodyPr/>
          <a:lstStyle/>
          <a:p>
            <a:pPr lvl="1">
              <a:lnSpc>
                <a:spcPct val="100000"/>
              </a:lnSpc>
              <a:buClrTx/>
              <a:buFont typeface="Arial" panose="020B0604020202020204" pitchFamily="34" charset="0"/>
              <a:buChar char="•"/>
            </a:pPr>
            <a:r>
              <a:rPr lang="en-US" sz="2800" dirty="0"/>
              <a:t>Some HIV-positive neonates  (&lt; 4weeks) may be started on a medication called RAL.</a:t>
            </a:r>
          </a:p>
          <a:p>
            <a:pPr lvl="1">
              <a:lnSpc>
                <a:spcPct val="100000"/>
              </a:lnSpc>
              <a:buClrTx/>
              <a:buFont typeface="Arial" panose="020B0604020202020204" pitchFamily="34" charset="0"/>
              <a:buChar char="•"/>
            </a:pPr>
            <a:r>
              <a:rPr lang="en-US" sz="2800" dirty="0"/>
              <a:t>RAL comes in the form of granules, which require a caregiver to mix it at home with clean water before giving it to their baby.</a:t>
            </a:r>
          </a:p>
          <a:p>
            <a:pPr lvl="1">
              <a:lnSpc>
                <a:spcPct val="100000"/>
              </a:lnSpc>
              <a:buClrTx/>
              <a:buFont typeface="Arial" panose="020B0604020202020204" pitchFamily="34" charset="0"/>
              <a:buChar char="•"/>
            </a:pPr>
            <a:r>
              <a:rPr lang="en-US" sz="2800" dirty="0"/>
              <a:t>RAL dosing changes with the weight and age of the baby, so caregivers may need support to make sure they give the correct dose as their baby grows. </a:t>
            </a:r>
          </a:p>
          <a:p>
            <a:pPr lvl="1">
              <a:lnSpc>
                <a:spcPct val="100000"/>
              </a:lnSpc>
              <a:buClrTx/>
              <a:buFont typeface="Arial" panose="020B0604020202020204" pitchFamily="34" charset="0"/>
              <a:buChar char="•"/>
            </a:pPr>
            <a:r>
              <a:rPr lang="en-US" sz="2800" dirty="0"/>
              <a:t>RAL must be mixed and given exactly as instructed by facility staff.</a:t>
            </a:r>
          </a:p>
          <a:p>
            <a:pPr lvl="1">
              <a:lnSpc>
                <a:spcPct val="100000"/>
              </a:lnSpc>
              <a:buClrTx/>
              <a:buFont typeface="Arial" panose="020B0604020202020204" pitchFamily="34" charset="0"/>
              <a:buChar char="•"/>
            </a:pPr>
            <a:endParaRPr lang="en-US" sz="2800" dirty="0"/>
          </a:p>
          <a:p>
            <a:endParaRPr lang="en-US" dirty="0"/>
          </a:p>
        </p:txBody>
      </p:sp>
      <p:pic>
        <p:nvPicPr>
          <p:cNvPr id="6" name="Picture 5">
            <a:extLst>
              <a:ext uri="{FF2B5EF4-FFF2-40B4-BE49-F238E27FC236}">
                <a16:creationId xmlns:a16="http://schemas.microsoft.com/office/drawing/2014/main" id="{F7B2918C-2374-4A77-9F46-EA72C393F8B3}"/>
              </a:ext>
            </a:extLst>
          </p:cNvPr>
          <p:cNvPicPr>
            <a:picLocks noChangeAspect="1"/>
          </p:cNvPicPr>
          <p:nvPr/>
        </p:nvPicPr>
        <p:blipFill>
          <a:blip r:embed="rId3"/>
          <a:stretch>
            <a:fillRect/>
          </a:stretch>
        </p:blipFill>
        <p:spPr>
          <a:xfrm>
            <a:off x="8548527" y="2400693"/>
            <a:ext cx="3312051" cy="2342268"/>
          </a:xfrm>
          <a:prstGeom prst="rect">
            <a:avLst/>
          </a:prstGeom>
        </p:spPr>
      </p:pic>
      <p:sp>
        <p:nvSpPr>
          <p:cNvPr id="7" name="Text Placeholder 1">
            <a:extLst>
              <a:ext uri="{FF2B5EF4-FFF2-40B4-BE49-F238E27FC236}">
                <a16:creationId xmlns:a16="http://schemas.microsoft.com/office/drawing/2014/main" id="{569554FA-8D2F-4FBD-B438-A9750F49D8D4}"/>
              </a:ext>
            </a:extLst>
          </p:cNvPr>
          <p:cNvSpPr txBox="1">
            <a:spLocks/>
          </p:cNvSpPr>
          <p:nvPr/>
        </p:nvSpPr>
        <p:spPr bwMode="auto">
          <a:xfrm>
            <a:off x="1150123" y="6356350"/>
            <a:ext cx="777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1200" kern="1200" dirty="0">
                <a:solidFill>
                  <a:schemeClr val="tx1">
                    <a:tint val="75000"/>
                  </a:schemeClr>
                </a:solidFill>
                <a:latin typeface="+mn-lt"/>
                <a:ea typeface="+mn-ea"/>
                <a:cs typeface="+mn-cs"/>
              </a:defRPr>
            </a:lvl1pPr>
            <a:lvl2pPr marL="685800" indent="-228600" algn="l" rtl="0" eaLnBrk="1" fontAlgn="base" hangingPunct="1">
              <a:lnSpc>
                <a:spcPct val="90000"/>
              </a:lnSpc>
              <a:spcBef>
                <a:spcPts val="500"/>
              </a:spcBef>
              <a:spcAft>
                <a:spcPct val="0"/>
              </a:spcAft>
              <a:buFont typeface="Calibri" panose="020F050202020403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Courier New" panose="02070309020205020404" pitchFamily="49" charset="0"/>
              <a:buChar char="o"/>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*Select this slide based on country context</a:t>
            </a:r>
            <a:endParaRPr lang="en-US" sz="1800" dirty="0"/>
          </a:p>
        </p:txBody>
      </p:sp>
    </p:spTree>
    <p:extLst>
      <p:ext uri="{BB962C8B-B14F-4D97-AF65-F5344CB8AC3E}">
        <p14:creationId xmlns:p14="http://schemas.microsoft.com/office/powerpoint/2010/main" val="2796284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542E40-1B57-4328-B538-8E689F88C8D8}"/>
              </a:ext>
            </a:extLst>
          </p:cNvPr>
          <p:cNvSpPr>
            <a:spLocks noGrp="1"/>
          </p:cNvSpPr>
          <p:nvPr>
            <p:ph type="title"/>
          </p:nvPr>
        </p:nvSpPr>
        <p:spPr>
          <a:xfrm>
            <a:off x="209319" y="365125"/>
            <a:ext cx="11788049" cy="1325563"/>
          </a:xfrm>
        </p:spPr>
        <p:txBody>
          <a:bodyPr>
            <a:normAutofit/>
          </a:bodyPr>
          <a:lstStyle/>
          <a:p>
            <a:pPr algn="ctr"/>
            <a:r>
              <a:rPr lang="en-US" dirty="0">
                <a:latin typeface="+mn-lt"/>
              </a:rPr>
              <a:t>When Do Children Need to Change </a:t>
            </a:r>
            <a:br>
              <a:rPr lang="en-US" dirty="0">
                <a:latin typeface="+mn-lt"/>
              </a:rPr>
            </a:br>
            <a:r>
              <a:rPr lang="en-US" dirty="0">
                <a:latin typeface="+mn-lt"/>
              </a:rPr>
              <a:t>ARV Formulations?</a:t>
            </a:r>
          </a:p>
        </p:txBody>
      </p:sp>
      <p:sp>
        <p:nvSpPr>
          <p:cNvPr id="2" name="Content Placeholder 1">
            <a:extLst>
              <a:ext uri="{FF2B5EF4-FFF2-40B4-BE49-F238E27FC236}">
                <a16:creationId xmlns:a16="http://schemas.microsoft.com/office/drawing/2014/main" id="{0D24B308-1428-4C60-B8CD-1A5EE6541F41}"/>
              </a:ext>
            </a:extLst>
          </p:cNvPr>
          <p:cNvSpPr>
            <a:spLocks noGrp="1"/>
          </p:cNvSpPr>
          <p:nvPr>
            <p:ph idx="1"/>
          </p:nvPr>
        </p:nvSpPr>
        <p:spPr>
          <a:xfrm>
            <a:off x="694981" y="2148289"/>
            <a:ext cx="10652392" cy="4344586"/>
          </a:xfrm>
        </p:spPr>
        <p:txBody>
          <a:bodyPr>
            <a:normAutofit/>
          </a:bodyPr>
          <a:lstStyle/>
          <a:p>
            <a:r>
              <a:rPr lang="en-US" dirty="0"/>
              <a:t>Children increase their dose of ARVs as they grow and gain weight</a:t>
            </a:r>
          </a:p>
          <a:p>
            <a:r>
              <a:rPr lang="en-US" dirty="0"/>
              <a:t>When children can swallow tablets without crushing or chewing them, they can start taking LPV/r tablets or if taking </a:t>
            </a:r>
            <a:r>
              <a:rPr lang="en-US" dirty="0" err="1"/>
              <a:t>pDTG</a:t>
            </a:r>
            <a:r>
              <a:rPr lang="en-US" dirty="0"/>
              <a:t> once they are also 20kg they can start taking DTG 50mg tablets</a:t>
            </a:r>
            <a:endParaRPr lang="en-US" dirty="0">
              <a:cs typeface="Calibri"/>
            </a:endParaRPr>
          </a:p>
          <a:p>
            <a:r>
              <a:rPr lang="en-US" dirty="0"/>
              <a:t>For older children on LPV/r, swallowing tablets is easier than taking many LPV/r pellets/granules</a:t>
            </a:r>
          </a:p>
          <a:p>
            <a:r>
              <a:rPr lang="en-US" dirty="0"/>
              <a:t>As new pediatric formulations become available in country (e.g. DTG 10mg dispersible tablet), children may be transitioned to the new optimal ARV, which are easier to administer</a:t>
            </a:r>
            <a:endParaRPr lang="en-US" dirty="0">
              <a:cs typeface="Calibri"/>
            </a:endParaRPr>
          </a:p>
          <a:p>
            <a:endParaRPr lang="en-US" dirty="0"/>
          </a:p>
        </p:txBody>
      </p:sp>
    </p:spTree>
    <p:extLst>
      <p:ext uri="{BB962C8B-B14F-4D97-AF65-F5344CB8AC3E}">
        <p14:creationId xmlns:p14="http://schemas.microsoft.com/office/powerpoint/2010/main" val="4069841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542E40-1B57-4328-B538-8E689F88C8D8}"/>
              </a:ext>
            </a:extLst>
          </p:cNvPr>
          <p:cNvSpPr>
            <a:spLocks noGrp="1"/>
          </p:cNvSpPr>
          <p:nvPr>
            <p:ph type="title"/>
          </p:nvPr>
        </p:nvSpPr>
        <p:spPr>
          <a:xfrm>
            <a:off x="739049" y="532292"/>
            <a:ext cx="10515600" cy="1325563"/>
          </a:xfrm>
        </p:spPr>
        <p:txBody>
          <a:bodyPr>
            <a:normAutofit/>
          </a:bodyPr>
          <a:lstStyle/>
          <a:p>
            <a:pPr algn="ctr"/>
            <a:r>
              <a:rPr lang="en-US" dirty="0">
                <a:latin typeface="+mn-lt"/>
              </a:rPr>
              <a:t>Teaching Children to Swallow Tablets</a:t>
            </a:r>
          </a:p>
        </p:txBody>
      </p:sp>
      <p:sp>
        <p:nvSpPr>
          <p:cNvPr id="2" name="Content Placeholder 1">
            <a:extLst>
              <a:ext uri="{FF2B5EF4-FFF2-40B4-BE49-F238E27FC236}">
                <a16:creationId xmlns:a16="http://schemas.microsoft.com/office/drawing/2014/main" id="{15234ABE-D450-46C6-B7CC-620DDF5D7640}"/>
              </a:ext>
            </a:extLst>
          </p:cNvPr>
          <p:cNvSpPr>
            <a:spLocks noGrp="1"/>
          </p:cNvSpPr>
          <p:nvPr>
            <p:ph idx="1"/>
          </p:nvPr>
        </p:nvSpPr>
        <p:spPr>
          <a:xfrm>
            <a:off x="838200" y="1405525"/>
            <a:ext cx="10515600" cy="5234426"/>
          </a:xfrm>
        </p:spPr>
        <p:txBody>
          <a:bodyPr vert="horz" wrap="square" lIns="91440" tIns="45720" rIns="91440" bIns="45720" numCol="1" rtlCol="0" anchor="t" anchorCtr="0" compatLnSpc="1">
            <a:prstTxWarp prst="textNoShape">
              <a:avLst/>
            </a:prstTxWarp>
            <a:normAutofit/>
          </a:bodyPr>
          <a:lstStyle/>
          <a:p>
            <a:pPr marL="0" indent="0">
              <a:buNone/>
            </a:pPr>
            <a:endParaRPr lang="en-US" sz="3200" dirty="0"/>
          </a:p>
          <a:p>
            <a:r>
              <a:rPr lang="en-US" sz="3200" dirty="0"/>
              <a:t>Children </a:t>
            </a:r>
            <a:r>
              <a:rPr lang="en-US" sz="3200" u="sng" dirty="0"/>
              <a:t>should be able to swallow </a:t>
            </a:r>
            <a:r>
              <a:rPr lang="en-US" sz="3200" dirty="0"/>
              <a:t>tablets before they are given tablets that must be swallowed whole.</a:t>
            </a:r>
          </a:p>
          <a:p>
            <a:pPr lvl="1">
              <a:buClrTx/>
            </a:pPr>
            <a:r>
              <a:rPr lang="en-US" sz="2800" dirty="0"/>
              <a:t>Community healthcare workers, case managers, and lay workers are </a:t>
            </a:r>
            <a:r>
              <a:rPr lang="en-US" sz="2800" u="sng" dirty="0"/>
              <a:t>NOT</a:t>
            </a:r>
            <a:r>
              <a:rPr lang="en-US" sz="2800" dirty="0"/>
              <a:t> to teach the caregiver or child to swallow tablets. </a:t>
            </a:r>
          </a:p>
          <a:p>
            <a:pPr lvl="1">
              <a:buClrTx/>
            </a:pPr>
            <a:r>
              <a:rPr lang="en-US" sz="2800" dirty="0"/>
              <a:t>Someone from the facility staff can teach a child how to swallow tablets.</a:t>
            </a:r>
          </a:p>
          <a:p>
            <a:r>
              <a:rPr lang="en-US" sz="3200" dirty="0"/>
              <a:t>Children can learn to swallow tablets once they can:</a:t>
            </a:r>
          </a:p>
          <a:p>
            <a:pPr lvl="1">
              <a:buClrTx/>
            </a:pPr>
            <a:r>
              <a:rPr lang="en-US" sz="2800" dirty="0"/>
              <a:t>follow simple directions </a:t>
            </a:r>
          </a:p>
          <a:p>
            <a:pPr lvl="1">
              <a:buClrTx/>
            </a:pPr>
            <a:r>
              <a:rPr lang="en-US" sz="2800" dirty="0"/>
              <a:t>eat and drink normally without choking, coughing or gagging.</a:t>
            </a:r>
          </a:p>
        </p:txBody>
      </p:sp>
    </p:spTree>
    <p:extLst>
      <p:ext uri="{BB962C8B-B14F-4D97-AF65-F5344CB8AC3E}">
        <p14:creationId xmlns:p14="http://schemas.microsoft.com/office/powerpoint/2010/main" val="3279932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EE9D-9267-E547-A58C-F93123609E5E}"/>
              </a:ext>
            </a:extLst>
          </p:cNvPr>
          <p:cNvSpPr>
            <a:spLocks noGrp="1"/>
          </p:cNvSpPr>
          <p:nvPr>
            <p:ph type="title"/>
          </p:nvPr>
        </p:nvSpPr>
        <p:spPr>
          <a:xfrm>
            <a:off x="144152" y="0"/>
            <a:ext cx="12047848" cy="968823"/>
          </a:xfrm>
        </p:spPr>
        <p:txBody>
          <a:bodyPr/>
          <a:lstStyle/>
          <a:p>
            <a:pPr algn="ctr"/>
            <a:r>
              <a:rPr lang="en-US" dirty="0">
                <a:latin typeface="+mn-lt"/>
              </a:rPr>
              <a:t>Challenges to medication administration in children</a:t>
            </a:r>
          </a:p>
        </p:txBody>
      </p:sp>
      <p:sp>
        <p:nvSpPr>
          <p:cNvPr id="3" name="Content Placeholder 2">
            <a:extLst>
              <a:ext uri="{FF2B5EF4-FFF2-40B4-BE49-F238E27FC236}">
                <a16:creationId xmlns:a16="http://schemas.microsoft.com/office/drawing/2014/main" id="{5A959500-EB0A-384A-AF79-DEFA9AB68691}"/>
              </a:ext>
            </a:extLst>
          </p:cNvPr>
          <p:cNvSpPr>
            <a:spLocks noGrp="1"/>
          </p:cNvSpPr>
          <p:nvPr>
            <p:ph idx="1"/>
          </p:nvPr>
        </p:nvSpPr>
        <p:spPr>
          <a:xfrm>
            <a:off x="562986" y="1205345"/>
            <a:ext cx="11178742" cy="5652655"/>
          </a:xfrm>
        </p:spPr>
        <p:txBody>
          <a:bodyPr>
            <a:noAutofit/>
          </a:bodyPr>
          <a:lstStyle/>
          <a:p>
            <a:r>
              <a:rPr lang="en-US" dirty="0"/>
              <a:t>Common challenges to medication adherence in children include:</a:t>
            </a:r>
          </a:p>
          <a:p>
            <a:pPr lvl="1">
              <a:buClr>
                <a:schemeClr val="tx1"/>
              </a:buClr>
              <a:buFont typeface="Calibri" panose="020F0502020204030204" pitchFamily="34" charset="0"/>
              <a:buChar char="−"/>
            </a:pPr>
            <a:r>
              <a:rPr lang="en-US" dirty="0"/>
              <a:t>Vomiting </a:t>
            </a:r>
          </a:p>
          <a:p>
            <a:pPr lvl="1">
              <a:buClr>
                <a:schemeClr val="tx1"/>
              </a:buClr>
              <a:buFont typeface="Calibri" panose="020F0502020204030204" pitchFamily="34" charset="0"/>
              <a:buChar char="−"/>
            </a:pPr>
            <a:r>
              <a:rPr lang="en-US" dirty="0"/>
              <a:t>Refusing to take the medicine because of bad taste</a:t>
            </a:r>
          </a:p>
          <a:p>
            <a:pPr lvl="1">
              <a:buClr>
                <a:schemeClr val="tx1"/>
              </a:buClr>
              <a:buFont typeface="Calibri" panose="020F0502020204030204" pitchFamily="34" charset="0"/>
              <a:buChar char="−"/>
            </a:pPr>
            <a:r>
              <a:rPr lang="en-US" dirty="0"/>
              <a:t>Spitting the medicine out because of bad taste</a:t>
            </a:r>
          </a:p>
          <a:p>
            <a:pPr lvl="1">
              <a:buClr>
                <a:schemeClr val="tx1"/>
              </a:buClr>
              <a:buFont typeface="Calibri" panose="020F0502020204030204" pitchFamily="34" charset="0"/>
              <a:buChar char="−"/>
            </a:pPr>
            <a:r>
              <a:rPr lang="en-US" dirty="0"/>
              <a:t>Chewing pellets</a:t>
            </a:r>
          </a:p>
          <a:p>
            <a:pPr lvl="1">
              <a:buClr>
                <a:schemeClr val="tx1"/>
              </a:buClr>
              <a:buFont typeface="Calibri" panose="020F0502020204030204" pitchFamily="34" charset="0"/>
              <a:buChar char="−"/>
            </a:pPr>
            <a:r>
              <a:rPr lang="en-US" dirty="0"/>
              <a:t>Refusing food that has pellets/granules mixed in</a:t>
            </a:r>
          </a:p>
          <a:p>
            <a:pPr lvl="1">
              <a:buClr>
                <a:schemeClr val="tx1"/>
              </a:buClr>
              <a:buFont typeface="Calibri" panose="020F0502020204030204" pitchFamily="34" charset="0"/>
              <a:buChar char="−"/>
            </a:pPr>
            <a:r>
              <a:rPr lang="en-US" dirty="0"/>
              <a:t>Being unable to swallow all pellets/granules</a:t>
            </a:r>
          </a:p>
          <a:p>
            <a:pPr lvl="1">
              <a:buClr>
                <a:schemeClr val="tx1"/>
              </a:buClr>
              <a:buFont typeface="Calibri" panose="020F0502020204030204" pitchFamily="34" charset="0"/>
              <a:buChar char="−"/>
            </a:pPr>
            <a:r>
              <a:rPr lang="en-US" dirty="0"/>
              <a:t>Holding pellets/granules in the mouth</a:t>
            </a:r>
          </a:p>
          <a:p>
            <a:pPr lvl="1">
              <a:buClr>
                <a:schemeClr val="tx1"/>
              </a:buClr>
              <a:buFont typeface="Calibri" panose="020F0502020204030204" pitchFamily="34" charset="0"/>
              <a:buChar char="−"/>
            </a:pPr>
            <a:r>
              <a:rPr lang="en-US" dirty="0"/>
              <a:t>Refusing ARVs all together</a:t>
            </a:r>
          </a:p>
          <a:p>
            <a:pPr lvl="1">
              <a:buClr>
                <a:schemeClr val="tx1"/>
              </a:buClr>
              <a:buFont typeface="Calibri" panose="020F0502020204030204" pitchFamily="34" charset="0"/>
              <a:buChar char="−"/>
            </a:pPr>
            <a:r>
              <a:rPr lang="en-US" dirty="0"/>
              <a:t>Tablet not dissolving in water</a:t>
            </a:r>
          </a:p>
          <a:p>
            <a:pPr lvl="1">
              <a:buClr>
                <a:schemeClr val="tx1"/>
              </a:buClr>
              <a:buFont typeface="Calibri" panose="020F0502020204030204" pitchFamily="34" charset="0"/>
              <a:buChar char="−"/>
            </a:pPr>
            <a:r>
              <a:rPr lang="en-US" dirty="0"/>
              <a:t>Non-disclosure issues</a:t>
            </a:r>
          </a:p>
          <a:p>
            <a:pPr marL="457200" lvl="1" indent="0">
              <a:buClr>
                <a:schemeClr val="tx1"/>
              </a:buClr>
              <a:buNone/>
            </a:pPr>
            <a:endParaRPr lang="en-US" dirty="0"/>
          </a:p>
          <a:p>
            <a:r>
              <a:rPr lang="en-US" dirty="0"/>
              <a:t>How would you help the caregiver/patient overcome these challenges?</a:t>
            </a:r>
          </a:p>
          <a:p>
            <a:endParaRPr lang="en-US" dirty="0"/>
          </a:p>
        </p:txBody>
      </p:sp>
      <p:sp>
        <p:nvSpPr>
          <p:cNvPr id="4" name="TextBox 3">
            <a:extLst>
              <a:ext uri="{FF2B5EF4-FFF2-40B4-BE49-F238E27FC236}">
                <a16:creationId xmlns:a16="http://schemas.microsoft.com/office/drawing/2014/main" id="{D50D07B2-11CE-4EF0-BF2D-02F7523A808B}"/>
              </a:ext>
            </a:extLst>
          </p:cNvPr>
          <p:cNvSpPr txBox="1"/>
          <p:nvPr/>
        </p:nvSpPr>
        <p:spPr>
          <a:xfrm>
            <a:off x="8357507" y="2683329"/>
            <a:ext cx="3682092" cy="3073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b="1" dirty="0">
                <a:solidFill>
                  <a:srgbClr val="B81020"/>
                </a:solidFill>
                <a:latin typeface="Calibri"/>
                <a:cs typeface="Calibri"/>
              </a:rPr>
              <a:t>Disclosure issues might arise during ARVs administration, in such cases refer the patient/or caregiver to the facility for disclosure support</a:t>
            </a:r>
            <a:endParaRPr lang="en-US" sz="2400" dirty="0">
              <a:latin typeface="Calibri"/>
              <a:cs typeface="Calibri"/>
            </a:endParaRPr>
          </a:p>
          <a:p>
            <a:pPr>
              <a:lnSpc>
                <a:spcPct val="90000"/>
              </a:lnSpc>
              <a:spcBef>
                <a:spcPts val="1000"/>
              </a:spcBef>
              <a:spcAft>
                <a:spcPts val="0"/>
              </a:spcAft>
            </a:pPr>
            <a:endParaRPr lang="en-US" dirty="0">
              <a:latin typeface="Calibri"/>
              <a:cs typeface="Calibri"/>
            </a:endParaRPr>
          </a:p>
          <a:p>
            <a:pPr algn="l"/>
            <a:endParaRPr lang="en-US" dirty="0">
              <a:cs typeface="Calibri"/>
            </a:endParaRPr>
          </a:p>
        </p:txBody>
      </p:sp>
    </p:spTree>
    <p:extLst>
      <p:ext uri="{BB962C8B-B14F-4D97-AF65-F5344CB8AC3E}">
        <p14:creationId xmlns:p14="http://schemas.microsoft.com/office/powerpoint/2010/main" val="3241861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B7DF-32C7-2146-90D6-7A5BE11DCFB2}"/>
              </a:ext>
            </a:extLst>
          </p:cNvPr>
          <p:cNvSpPr>
            <a:spLocks noGrp="1"/>
          </p:cNvSpPr>
          <p:nvPr>
            <p:ph type="title"/>
          </p:nvPr>
        </p:nvSpPr>
        <p:spPr>
          <a:xfrm>
            <a:off x="838200" y="321058"/>
            <a:ext cx="10515600" cy="1325563"/>
          </a:xfrm>
        </p:spPr>
        <p:txBody>
          <a:bodyPr/>
          <a:lstStyle/>
          <a:p>
            <a:pPr algn="ctr"/>
            <a:r>
              <a:rPr lang="en-US" dirty="0">
                <a:latin typeface="+mn-lt"/>
              </a:rPr>
              <a:t>What if a Child Vomits After Taking ARVs?</a:t>
            </a:r>
          </a:p>
        </p:txBody>
      </p:sp>
      <p:sp>
        <p:nvSpPr>
          <p:cNvPr id="5" name="Content Placeholder 1"/>
          <p:cNvSpPr>
            <a:spLocks noGrp="1"/>
          </p:cNvSpPr>
          <p:nvPr>
            <p:ph idx="1"/>
          </p:nvPr>
        </p:nvSpPr>
        <p:spPr>
          <a:xfrm>
            <a:off x="440675" y="1726473"/>
            <a:ext cx="11545677" cy="4351338"/>
          </a:xfrm>
        </p:spPr>
        <p:txBody>
          <a:bodyPr>
            <a:noAutofit/>
          </a:bodyPr>
          <a:lstStyle/>
          <a:p>
            <a:pPr lvl="1">
              <a:buClrTx/>
              <a:buFont typeface="Arial" panose="020B0604020202020204" pitchFamily="34" charset="0"/>
              <a:buChar char="•"/>
            </a:pPr>
            <a:r>
              <a:rPr lang="en-US" sz="2800" dirty="0"/>
              <a:t>If the child swallowed the ARV and vomits within 20 minutes, re-administer the full dose</a:t>
            </a:r>
          </a:p>
          <a:p>
            <a:pPr lvl="1">
              <a:buClrTx/>
              <a:buFont typeface="Arial" panose="020B0604020202020204" pitchFamily="34" charset="0"/>
              <a:buChar char="•"/>
            </a:pPr>
            <a:r>
              <a:rPr lang="en-US" sz="2800" dirty="0"/>
              <a:t>If more than 20 minutes have passed, you do not need to repeat the dose</a:t>
            </a:r>
          </a:p>
          <a:p>
            <a:pPr lvl="1">
              <a:buClrTx/>
              <a:buFont typeface="Arial" panose="020B0604020202020204" pitchFamily="34" charset="0"/>
              <a:buChar char="•"/>
            </a:pPr>
            <a:r>
              <a:rPr lang="en-US" sz="2800" dirty="0"/>
              <a:t>Try giving the ARVs both before and after a meal to find out which is easier for the child to tolerate</a:t>
            </a:r>
          </a:p>
          <a:p>
            <a:pPr lvl="1">
              <a:buClrTx/>
              <a:buFont typeface="Arial" panose="020B0604020202020204" pitchFamily="34" charset="0"/>
              <a:buChar char="•"/>
            </a:pPr>
            <a:r>
              <a:rPr lang="en-US" sz="2800" dirty="0"/>
              <a:t>For pellets/granules: Give fewer pellets/granules at a time (half capsule)</a:t>
            </a:r>
          </a:p>
          <a:p>
            <a:pPr marL="457200" lvl="1" indent="0">
              <a:buNone/>
            </a:pPr>
            <a:endParaRPr lang="en-US" sz="2800" dirty="0"/>
          </a:p>
          <a:p>
            <a:pPr marL="0" indent="0" algn="ctr">
              <a:buNone/>
            </a:pPr>
            <a:r>
              <a:rPr lang="en-US" b="1" i="1" dirty="0"/>
              <a:t>Refer the child to the health facility for additional support</a:t>
            </a:r>
          </a:p>
        </p:txBody>
      </p:sp>
    </p:spTree>
    <p:extLst>
      <p:ext uri="{BB962C8B-B14F-4D97-AF65-F5344CB8AC3E}">
        <p14:creationId xmlns:p14="http://schemas.microsoft.com/office/powerpoint/2010/main" val="175852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8EB9-10DB-4D21-B6FD-3C958E809DFB}"/>
              </a:ext>
            </a:extLst>
          </p:cNvPr>
          <p:cNvSpPr>
            <a:spLocks noGrp="1"/>
          </p:cNvSpPr>
          <p:nvPr>
            <p:ph type="title"/>
          </p:nvPr>
        </p:nvSpPr>
        <p:spPr/>
        <p:txBody>
          <a:bodyPr/>
          <a:lstStyle/>
          <a:p>
            <a:pPr algn="ctr"/>
            <a:r>
              <a:rPr lang="en-US" dirty="0">
                <a:latin typeface="+mn-lt"/>
              </a:rPr>
              <a:t>During the Training: Introductions</a:t>
            </a:r>
          </a:p>
        </p:txBody>
      </p:sp>
      <p:sp>
        <p:nvSpPr>
          <p:cNvPr id="3" name="Content Placeholder 2">
            <a:extLst>
              <a:ext uri="{FF2B5EF4-FFF2-40B4-BE49-F238E27FC236}">
                <a16:creationId xmlns:a16="http://schemas.microsoft.com/office/drawing/2014/main" id="{1BBCE97E-C3DC-47CC-B239-D49B624550D7}"/>
              </a:ext>
            </a:extLst>
          </p:cNvPr>
          <p:cNvSpPr>
            <a:spLocks noGrp="1"/>
          </p:cNvSpPr>
          <p:nvPr>
            <p:ph idx="1"/>
          </p:nvPr>
        </p:nvSpPr>
        <p:spPr>
          <a:xfrm>
            <a:off x="838200" y="1690688"/>
            <a:ext cx="10515600" cy="4351338"/>
          </a:xfrm>
        </p:spPr>
        <p:txBody>
          <a:bodyPr vert="horz" wrap="square" lIns="91440" tIns="45720" rIns="91440" bIns="45720" numCol="1" rtlCol="0" anchor="t" anchorCtr="0" compatLnSpc="1">
            <a:prstTxWarp prst="textNoShape">
              <a:avLst/>
            </a:prstTxWarp>
            <a:normAutofit/>
          </a:bodyPr>
          <a:lstStyle/>
          <a:p>
            <a:r>
              <a:rPr lang="en-US" sz="3200" dirty="0"/>
              <a:t>Introduce yourself as the training facilitator </a:t>
            </a:r>
          </a:p>
          <a:p>
            <a:pPr marL="0" indent="0">
              <a:buNone/>
            </a:pPr>
            <a:endParaRPr lang="en-US" b="0" dirty="0"/>
          </a:p>
          <a:p>
            <a:r>
              <a:rPr lang="en-US" sz="3200" b="0" dirty="0"/>
              <a:t>A</a:t>
            </a:r>
            <a:r>
              <a:rPr lang="en-US" sz="3200" dirty="0"/>
              <a:t>sk each </a:t>
            </a:r>
            <a:r>
              <a:rPr lang="en-US" sz="3200" b="0" dirty="0"/>
              <a:t>participant to introduce him/herself</a:t>
            </a:r>
          </a:p>
          <a:p>
            <a:pPr lvl="1">
              <a:buClrTx/>
            </a:pPr>
            <a:r>
              <a:rPr lang="en-US" sz="2800" dirty="0"/>
              <a:t>Name</a:t>
            </a:r>
            <a:r>
              <a:rPr lang="en-US" sz="2800" b="0" dirty="0">
                <a:solidFill>
                  <a:schemeClr val="tx1"/>
                </a:solidFill>
              </a:rPr>
              <a:t> </a:t>
            </a:r>
          </a:p>
          <a:p>
            <a:pPr lvl="1">
              <a:buClrTx/>
            </a:pPr>
            <a:r>
              <a:rPr lang="en-US" sz="2800" dirty="0"/>
              <a:t>I</a:t>
            </a:r>
            <a:r>
              <a:rPr lang="en-US" sz="2800" b="0" dirty="0">
                <a:solidFill>
                  <a:schemeClr val="tx1"/>
                </a:solidFill>
              </a:rPr>
              <a:t>mplementing partner or </a:t>
            </a:r>
            <a:r>
              <a:rPr lang="en-US" sz="2800" b="0" dirty="0"/>
              <a:t>facility</a:t>
            </a:r>
            <a:r>
              <a:rPr lang="en-US" sz="2800" b="0" dirty="0">
                <a:solidFill>
                  <a:schemeClr val="tx1"/>
                </a:solidFill>
              </a:rPr>
              <a:t> they represent</a:t>
            </a:r>
          </a:p>
          <a:p>
            <a:pPr lvl="1">
              <a:buClrTx/>
            </a:pPr>
            <a:r>
              <a:rPr lang="en-US" sz="2800" dirty="0"/>
              <a:t>Role </a:t>
            </a:r>
          </a:p>
          <a:p>
            <a:pPr lvl="1">
              <a:buClrTx/>
            </a:pPr>
            <a:r>
              <a:rPr lang="en-US" sz="2800" dirty="0"/>
              <a:t>A</a:t>
            </a:r>
            <a:r>
              <a:rPr lang="en-US" sz="2800" b="0" dirty="0">
                <a:solidFill>
                  <a:schemeClr val="tx1"/>
                </a:solidFill>
              </a:rPr>
              <a:t>ny prior training on ART or pediatric HIV</a:t>
            </a:r>
            <a:endParaRPr lang="en-US" sz="2800" dirty="0"/>
          </a:p>
          <a:p>
            <a:pPr lvl="1">
              <a:buClrTx/>
            </a:pPr>
            <a:r>
              <a:rPr lang="en-US" sz="2800" b="0" dirty="0">
                <a:solidFill>
                  <a:schemeClr val="tx1"/>
                </a:solidFill>
              </a:rPr>
              <a:t>Any other relevant information</a:t>
            </a:r>
          </a:p>
        </p:txBody>
      </p:sp>
    </p:spTree>
    <p:extLst>
      <p:ext uri="{BB962C8B-B14F-4D97-AF65-F5344CB8AC3E}">
        <p14:creationId xmlns:p14="http://schemas.microsoft.com/office/powerpoint/2010/main" val="1871269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2920"/>
            <a:ext cx="10515600" cy="1325563"/>
          </a:xfrm>
        </p:spPr>
        <p:txBody>
          <a:bodyPr>
            <a:noAutofit/>
          </a:bodyPr>
          <a:lstStyle/>
          <a:p>
            <a:pPr algn="ctr"/>
            <a:r>
              <a:rPr lang="en-US" dirty="0">
                <a:latin typeface="+mn-lt"/>
              </a:rPr>
              <a:t>What if a Child Refuses or Spits Out the ARVs Because of Bitter Taste?</a:t>
            </a:r>
          </a:p>
        </p:txBody>
      </p:sp>
      <p:sp>
        <p:nvSpPr>
          <p:cNvPr id="7" name="Content Placeholder 1"/>
          <p:cNvSpPr>
            <a:spLocks noGrp="1"/>
          </p:cNvSpPr>
          <p:nvPr>
            <p:ph sz="half" idx="1"/>
          </p:nvPr>
        </p:nvSpPr>
        <p:spPr>
          <a:xfrm>
            <a:off x="45743" y="1388483"/>
            <a:ext cx="7716669" cy="5265535"/>
          </a:xfrm>
        </p:spPr>
        <p:txBody>
          <a:bodyPr vert="horz" wrap="square" lIns="91440" tIns="45720" rIns="91440" bIns="45720" numCol="1" rtlCol="0" anchor="t" anchorCtr="0" compatLnSpc="1">
            <a:prstTxWarp prst="textNoShape">
              <a:avLst/>
            </a:prstTxWarp>
            <a:noAutofit/>
          </a:bodyPr>
          <a:lstStyle/>
          <a:p>
            <a:pPr lvl="1">
              <a:buClrTx/>
              <a:buFont typeface="Arial" panose="020B0604020202020204" pitchFamily="34" charset="0"/>
              <a:buChar char="•"/>
            </a:pPr>
            <a:r>
              <a:rPr lang="en-US" sz="2800" dirty="0"/>
              <a:t>Add pellets/granules to a small amount of food just before giving it to the child.</a:t>
            </a:r>
          </a:p>
          <a:p>
            <a:pPr lvl="2">
              <a:buFont typeface="Arial" panose="020B0604020202020204" pitchFamily="34" charset="0"/>
              <a:buChar char="•"/>
            </a:pPr>
            <a:r>
              <a:rPr lang="en-US" sz="2400" dirty="0"/>
              <a:t>Use food that is at room temperature or a little cold. Hot food can melt the coating and can make the food taste bitter. </a:t>
            </a:r>
          </a:p>
          <a:p>
            <a:pPr lvl="1">
              <a:buClrTx/>
              <a:buFont typeface="Arial" panose="020B0604020202020204" pitchFamily="34" charset="0"/>
              <a:buChar char="•"/>
            </a:pPr>
            <a:endParaRPr lang="en-US" sz="2800" dirty="0"/>
          </a:p>
          <a:p>
            <a:pPr lvl="1">
              <a:buClrTx/>
              <a:buFont typeface="Arial" panose="020B0604020202020204" pitchFamily="34" charset="0"/>
              <a:buChar char="•"/>
            </a:pPr>
            <a:r>
              <a:rPr lang="en-US" sz="2800" dirty="0"/>
              <a:t>Give a spoon of something sweet or sticky that coats the mouth, such as peanut butter/paste (mashed peanuts), before giving the ARVs.</a:t>
            </a:r>
          </a:p>
          <a:p>
            <a:pPr lvl="1">
              <a:buClrTx/>
              <a:buFont typeface="Arial" panose="020B0604020202020204" pitchFamily="34" charset="0"/>
              <a:buChar char="•"/>
            </a:pPr>
            <a:endParaRPr lang="en-US" sz="2800" dirty="0"/>
          </a:p>
          <a:p>
            <a:pPr lvl="1">
              <a:buClrTx/>
              <a:buFont typeface="Arial" panose="020B0604020202020204" pitchFamily="34" charset="0"/>
              <a:buChar char="•"/>
            </a:pPr>
            <a:r>
              <a:rPr lang="en-US" sz="2800" dirty="0"/>
              <a:t>Distract the child by hiding pellets into a small ball of soft food and feed the child. </a:t>
            </a:r>
            <a:endParaRPr lang="en-US" b="1" dirty="0">
              <a:latin typeface="Garamond"/>
            </a:endParaRPr>
          </a:p>
          <a:p>
            <a:pPr lvl="1">
              <a:buFont typeface="Arial" panose="020B0604020202020204" pitchFamily="34" charset="0"/>
              <a:buChar char="•"/>
            </a:pPr>
            <a:endParaRPr lang="en-US" sz="2800" dirty="0"/>
          </a:p>
        </p:txBody>
      </p:sp>
      <p:grpSp>
        <p:nvGrpSpPr>
          <p:cNvPr id="4" name="Group 3">
            <a:extLst>
              <a:ext uri="{FF2B5EF4-FFF2-40B4-BE49-F238E27FC236}">
                <a16:creationId xmlns:a16="http://schemas.microsoft.com/office/drawing/2014/main" id="{313CA9DF-1EC4-43B6-B81E-01B99327C2A5}"/>
              </a:ext>
            </a:extLst>
          </p:cNvPr>
          <p:cNvGrpSpPr/>
          <p:nvPr/>
        </p:nvGrpSpPr>
        <p:grpSpPr>
          <a:xfrm>
            <a:off x="8088923" y="2818627"/>
            <a:ext cx="3869788" cy="2698335"/>
            <a:chOff x="4842342" y="3714199"/>
            <a:chExt cx="5888472" cy="3131899"/>
          </a:xfrm>
        </p:grpSpPr>
        <p:pic>
          <p:nvPicPr>
            <p:cNvPr id="6" name="Picture 5">
              <a:extLst>
                <a:ext uri="{FF2B5EF4-FFF2-40B4-BE49-F238E27FC236}">
                  <a16:creationId xmlns:a16="http://schemas.microsoft.com/office/drawing/2014/main" id="{35D27DBA-B159-4E6E-96BE-B6E75DB8273E}"/>
                </a:ext>
              </a:extLst>
            </p:cNvPr>
            <p:cNvPicPr>
              <a:picLocks noChangeAspect="1"/>
            </p:cNvPicPr>
            <p:nvPr/>
          </p:nvPicPr>
          <p:blipFill>
            <a:blip r:embed="rId3"/>
            <a:stretch>
              <a:fillRect/>
            </a:stretch>
          </p:blipFill>
          <p:spPr>
            <a:xfrm>
              <a:off x="5327677" y="3737321"/>
              <a:ext cx="1726115" cy="2106444"/>
            </a:xfrm>
            <a:prstGeom prst="rect">
              <a:avLst/>
            </a:prstGeom>
          </p:spPr>
        </p:pic>
        <p:pic>
          <p:nvPicPr>
            <p:cNvPr id="8" name="Picture 7">
              <a:extLst>
                <a:ext uri="{FF2B5EF4-FFF2-40B4-BE49-F238E27FC236}">
                  <a16:creationId xmlns:a16="http://schemas.microsoft.com/office/drawing/2014/main" id="{97BFF544-7CCD-45D5-BFB2-EA1685F76DE7}"/>
                </a:ext>
              </a:extLst>
            </p:cNvPr>
            <p:cNvPicPr>
              <a:picLocks noChangeAspect="1"/>
            </p:cNvPicPr>
            <p:nvPr/>
          </p:nvPicPr>
          <p:blipFill>
            <a:blip r:embed="rId4"/>
            <a:stretch>
              <a:fillRect/>
            </a:stretch>
          </p:blipFill>
          <p:spPr>
            <a:xfrm>
              <a:off x="7843310" y="3881587"/>
              <a:ext cx="2025283" cy="1861680"/>
            </a:xfrm>
            <a:prstGeom prst="rect">
              <a:avLst/>
            </a:prstGeom>
          </p:spPr>
        </p:pic>
        <p:sp>
          <p:nvSpPr>
            <p:cNvPr id="9" name="Rectangle 8">
              <a:extLst>
                <a:ext uri="{FF2B5EF4-FFF2-40B4-BE49-F238E27FC236}">
                  <a16:creationId xmlns:a16="http://schemas.microsoft.com/office/drawing/2014/main" id="{F3284E94-D1D0-4E30-8443-749AB4CB8EA0}"/>
                </a:ext>
              </a:extLst>
            </p:cNvPr>
            <p:cNvSpPr/>
            <p:nvPr/>
          </p:nvSpPr>
          <p:spPr>
            <a:xfrm>
              <a:off x="5080816" y="3714199"/>
              <a:ext cx="5036132" cy="2450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6370E40-0F3D-4978-BE1B-E75402EC0149}"/>
                </a:ext>
              </a:extLst>
            </p:cNvPr>
            <p:cNvSpPr txBox="1"/>
            <p:nvPr/>
          </p:nvSpPr>
          <p:spPr>
            <a:xfrm>
              <a:off x="4842342" y="6167362"/>
              <a:ext cx="5888472" cy="678736"/>
            </a:xfrm>
            <a:prstGeom prst="rect">
              <a:avLst/>
            </a:prstGeom>
            <a:noFill/>
          </p:spPr>
          <p:txBody>
            <a:bodyPr wrap="square" rtlCol="0">
              <a:spAutoFit/>
            </a:bodyPr>
            <a:lstStyle/>
            <a:p>
              <a:pPr algn="ctr"/>
              <a:r>
                <a:rPr lang="en-US" sz="1600" dirty="0"/>
                <a:t>Pellets being put into a small ball of soft food and fed to the child</a:t>
              </a:r>
            </a:p>
          </p:txBody>
        </p:sp>
      </p:grpSp>
      <p:sp>
        <p:nvSpPr>
          <p:cNvPr id="12" name="Rectangle 11">
            <a:extLst>
              <a:ext uri="{FF2B5EF4-FFF2-40B4-BE49-F238E27FC236}">
                <a16:creationId xmlns:a16="http://schemas.microsoft.com/office/drawing/2014/main" id="{B3A96968-A872-4B97-91E1-7FB303B1CE6E}"/>
              </a:ext>
            </a:extLst>
          </p:cNvPr>
          <p:cNvSpPr/>
          <p:nvPr/>
        </p:nvSpPr>
        <p:spPr>
          <a:xfrm>
            <a:off x="2886248" y="6238338"/>
            <a:ext cx="7580280" cy="461665"/>
          </a:xfrm>
          <a:prstGeom prst="rect">
            <a:avLst/>
          </a:prstGeom>
        </p:spPr>
        <p:txBody>
          <a:bodyPr wrap="none">
            <a:spAutoFit/>
          </a:bodyPr>
          <a:lstStyle/>
          <a:p>
            <a:pPr marL="57150" indent="0" algn="ctr">
              <a:buNone/>
            </a:pPr>
            <a:r>
              <a:rPr lang="en-US" sz="2400" b="1" i="1" dirty="0"/>
              <a:t>Refer the child to the health facility for additional support</a:t>
            </a:r>
          </a:p>
        </p:txBody>
      </p:sp>
    </p:spTree>
    <p:extLst>
      <p:ext uri="{BB962C8B-B14F-4D97-AF65-F5344CB8AC3E}">
        <p14:creationId xmlns:p14="http://schemas.microsoft.com/office/powerpoint/2010/main" val="1776267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36525"/>
            <a:ext cx="10515600" cy="1325563"/>
          </a:xfrm>
        </p:spPr>
        <p:txBody>
          <a:bodyPr>
            <a:noAutofit/>
          </a:bodyPr>
          <a:lstStyle/>
          <a:p>
            <a:pPr algn="ctr"/>
            <a:r>
              <a:rPr lang="en-US" dirty="0">
                <a:latin typeface="+mn-lt"/>
              </a:rPr>
              <a:t>What if a Child Refuses or Spits Out the ARVs Because of Bitter Taste? (2)</a:t>
            </a:r>
          </a:p>
        </p:txBody>
      </p:sp>
      <p:sp>
        <p:nvSpPr>
          <p:cNvPr id="7" name="Content Placeholder 1"/>
          <p:cNvSpPr>
            <a:spLocks noGrp="1"/>
          </p:cNvSpPr>
          <p:nvPr>
            <p:ph idx="1"/>
          </p:nvPr>
        </p:nvSpPr>
        <p:spPr>
          <a:xfrm>
            <a:off x="387274" y="1724723"/>
            <a:ext cx="10966526" cy="3657600"/>
          </a:xfrm>
        </p:spPr>
        <p:txBody>
          <a:bodyPr vert="horz" wrap="square" lIns="91440" tIns="45720" rIns="91440" bIns="45720" numCol="1" rtlCol="0" anchor="t" anchorCtr="0" compatLnSpc="1">
            <a:prstTxWarp prst="textNoShape">
              <a:avLst/>
            </a:prstTxWarp>
            <a:noAutofit/>
          </a:bodyPr>
          <a:lstStyle/>
          <a:p>
            <a:pPr lvl="1">
              <a:buClrTx/>
              <a:buFont typeface="Arial" panose="020B0604020202020204" pitchFamily="34" charset="0"/>
              <a:buChar char="•"/>
            </a:pPr>
            <a:r>
              <a:rPr lang="en-US" sz="2800" dirty="0"/>
              <a:t>If it is available and appropriate, give something cold/frozen (e.g. crushed ice, popsicle or ice cream) to the child to numb their mouth before you give them their ARVs.</a:t>
            </a:r>
          </a:p>
          <a:p>
            <a:pPr marL="457200" lvl="1" indent="0">
              <a:buClrTx/>
              <a:buNone/>
            </a:pPr>
            <a:endParaRPr lang="en-US" sz="2800" dirty="0"/>
          </a:p>
          <a:p>
            <a:pPr lvl="1">
              <a:buClrTx/>
              <a:buFont typeface="Arial" panose="020B0604020202020204" pitchFamily="34" charset="0"/>
              <a:buChar char="•"/>
            </a:pPr>
            <a:r>
              <a:rPr lang="en-US" sz="2800" dirty="0"/>
              <a:t>If the child enjoys the taste of a dispersible tablet or other prescribed medicine (such as cotrimoxazole or multivitamin liquid), give the tastier medication before the ARVS and let the child swallow the ARVS along with the tastier medicine.</a:t>
            </a:r>
          </a:p>
          <a:p>
            <a:pPr marL="57150" indent="0" algn="ctr">
              <a:buNone/>
            </a:pPr>
            <a:endParaRPr lang="en-US" sz="1800" b="1" i="1" dirty="0"/>
          </a:p>
          <a:p>
            <a:pPr marL="57150" indent="0" algn="ctr">
              <a:buNone/>
            </a:pPr>
            <a:endParaRPr lang="en-US" sz="1800" b="1" i="1" dirty="0"/>
          </a:p>
          <a:p>
            <a:pPr marL="57150" indent="0" algn="ctr">
              <a:buNone/>
            </a:pPr>
            <a:r>
              <a:rPr lang="en-US" b="1" i="1" dirty="0"/>
              <a:t>Refer the child to the health facility for additional support</a:t>
            </a:r>
          </a:p>
          <a:p>
            <a:pPr marL="514350" indent="-342900"/>
            <a:endParaRPr lang="en-US" b="1" dirty="0">
              <a:latin typeface="Garamond"/>
            </a:endParaRPr>
          </a:p>
          <a:p>
            <a:pPr lvl="1">
              <a:buFont typeface="Arial" panose="020B0604020202020204" pitchFamily="34" charset="0"/>
              <a:buChar char="•"/>
            </a:pPr>
            <a:endParaRPr lang="en-US" sz="2800" dirty="0"/>
          </a:p>
        </p:txBody>
      </p:sp>
      <p:sp>
        <p:nvSpPr>
          <p:cNvPr id="5" name="Text Placeholder 1">
            <a:extLst>
              <a:ext uri="{FF2B5EF4-FFF2-40B4-BE49-F238E27FC236}">
                <a16:creationId xmlns:a16="http://schemas.microsoft.com/office/drawing/2014/main" id="{918AB975-CB01-4FCF-9EF5-C0D3E9D04BE8}"/>
              </a:ext>
            </a:extLst>
          </p:cNvPr>
          <p:cNvSpPr>
            <a:spLocks noGrp="1"/>
          </p:cNvSpPr>
          <p:nvPr>
            <p:ph type="body" sz="quarter" idx="13"/>
          </p:nvPr>
        </p:nvSpPr>
        <p:spPr>
          <a:xfrm>
            <a:off x="838200" y="6356350"/>
            <a:ext cx="7772400" cy="365125"/>
          </a:xfrm>
        </p:spPr>
        <p:txBody>
          <a:bodyPr/>
          <a:lstStyle/>
          <a:p>
            <a:r>
              <a:rPr lang="en-US" sz="1800" dirty="0">
                <a:solidFill>
                  <a:schemeClr val="tx1"/>
                </a:solidFill>
              </a:rPr>
              <a:t>*Select this slide based on country context</a:t>
            </a:r>
            <a:endParaRPr lang="en-US" sz="1800" dirty="0"/>
          </a:p>
        </p:txBody>
      </p:sp>
    </p:spTree>
    <p:extLst>
      <p:ext uri="{BB962C8B-B14F-4D97-AF65-F5344CB8AC3E}">
        <p14:creationId xmlns:p14="http://schemas.microsoft.com/office/powerpoint/2010/main" val="156108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latin typeface="+mn-lt"/>
              </a:rPr>
              <a:t>What if the Child Chews the Pellets?</a:t>
            </a:r>
          </a:p>
        </p:txBody>
      </p:sp>
      <p:sp>
        <p:nvSpPr>
          <p:cNvPr id="8" name="Content Placeholder 1"/>
          <p:cNvSpPr>
            <a:spLocks noGrp="1"/>
          </p:cNvSpPr>
          <p:nvPr>
            <p:ph idx="1"/>
          </p:nvPr>
        </p:nvSpPr>
        <p:spPr>
          <a:xfrm>
            <a:off x="838200" y="1486475"/>
            <a:ext cx="10515600" cy="4351338"/>
          </a:xfrm>
        </p:spPr>
        <p:txBody>
          <a:bodyPr>
            <a:noAutofit/>
          </a:bodyPr>
          <a:lstStyle/>
          <a:p>
            <a:pPr lvl="1">
              <a:buClrTx/>
              <a:buFont typeface="Arial" panose="020B0604020202020204" pitchFamily="34" charset="0"/>
              <a:buChar char="•"/>
            </a:pPr>
            <a:r>
              <a:rPr lang="en-US" sz="2800" dirty="0"/>
              <a:t>Give the pellets with something that has more fluid (you may want to add milk or water to porridge to soften it). </a:t>
            </a:r>
          </a:p>
          <a:p>
            <a:pPr lvl="1">
              <a:buClrTx/>
              <a:buFont typeface="Arial" panose="020B0604020202020204" pitchFamily="34" charset="0"/>
              <a:buChar char="•"/>
            </a:pPr>
            <a:r>
              <a:rPr lang="en-US" sz="2800" dirty="0"/>
              <a:t>Have the child practice swallowing some plain food without chewing it before adding pellets to the food.</a:t>
            </a:r>
          </a:p>
          <a:p>
            <a:pPr lvl="1">
              <a:buClrTx/>
              <a:buFont typeface="Arial" panose="020B0604020202020204" pitchFamily="34" charset="0"/>
              <a:buChar char="•"/>
            </a:pPr>
            <a:r>
              <a:rPr lang="en-US" sz="2800" dirty="0"/>
              <a:t>Give the pellets with liquid instead of with food. </a:t>
            </a:r>
          </a:p>
          <a:p>
            <a:pPr lvl="2">
              <a:buClrTx/>
              <a:buFont typeface="Calibri" panose="020F0502020204030204" pitchFamily="34" charset="0"/>
              <a:buChar char="⁻"/>
            </a:pPr>
            <a:r>
              <a:rPr lang="en-US" sz="2400" dirty="0"/>
              <a:t>Pour the pellets directly on the tongue then quickly follow up with water or milk</a:t>
            </a:r>
          </a:p>
          <a:p>
            <a:pPr lvl="1">
              <a:buClrTx/>
              <a:buFont typeface="Arial" panose="020B0604020202020204" pitchFamily="34" charset="0"/>
              <a:buChar char="•"/>
            </a:pPr>
            <a:r>
              <a:rPr lang="en-US" sz="2800" dirty="0"/>
              <a:t>Let the child practice swallowing one pellet at a time without chewing, then increase number of pellets gradually.</a:t>
            </a:r>
          </a:p>
          <a:p>
            <a:pPr marL="57150" indent="0" algn="ctr">
              <a:buNone/>
            </a:pPr>
            <a:endParaRPr lang="en-US" sz="3200" b="1" dirty="0">
              <a:solidFill>
                <a:srgbClr val="C00000"/>
              </a:solidFill>
            </a:endParaRPr>
          </a:p>
          <a:p>
            <a:pPr marL="57150" indent="0" algn="ctr">
              <a:buNone/>
            </a:pPr>
            <a:r>
              <a:rPr lang="en-US" b="1" i="1" dirty="0"/>
              <a:t>Refer the child to the health facility for additional support</a:t>
            </a:r>
          </a:p>
          <a:p>
            <a:pPr marL="400050" algn="ctr"/>
            <a:endParaRPr lang="en-US" sz="3200" b="1" dirty="0"/>
          </a:p>
          <a:p>
            <a:pPr lvl="1"/>
            <a:endParaRPr lang="en-US" sz="2800" dirty="0"/>
          </a:p>
          <a:p>
            <a:pPr marL="57150" indent="0">
              <a:buNone/>
            </a:pPr>
            <a:endParaRPr lang="en-US" sz="3200" dirty="0"/>
          </a:p>
        </p:txBody>
      </p:sp>
    </p:spTree>
    <p:extLst>
      <p:ext uri="{BB962C8B-B14F-4D97-AF65-F5344CB8AC3E}">
        <p14:creationId xmlns:p14="http://schemas.microsoft.com/office/powerpoint/2010/main" val="357061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13748"/>
            <a:ext cx="10515600" cy="1325563"/>
          </a:xfrm>
        </p:spPr>
        <p:txBody>
          <a:bodyPr>
            <a:noAutofit/>
          </a:bodyPr>
          <a:lstStyle/>
          <a:p>
            <a:pPr algn="ctr"/>
            <a:r>
              <a:rPr lang="en-US" dirty="0">
                <a:latin typeface="+mn-lt"/>
              </a:rPr>
              <a:t>What if the Child Refuses Food with Granules/Pellets Mixed into it?</a:t>
            </a:r>
          </a:p>
        </p:txBody>
      </p:sp>
      <p:sp>
        <p:nvSpPr>
          <p:cNvPr id="6" name="Content Placeholder 1"/>
          <p:cNvSpPr>
            <a:spLocks noGrp="1"/>
          </p:cNvSpPr>
          <p:nvPr>
            <p:ph idx="1"/>
          </p:nvPr>
        </p:nvSpPr>
        <p:spPr>
          <a:xfrm>
            <a:off x="285044" y="2333625"/>
            <a:ext cx="11297356" cy="4351338"/>
          </a:xfrm>
        </p:spPr>
        <p:txBody>
          <a:bodyPr>
            <a:noAutofit/>
          </a:bodyPr>
          <a:lstStyle/>
          <a:p>
            <a:pPr lvl="1">
              <a:buClrTx/>
              <a:buFont typeface="Arial" panose="020B0604020202020204" pitchFamily="34" charset="0"/>
              <a:buChar char="•"/>
            </a:pPr>
            <a:r>
              <a:rPr lang="en-US" sz="2800" dirty="0"/>
              <a:t>Try different age-appropriate foods that the child enjoys and eats without chewing.  You do not have to use the same food every time.  Some foods to consider:</a:t>
            </a:r>
          </a:p>
          <a:p>
            <a:pPr lvl="2">
              <a:buClrTx/>
              <a:buFont typeface="Calibri" panose="020F0502020204030204" pitchFamily="34" charset="0"/>
              <a:buChar char="−"/>
            </a:pPr>
            <a:r>
              <a:rPr lang="en-US" sz="2800" dirty="0"/>
              <a:t>Soft porridge (may add sugar)</a:t>
            </a:r>
          </a:p>
          <a:p>
            <a:pPr lvl="2">
              <a:buClrTx/>
              <a:buFont typeface="Calibri" panose="020F0502020204030204" pitchFamily="34" charset="0"/>
              <a:buChar char="−"/>
            </a:pPr>
            <a:r>
              <a:rPr lang="en-US" sz="2800" dirty="0"/>
              <a:t>Yogurt</a:t>
            </a:r>
          </a:p>
          <a:p>
            <a:pPr lvl="2">
              <a:buClrTx/>
              <a:buFont typeface="Calibri" panose="020F0502020204030204" pitchFamily="34" charset="0"/>
              <a:buChar char="−"/>
            </a:pPr>
            <a:r>
              <a:rPr lang="en-US" sz="2800" dirty="0"/>
              <a:t>Syrup or honey</a:t>
            </a:r>
          </a:p>
          <a:p>
            <a:pPr lvl="2">
              <a:buClrTx/>
              <a:buFont typeface="Calibri" panose="020F0502020204030204" pitchFamily="34" charset="0"/>
              <a:buChar char="−"/>
            </a:pPr>
            <a:r>
              <a:rPr lang="en-US" sz="2800" dirty="0"/>
              <a:t>Mashed beans</a:t>
            </a:r>
          </a:p>
          <a:p>
            <a:pPr lvl="2">
              <a:buClrTx/>
              <a:buFont typeface="Calibri" panose="020F0502020204030204" pitchFamily="34" charset="0"/>
              <a:buChar char="−"/>
            </a:pPr>
            <a:r>
              <a:rPr lang="en-US" sz="2800" dirty="0"/>
              <a:t>Mashed potato</a:t>
            </a:r>
          </a:p>
          <a:p>
            <a:pPr marL="1068019" lvl="2" indent="-285750"/>
            <a:endParaRPr lang="en-US" sz="2800" dirty="0"/>
          </a:p>
          <a:p>
            <a:pPr marL="0" indent="0" algn="ctr">
              <a:buNone/>
            </a:pPr>
            <a:r>
              <a:rPr lang="en-US" b="1" i="1" dirty="0"/>
              <a:t>Refer the child to the health facility for additional support</a:t>
            </a:r>
          </a:p>
          <a:p>
            <a:pPr marL="57150" indent="0">
              <a:buNone/>
            </a:pPr>
            <a:endParaRPr lang="en-US" sz="2111" dirty="0"/>
          </a:p>
        </p:txBody>
      </p:sp>
      <p:sp>
        <p:nvSpPr>
          <p:cNvPr id="4" name="TextBox 3">
            <a:extLst>
              <a:ext uri="{FF2B5EF4-FFF2-40B4-BE49-F238E27FC236}">
                <a16:creationId xmlns:a16="http://schemas.microsoft.com/office/drawing/2014/main" id="{CE246C1F-691C-441C-BA33-4C27A61186FB}"/>
              </a:ext>
            </a:extLst>
          </p:cNvPr>
          <p:cNvSpPr txBox="1"/>
          <p:nvPr/>
        </p:nvSpPr>
        <p:spPr>
          <a:xfrm>
            <a:off x="6096000" y="3122253"/>
            <a:ext cx="5195718" cy="2074414"/>
          </a:xfrm>
          <a:prstGeom prst="rect">
            <a:avLst/>
          </a:prstGeom>
          <a:noFill/>
        </p:spPr>
        <p:txBody>
          <a:bodyPr wrap="none" rtlCol="0">
            <a:spAutoFit/>
          </a:bodyPr>
          <a:lstStyle/>
          <a:p>
            <a:pPr marL="1200150" lvl="2" indent="-285750">
              <a:spcBef>
                <a:spcPct val="20000"/>
              </a:spcBef>
              <a:buFont typeface="Calibri" panose="020F0502020204030204" pitchFamily="34" charset="0"/>
              <a:buChar char="−"/>
            </a:pPr>
            <a:r>
              <a:rPr lang="en-US" sz="2800" dirty="0"/>
              <a:t>Soup </a:t>
            </a:r>
          </a:p>
          <a:p>
            <a:pPr marL="1200150" lvl="2" indent="-285750">
              <a:spcBef>
                <a:spcPct val="20000"/>
              </a:spcBef>
              <a:buFont typeface="Calibri" panose="020F0502020204030204" pitchFamily="34" charset="0"/>
              <a:buChar char="−"/>
            </a:pPr>
            <a:r>
              <a:rPr lang="en-US" sz="2800" dirty="0"/>
              <a:t>Apple sauce or fruit puree</a:t>
            </a:r>
          </a:p>
          <a:p>
            <a:pPr marL="1200150" lvl="2" indent="-285750">
              <a:spcBef>
                <a:spcPct val="20000"/>
              </a:spcBef>
              <a:buFont typeface="Calibri" panose="020F0502020204030204" pitchFamily="34" charset="0"/>
              <a:buChar char="−"/>
            </a:pPr>
            <a:r>
              <a:rPr lang="en-US" sz="2800" dirty="0"/>
              <a:t>Mashed avocado</a:t>
            </a:r>
          </a:p>
          <a:p>
            <a:pPr marL="1200150" lvl="2" indent="-285750">
              <a:spcBef>
                <a:spcPct val="20000"/>
              </a:spcBef>
              <a:buFont typeface="Calibri" panose="020F0502020204030204" pitchFamily="34" charset="0"/>
              <a:buChar char="−"/>
            </a:pPr>
            <a:r>
              <a:rPr lang="en-US" sz="2800" dirty="0"/>
              <a:t>Scrambled eggs </a:t>
            </a:r>
          </a:p>
        </p:txBody>
      </p:sp>
    </p:spTree>
    <p:extLst>
      <p:ext uri="{BB962C8B-B14F-4D97-AF65-F5344CB8AC3E}">
        <p14:creationId xmlns:p14="http://schemas.microsoft.com/office/powerpoint/2010/main" val="1430393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dirty="0">
                <a:latin typeface="+mn-lt"/>
              </a:rPr>
              <a:t>What if the Child Refuses Food with  Granules/Pellets Mixed into it? (2)</a:t>
            </a:r>
          </a:p>
        </p:txBody>
      </p:sp>
      <p:sp>
        <p:nvSpPr>
          <p:cNvPr id="6" name="Content Placeholder 1"/>
          <p:cNvSpPr>
            <a:spLocks noGrp="1"/>
          </p:cNvSpPr>
          <p:nvPr>
            <p:ph idx="1"/>
          </p:nvPr>
        </p:nvSpPr>
        <p:spPr/>
        <p:txBody>
          <a:bodyPr>
            <a:noAutofit/>
          </a:bodyPr>
          <a:lstStyle/>
          <a:p>
            <a:pPr marL="1068019" lvl="2" indent="-285750"/>
            <a:endParaRPr lang="en-US" sz="2800" dirty="0"/>
          </a:p>
          <a:p>
            <a:pPr lvl="1">
              <a:buClrTx/>
              <a:buFont typeface="Arial" panose="020B0604020202020204" pitchFamily="34" charset="0"/>
              <a:buChar char="•"/>
            </a:pPr>
            <a:r>
              <a:rPr lang="en-US" sz="2800" dirty="0"/>
              <a:t>Try giving the child the food plain first without granules/pellets and then follow up by giving food with the granules/pellets added.</a:t>
            </a:r>
          </a:p>
          <a:p>
            <a:pPr lvl="1">
              <a:buClrTx/>
              <a:buFont typeface="Arial" panose="020B0604020202020204" pitchFamily="34" charset="0"/>
              <a:buChar char="•"/>
            </a:pPr>
            <a:r>
              <a:rPr lang="en-US" sz="2800" dirty="0"/>
              <a:t>Alternate foods so the child doesn’t associate one food with granules/pellets</a:t>
            </a:r>
          </a:p>
          <a:p>
            <a:pPr lvl="1"/>
            <a:endParaRPr lang="en-US" sz="1711" dirty="0"/>
          </a:p>
          <a:p>
            <a:pPr lvl="1"/>
            <a:endParaRPr lang="en-US" sz="1711" dirty="0"/>
          </a:p>
          <a:p>
            <a:pPr lvl="1"/>
            <a:endParaRPr lang="en-US" sz="1711" dirty="0"/>
          </a:p>
          <a:p>
            <a:pPr marL="0" indent="0" algn="ctr">
              <a:buNone/>
            </a:pPr>
            <a:r>
              <a:rPr lang="en-US" b="1" i="1" dirty="0"/>
              <a:t>Refer the child to the health facility for additional support</a:t>
            </a:r>
          </a:p>
          <a:p>
            <a:pPr marL="57150" indent="0">
              <a:buNone/>
            </a:pPr>
            <a:endParaRPr lang="en-US" sz="2111" dirty="0"/>
          </a:p>
        </p:txBody>
      </p:sp>
    </p:spTree>
    <p:extLst>
      <p:ext uri="{BB962C8B-B14F-4D97-AF65-F5344CB8AC3E}">
        <p14:creationId xmlns:p14="http://schemas.microsoft.com/office/powerpoint/2010/main" val="3444942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latin typeface="+mn-lt"/>
              </a:rPr>
              <a:t>What if the Child Cannot </a:t>
            </a:r>
            <a:br>
              <a:rPr lang="en-US" dirty="0">
                <a:latin typeface="+mn-lt"/>
              </a:rPr>
            </a:br>
            <a:r>
              <a:rPr lang="en-US" dirty="0">
                <a:latin typeface="+mn-lt"/>
              </a:rPr>
              <a:t>Swallow All of the Granules/Pellets?</a:t>
            </a:r>
          </a:p>
        </p:txBody>
      </p:sp>
      <p:sp>
        <p:nvSpPr>
          <p:cNvPr id="8" name="Content Placeholder 1"/>
          <p:cNvSpPr>
            <a:spLocks noGrp="1"/>
          </p:cNvSpPr>
          <p:nvPr>
            <p:ph idx="1"/>
          </p:nvPr>
        </p:nvSpPr>
        <p:spPr>
          <a:xfrm>
            <a:off x="838200" y="2005012"/>
            <a:ext cx="10515600" cy="4351338"/>
          </a:xfrm>
        </p:spPr>
        <p:txBody>
          <a:bodyPr>
            <a:noAutofit/>
          </a:bodyPr>
          <a:lstStyle/>
          <a:p>
            <a:pPr lvl="1">
              <a:buClrTx/>
              <a:buFont typeface="Arial" panose="020B0604020202020204" pitchFamily="34" charset="0"/>
              <a:buChar char="•"/>
            </a:pPr>
            <a:r>
              <a:rPr lang="en-US" sz="2800" dirty="0"/>
              <a:t>Ask whether the child can swallow solid foods</a:t>
            </a:r>
          </a:p>
          <a:p>
            <a:pPr lvl="1">
              <a:buClrTx/>
              <a:buFont typeface="Arial" panose="020B0604020202020204" pitchFamily="34" charset="0"/>
              <a:buChar char="•"/>
            </a:pPr>
            <a:r>
              <a:rPr lang="en-US" sz="2800" dirty="0"/>
              <a:t>Make sure you are not overfilling the child’s mouth with food that may make it difficult for him/her to swallow.   </a:t>
            </a:r>
          </a:p>
          <a:p>
            <a:pPr lvl="1">
              <a:buClrTx/>
              <a:buFont typeface="Arial" panose="020B0604020202020204" pitchFamily="34" charset="0"/>
              <a:buChar char="•"/>
            </a:pPr>
            <a:r>
              <a:rPr lang="en-US" sz="2800" dirty="0"/>
              <a:t>Give granules/pellets with an amount of food or liquid that the child can swallow quickly and easily.</a:t>
            </a:r>
          </a:p>
          <a:p>
            <a:pPr lvl="1">
              <a:buClrTx/>
              <a:buFont typeface="Arial" panose="020B0604020202020204" pitchFamily="34" charset="0"/>
              <a:buChar char="•"/>
            </a:pPr>
            <a:r>
              <a:rPr lang="en-US" sz="2800" dirty="0"/>
              <a:t>Give fewer granules/pellets at a time and repeat until the full dose has been consumed.</a:t>
            </a:r>
          </a:p>
          <a:p>
            <a:pPr lvl="1"/>
            <a:endParaRPr lang="en-US" sz="2800" dirty="0"/>
          </a:p>
          <a:p>
            <a:pPr marL="57150" indent="0" algn="ctr">
              <a:buNone/>
            </a:pPr>
            <a:r>
              <a:rPr lang="en-US" b="1" i="1" dirty="0"/>
              <a:t>Refer the child to the health facility for additional support</a:t>
            </a:r>
          </a:p>
          <a:p>
            <a:pPr marL="57150" indent="0">
              <a:buNone/>
            </a:pPr>
            <a:endParaRPr lang="en-US" sz="2453" dirty="0"/>
          </a:p>
        </p:txBody>
      </p:sp>
    </p:spTree>
    <p:extLst>
      <p:ext uri="{BB962C8B-B14F-4D97-AF65-F5344CB8AC3E}">
        <p14:creationId xmlns:p14="http://schemas.microsoft.com/office/powerpoint/2010/main" val="3581240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5972-0FC6-41DE-A246-1F881E2F7CD7}"/>
              </a:ext>
            </a:extLst>
          </p:cNvPr>
          <p:cNvSpPr>
            <a:spLocks noGrp="1"/>
          </p:cNvSpPr>
          <p:nvPr>
            <p:ph type="title"/>
          </p:nvPr>
        </p:nvSpPr>
        <p:spPr/>
        <p:txBody>
          <a:bodyPr/>
          <a:lstStyle/>
          <a:p>
            <a:pPr algn="ctr"/>
            <a:r>
              <a:rPr lang="en-US" dirty="0">
                <a:latin typeface="+mn-lt"/>
              </a:rPr>
              <a:t>What if pDTG tablet is not dissolving?</a:t>
            </a:r>
          </a:p>
        </p:txBody>
      </p:sp>
      <p:sp>
        <p:nvSpPr>
          <p:cNvPr id="3" name="Content Placeholder 2">
            <a:extLst>
              <a:ext uri="{FF2B5EF4-FFF2-40B4-BE49-F238E27FC236}">
                <a16:creationId xmlns:a16="http://schemas.microsoft.com/office/drawing/2014/main" id="{76B50A70-B5D1-4A0F-AF7F-FFF44CEDA9A8}"/>
              </a:ext>
            </a:extLst>
          </p:cNvPr>
          <p:cNvSpPr>
            <a:spLocks noGrp="1"/>
          </p:cNvSpPr>
          <p:nvPr>
            <p:ph idx="1"/>
          </p:nvPr>
        </p:nvSpPr>
        <p:spPr>
          <a:xfrm>
            <a:off x="838200" y="1825625"/>
            <a:ext cx="10515600" cy="4667250"/>
          </a:xfrm>
        </p:spPr>
        <p:txBody>
          <a:bodyPr>
            <a:normAutofit/>
          </a:bodyPr>
          <a:lstStyle/>
          <a:p>
            <a:r>
              <a:rPr lang="en-US" dirty="0">
                <a:latin typeface="Calibri" panose="020F0502020204030204" pitchFamily="34" charset="0"/>
                <a:cs typeface="Calibri" panose="020F0502020204030204" pitchFamily="34" charset="0"/>
              </a:rPr>
              <a:t>If the tablet(s) are not dissolving (i.e., lumping), stir the solution while slowly adding additional water until they dissolve.</a:t>
            </a:r>
          </a:p>
          <a:p>
            <a:r>
              <a:rPr lang="en-US" dirty="0">
                <a:latin typeface="Calibri" panose="020F0502020204030204" pitchFamily="34" charset="0"/>
                <a:cs typeface="Calibri" panose="020F0502020204030204" pitchFamily="34" charset="0"/>
              </a:rPr>
              <a:t>If any medicine remains in the cup after administering the solution, caregivers should add an additional 5 mL (1teaspoon) of water to the cup, swirl, and give it to the child. </a:t>
            </a:r>
          </a:p>
          <a:p>
            <a:pPr lvl="1">
              <a:buClrTx/>
              <a:buFont typeface="Arial" panose="020B0604020202020204" pitchFamily="34" charset="0"/>
              <a:buChar char="–"/>
            </a:pPr>
            <a:r>
              <a:rPr lang="en-US" sz="2800" dirty="0">
                <a:latin typeface="Calibri" panose="020F0502020204030204" pitchFamily="34" charset="0"/>
                <a:cs typeface="Calibri" panose="020F0502020204030204" pitchFamily="34" charset="0"/>
              </a:rPr>
              <a:t>This is to ensure that the child is getting the full dose. </a:t>
            </a:r>
          </a:p>
          <a:p>
            <a:r>
              <a:rPr lang="en-US" dirty="0">
                <a:latin typeface="Calibri" panose="020F0502020204030204" pitchFamily="34" charset="0"/>
                <a:cs typeface="Calibri" panose="020F0502020204030204" pitchFamily="34" charset="0"/>
              </a:rPr>
              <a:t>Repeat again if any medicine remains in the cup. </a:t>
            </a:r>
          </a:p>
          <a:p>
            <a:r>
              <a:rPr lang="en-US" dirty="0">
                <a:latin typeface="Calibri" panose="020F0502020204030204" pitchFamily="34" charset="0"/>
                <a:cs typeface="Calibri" panose="020F0502020204030204" pitchFamily="34" charset="0"/>
              </a:rPr>
              <a:t>The child should ideally drink all the water straight away or within a maximum of 30 minutes.</a:t>
            </a:r>
          </a:p>
        </p:txBody>
      </p:sp>
      <p:sp>
        <p:nvSpPr>
          <p:cNvPr id="5" name="Slide Number Placeholder 4">
            <a:extLst>
              <a:ext uri="{FF2B5EF4-FFF2-40B4-BE49-F238E27FC236}">
                <a16:creationId xmlns:a16="http://schemas.microsoft.com/office/drawing/2014/main" id="{CDC45186-EEFC-4AF0-9871-607E6E653658}"/>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6C79D-DC87-4C83-9921-E00271E910F7}"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821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9020-7BC5-4D98-8A40-21FCBB90E15E}"/>
              </a:ext>
            </a:extLst>
          </p:cNvPr>
          <p:cNvSpPr>
            <a:spLocks noGrp="1"/>
          </p:cNvSpPr>
          <p:nvPr>
            <p:ph type="title"/>
          </p:nvPr>
        </p:nvSpPr>
        <p:spPr>
          <a:xfrm>
            <a:off x="838200" y="0"/>
            <a:ext cx="10515600" cy="808391"/>
          </a:xfrm>
        </p:spPr>
        <p:txBody>
          <a:bodyPr>
            <a:normAutofit/>
          </a:bodyPr>
          <a:lstStyle/>
          <a:p>
            <a:pPr algn="ctr"/>
            <a:r>
              <a:rPr lang="en-US" dirty="0">
                <a:latin typeface="+mn-lt"/>
              </a:rPr>
              <a:t>How to Support Caregivers</a:t>
            </a:r>
          </a:p>
        </p:txBody>
      </p:sp>
      <p:sp>
        <p:nvSpPr>
          <p:cNvPr id="4" name="Content Placeholder 3">
            <a:extLst>
              <a:ext uri="{FF2B5EF4-FFF2-40B4-BE49-F238E27FC236}">
                <a16:creationId xmlns:a16="http://schemas.microsoft.com/office/drawing/2014/main" id="{26A34222-AF76-48EE-87CE-45ADBA462FCA}"/>
              </a:ext>
            </a:extLst>
          </p:cNvPr>
          <p:cNvSpPr>
            <a:spLocks noGrp="1"/>
          </p:cNvSpPr>
          <p:nvPr>
            <p:ph sz="half" idx="1"/>
          </p:nvPr>
        </p:nvSpPr>
        <p:spPr>
          <a:xfrm>
            <a:off x="246994" y="808391"/>
            <a:ext cx="9519858" cy="6049609"/>
          </a:xfrm>
        </p:spPr>
        <p:txBody>
          <a:bodyPr/>
          <a:lstStyle/>
          <a:p>
            <a:pPr marL="285750" indent="-285750"/>
            <a:r>
              <a:rPr lang="en-US" sz="3200" dirty="0"/>
              <a:t>Caregivers may have difficulty giving ARVs to their child for many reasons.</a:t>
            </a:r>
          </a:p>
          <a:p>
            <a:pPr marL="285750" indent="-285750"/>
            <a:r>
              <a:rPr lang="en-US" sz="3200" dirty="0"/>
              <a:t>What are practical strategies you have used?</a:t>
            </a:r>
          </a:p>
          <a:p>
            <a:pPr marL="285750" indent="-285750"/>
            <a:r>
              <a:rPr lang="en-US" sz="3200" dirty="0"/>
              <a:t>Additional ways to support caregivers:</a:t>
            </a:r>
          </a:p>
          <a:p>
            <a:pPr marL="800100" lvl="2" indent="-342900">
              <a:buFont typeface="Calibri" panose="020F0502020204030204" pitchFamily="34" charset="0"/>
              <a:buChar char="―"/>
            </a:pPr>
            <a:r>
              <a:rPr lang="en-US" sz="2800" dirty="0"/>
              <a:t>Remind them to give ARVs at the right time</a:t>
            </a:r>
          </a:p>
          <a:p>
            <a:pPr marL="800100" lvl="2" indent="-342900">
              <a:buFont typeface="Calibri" panose="020F0502020204030204" pitchFamily="34" charset="0"/>
              <a:buChar char="―"/>
            </a:pPr>
            <a:r>
              <a:rPr lang="en-US" sz="2800" dirty="0"/>
              <a:t>Help them prepare to give ARVs to their child</a:t>
            </a:r>
          </a:p>
          <a:p>
            <a:pPr marL="800100" lvl="2" indent="-342900">
              <a:buFont typeface="Calibri" panose="020F0502020204030204" pitchFamily="34" charset="0"/>
              <a:buChar char="―"/>
            </a:pPr>
            <a:r>
              <a:rPr lang="en-US" sz="2800" dirty="0"/>
              <a:t>Offer encouragement and remind them that ARVs will help their child be healthy</a:t>
            </a:r>
          </a:p>
          <a:p>
            <a:pPr marL="800100" lvl="2" indent="-342900">
              <a:buFont typeface="Calibri" panose="020F0502020204030204" pitchFamily="34" charset="0"/>
              <a:buChar char="―"/>
            </a:pPr>
            <a:r>
              <a:rPr lang="en-US" sz="2800" dirty="0"/>
              <a:t>Show them different ways of giving ARVs that may be easier for them</a:t>
            </a:r>
          </a:p>
          <a:p>
            <a:pPr marL="800100" lvl="2" indent="-342900">
              <a:buFont typeface="Calibri" panose="020F0502020204030204" pitchFamily="34" charset="0"/>
              <a:buChar char="―"/>
            </a:pPr>
            <a:r>
              <a:rPr lang="en-US" sz="2800" dirty="0"/>
              <a:t>Remind them to store ARVs in a cool, dry place and follow storage instructions from facility</a:t>
            </a:r>
          </a:p>
          <a:p>
            <a:pPr marL="800100" lvl="2" indent="-342900">
              <a:buFont typeface="Calibri" panose="020F0502020204030204" pitchFamily="34" charset="0"/>
              <a:buChar char="―"/>
            </a:pPr>
            <a:r>
              <a:rPr lang="en-US" sz="2800" dirty="0"/>
              <a:t>Identify when to contact their provider</a:t>
            </a:r>
          </a:p>
        </p:txBody>
      </p:sp>
      <p:pic>
        <p:nvPicPr>
          <p:cNvPr id="5" name="Picture 4" descr="A close up of a girl&#10;&#10;Description automatically generated">
            <a:extLst>
              <a:ext uri="{FF2B5EF4-FFF2-40B4-BE49-F238E27FC236}">
                <a16:creationId xmlns:a16="http://schemas.microsoft.com/office/drawing/2014/main" id="{A5AACB7C-0911-E545-9479-CD9429BEC166}"/>
              </a:ext>
            </a:extLst>
          </p:cNvPr>
          <p:cNvPicPr/>
          <p:nvPr/>
        </p:nvPicPr>
        <p:blipFill rotWithShape="1">
          <a:blip r:embed="rId3" cstate="print">
            <a:extLst>
              <a:ext uri="{28A0092B-C50C-407E-A947-70E740481C1C}">
                <a14:useLocalDpi xmlns:a14="http://schemas.microsoft.com/office/drawing/2010/main" val="0"/>
              </a:ext>
            </a:extLst>
          </a:blip>
          <a:srcRect r="53571"/>
          <a:stretch/>
        </p:blipFill>
        <p:spPr>
          <a:xfrm>
            <a:off x="9606844" y="1622284"/>
            <a:ext cx="2338162" cy="4421823"/>
          </a:xfrm>
          <a:prstGeom prst="rect">
            <a:avLst/>
          </a:prstGeom>
        </p:spPr>
      </p:pic>
    </p:spTree>
    <p:extLst>
      <p:ext uri="{BB962C8B-B14F-4D97-AF65-F5344CB8AC3E}">
        <p14:creationId xmlns:p14="http://schemas.microsoft.com/office/powerpoint/2010/main" val="42743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B175-9F05-3C48-A6E3-6755B63BF42F}"/>
              </a:ext>
            </a:extLst>
          </p:cNvPr>
          <p:cNvSpPr>
            <a:spLocks noGrp="1"/>
          </p:cNvSpPr>
          <p:nvPr>
            <p:ph type="title" idx="4294967295"/>
          </p:nvPr>
        </p:nvSpPr>
        <p:spPr>
          <a:xfrm>
            <a:off x="680147" y="-90583"/>
            <a:ext cx="10515600" cy="1325563"/>
          </a:xfrm>
        </p:spPr>
        <p:txBody>
          <a:bodyPr/>
          <a:lstStyle/>
          <a:p>
            <a:pPr algn="ctr"/>
            <a:r>
              <a:rPr lang="en-US" dirty="0">
                <a:latin typeface="+mn-lt"/>
              </a:rPr>
              <a:t>Refer caregivers with any issues to the facility</a:t>
            </a:r>
          </a:p>
        </p:txBody>
      </p:sp>
      <p:pic>
        <p:nvPicPr>
          <p:cNvPr id="6" name="Picture 5" descr="A group of people around each other&#10;&#10;Description automatically generated">
            <a:extLst>
              <a:ext uri="{FF2B5EF4-FFF2-40B4-BE49-F238E27FC236}">
                <a16:creationId xmlns:a16="http://schemas.microsoft.com/office/drawing/2014/main" id="{16B32BAE-934E-9D40-90D4-0008BD75C6E5}"/>
              </a:ext>
            </a:extLst>
          </p:cNvPr>
          <p:cNvPicPr/>
          <p:nvPr/>
        </p:nvPicPr>
        <p:blipFill rotWithShape="1">
          <a:blip r:embed="rId3" cstate="print">
            <a:extLst>
              <a:ext uri="{28A0092B-C50C-407E-A947-70E740481C1C}">
                <a14:useLocalDpi xmlns:a14="http://schemas.microsoft.com/office/drawing/2010/main" val="0"/>
              </a:ext>
            </a:extLst>
          </a:blip>
          <a:srcRect l="17857" r="23810" b="55953"/>
          <a:stretch/>
        </p:blipFill>
        <p:spPr>
          <a:xfrm>
            <a:off x="4199513" y="3353532"/>
            <a:ext cx="3733800" cy="2828948"/>
          </a:xfrm>
          <a:prstGeom prst="rect">
            <a:avLst/>
          </a:prstGeom>
        </p:spPr>
      </p:pic>
      <p:sp>
        <p:nvSpPr>
          <p:cNvPr id="4" name="Speech Bubble: Oval 3">
            <a:extLst>
              <a:ext uri="{FF2B5EF4-FFF2-40B4-BE49-F238E27FC236}">
                <a16:creationId xmlns:a16="http://schemas.microsoft.com/office/drawing/2014/main" id="{8659B5F9-0335-49E7-B675-BCDD571AA272}"/>
              </a:ext>
            </a:extLst>
          </p:cNvPr>
          <p:cNvSpPr/>
          <p:nvPr/>
        </p:nvSpPr>
        <p:spPr>
          <a:xfrm>
            <a:off x="4504072" y="833564"/>
            <a:ext cx="4589027" cy="1932963"/>
          </a:xfrm>
          <a:prstGeom prst="wedgeEllipseCallout">
            <a:avLst>
              <a:gd name="adj1" fmla="val -21281"/>
              <a:gd name="adj2" fmla="val 84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t>Giving ARVs is complicated. I am concerned that the baby/child isn’t doing as well as they could be. Let’s go to the health center to check.</a:t>
            </a:r>
          </a:p>
        </p:txBody>
      </p:sp>
      <p:sp>
        <p:nvSpPr>
          <p:cNvPr id="7" name="Speech Bubble: Oval 6">
            <a:extLst>
              <a:ext uri="{FF2B5EF4-FFF2-40B4-BE49-F238E27FC236}">
                <a16:creationId xmlns:a16="http://schemas.microsoft.com/office/drawing/2014/main" id="{E2B73F8D-702D-4A42-9576-13BC5778E2EA}"/>
              </a:ext>
            </a:extLst>
          </p:cNvPr>
          <p:cNvSpPr/>
          <p:nvPr/>
        </p:nvSpPr>
        <p:spPr>
          <a:xfrm rot="-60000">
            <a:off x="8097061" y="2360633"/>
            <a:ext cx="3778628" cy="1833177"/>
          </a:xfrm>
          <a:prstGeom prst="wedgeEllipseCallout">
            <a:avLst>
              <a:gd name="adj1" fmla="val -42844"/>
              <a:gd name="adj2" fmla="val 5979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t>I know you are doing your best. Let’s get some extra help from the health center.</a:t>
            </a:r>
          </a:p>
        </p:txBody>
      </p:sp>
      <p:sp>
        <p:nvSpPr>
          <p:cNvPr id="8" name="Speech Bubble: Oval 7">
            <a:extLst>
              <a:ext uri="{FF2B5EF4-FFF2-40B4-BE49-F238E27FC236}">
                <a16:creationId xmlns:a16="http://schemas.microsoft.com/office/drawing/2014/main" id="{9E64DFA8-5174-4311-895D-A217326DA90E}"/>
              </a:ext>
            </a:extLst>
          </p:cNvPr>
          <p:cNvSpPr/>
          <p:nvPr/>
        </p:nvSpPr>
        <p:spPr>
          <a:xfrm rot="21540000">
            <a:off x="77497" y="1816861"/>
            <a:ext cx="4336313" cy="1899332"/>
          </a:xfrm>
          <a:prstGeom prst="wedgeEllipseCallout">
            <a:avLst>
              <a:gd name="adj1" fmla="val 49523"/>
              <a:gd name="adj2" fmla="val 44544"/>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t>I know you want what is best for the baby. I think the baby needs to be seen at the health center to make sure that everything is ok. </a:t>
            </a:r>
          </a:p>
        </p:txBody>
      </p:sp>
    </p:spTree>
    <p:extLst>
      <p:ext uri="{BB962C8B-B14F-4D97-AF65-F5344CB8AC3E}">
        <p14:creationId xmlns:p14="http://schemas.microsoft.com/office/powerpoint/2010/main" val="1596838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9769-613F-D64C-BCF2-1A2CC5343892}"/>
              </a:ext>
            </a:extLst>
          </p:cNvPr>
          <p:cNvSpPr>
            <a:spLocks noGrp="1"/>
          </p:cNvSpPr>
          <p:nvPr>
            <p:ph type="title"/>
          </p:nvPr>
        </p:nvSpPr>
        <p:spPr>
          <a:xfrm>
            <a:off x="838200" y="18256"/>
            <a:ext cx="10515600" cy="617690"/>
          </a:xfrm>
        </p:spPr>
        <p:txBody>
          <a:bodyPr/>
          <a:lstStyle/>
          <a:p>
            <a:pPr algn="ctr"/>
            <a:r>
              <a:rPr lang="en-US" dirty="0">
                <a:latin typeface="+mn-lt"/>
              </a:rPr>
              <a:t>Additional Referrals</a:t>
            </a:r>
          </a:p>
        </p:txBody>
      </p:sp>
      <p:sp>
        <p:nvSpPr>
          <p:cNvPr id="3" name="Content Placeholder 2">
            <a:extLst>
              <a:ext uri="{FF2B5EF4-FFF2-40B4-BE49-F238E27FC236}">
                <a16:creationId xmlns:a16="http://schemas.microsoft.com/office/drawing/2014/main" id="{8D8D4A9D-E309-7044-B188-DC8B996CD752}"/>
              </a:ext>
            </a:extLst>
          </p:cNvPr>
          <p:cNvSpPr>
            <a:spLocks noGrp="1"/>
          </p:cNvSpPr>
          <p:nvPr>
            <p:ph sz="half" idx="1"/>
          </p:nvPr>
        </p:nvSpPr>
        <p:spPr>
          <a:xfrm>
            <a:off x="135466" y="952500"/>
            <a:ext cx="11218334" cy="5154009"/>
          </a:xfrm>
        </p:spPr>
        <p:txBody>
          <a:bodyPr vert="horz" wrap="square" lIns="91440" tIns="45720" rIns="91440" bIns="45720" numCol="1" rtlCol="0" anchor="t" anchorCtr="0" compatLnSpc="1">
            <a:prstTxWarp prst="textNoShape">
              <a:avLst/>
            </a:prstTxWarp>
            <a:noAutofit/>
          </a:bodyPr>
          <a:lstStyle/>
          <a:p>
            <a:pPr lvl="1"/>
            <a:r>
              <a:rPr lang="en-US" sz="2800" dirty="0"/>
              <a:t>Contact the health facility if you have any questions about how to support pediatric patients and their caregivers.</a:t>
            </a:r>
          </a:p>
          <a:p>
            <a:pPr lvl="1"/>
            <a:r>
              <a:rPr lang="en-US" sz="2800" dirty="0"/>
              <a:t>When to immediately refer the patient to the health facility:</a:t>
            </a:r>
          </a:p>
          <a:p>
            <a:pPr lvl="2"/>
            <a:r>
              <a:rPr lang="en-US" sz="2400" dirty="0"/>
              <a:t>Diarrhea or vomiting for more than 2 days</a:t>
            </a:r>
          </a:p>
          <a:p>
            <a:pPr lvl="2"/>
            <a:r>
              <a:rPr lang="en-US" sz="2400" dirty="0"/>
              <a:t>High fever</a:t>
            </a:r>
          </a:p>
          <a:p>
            <a:pPr lvl="2"/>
            <a:r>
              <a:rPr lang="en-US" sz="2400" dirty="0"/>
              <a:t>Convulsions</a:t>
            </a:r>
          </a:p>
          <a:p>
            <a:pPr lvl="2"/>
            <a:r>
              <a:rPr lang="en-US" sz="2400" dirty="0"/>
              <a:t>Difficulty breathing</a:t>
            </a:r>
          </a:p>
          <a:p>
            <a:pPr lvl="2"/>
            <a:r>
              <a:rPr lang="en-US" sz="2400" dirty="0"/>
              <a:t>Not able to eat or drink</a:t>
            </a:r>
          </a:p>
          <a:p>
            <a:pPr lvl="2"/>
            <a:r>
              <a:rPr lang="en-US" sz="2400" dirty="0"/>
              <a:t>Rash</a:t>
            </a:r>
          </a:p>
          <a:p>
            <a:pPr lvl="2"/>
            <a:r>
              <a:rPr lang="en-US" sz="2400" dirty="0"/>
              <a:t>General body weakness </a:t>
            </a:r>
          </a:p>
          <a:p>
            <a:pPr lvl="2"/>
            <a:r>
              <a:rPr lang="en-US" sz="2400" dirty="0"/>
              <a:t>Yellowing of the eyes or skin (Jaundice)</a:t>
            </a:r>
          </a:p>
          <a:p>
            <a:pPr lvl="2"/>
            <a:r>
              <a:rPr lang="en-US" sz="2400" dirty="0"/>
              <a:t>The baby or child is not growing</a:t>
            </a:r>
          </a:p>
        </p:txBody>
      </p:sp>
      <p:pic>
        <p:nvPicPr>
          <p:cNvPr id="5" name="Picture 4">
            <a:extLst>
              <a:ext uri="{FF2B5EF4-FFF2-40B4-BE49-F238E27FC236}">
                <a16:creationId xmlns:a16="http://schemas.microsoft.com/office/drawing/2014/main" id="{DDBA365D-57D6-F349-AE55-14DCB65B2039}"/>
              </a:ext>
            </a:extLst>
          </p:cNvPr>
          <p:cNvPicPr>
            <a:picLocks noChangeAspect="1"/>
          </p:cNvPicPr>
          <p:nvPr/>
        </p:nvPicPr>
        <p:blipFill>
          <a:blip r:embed="rId3"/>
          <a:stretch>
            <a:fillRect/>
          </a:stretch>
        </p:blipFill>
        <p:spPr>
          <a:xfrm>
            <a:off x="9721383" y="1991671"/>
            <a:ext cx="1909785" cy="1942154"/>
          </a:xfrm>
          <a:prstGeom prst="rect">
            <a:avLst/>
          </a:prstGeom>
        </p:spPr>
      </p:pic>
      <p:sp>
        <p:nvSpPr>
          <p:cNvPr id="4" name="Rectangle 3">
            <a:extLst>
              <a:ext uri="{FF2B5EF4-FFF2-40B4-BE49-F238E27FC236}">
                <a16:creationId xmlns:a16="http://schemas.microsoft.com/office/drawing/2014/main" id="{B41F6478-E3DC-4EC2-BA2C-74A87DE07C69}"/>
              </a:ext>
            </a:extLst>
          </p:cNvPr>
          <p:cNvSpPr/>
          <p:nvPr/>
        </p:nvSpPr>
        <p:spPr>
          <a:xfrm>
            <a:off x="8819171" y="4042897"/>
            <a:ext cx="3494456" cy="707886"/>
          </a:xfrm>
          <a:prstGeom prst="rect">
            <a:avLst/>
          </a:prstGeom>
        </p:spPr>
        <p:txBody>
          <a:bodyPr wrap="square">
            <a:spAutoFit/>
          </a:bodyPr>
          <a:lstStyle/>
          <a:p>
            <a:pPr marL="57150" indent="0" algn="ctr">
              <a:buNone/>
            </a:pPr>
            <a:r>
              <a:rPr lang="en-US" sz="2000" b="1" i="1" dirty="0"/>
              <a:t>Refer the child to the health facility for additional support</a:t>
            </a:r>
          </a:p>
        </p:txBody>
      </p:sp>
    </p:spTree>
    <p:extLst>
      <p:ext uri="{BB962C8B-B14F-4D97-AF65-F5344CB8AC3E}">
        <p14:creationId xmlns:p14="http://schemas.microsoft.com/office/powerpoint/2010/main" val="326952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81258E-438F-464D-B26D-08DA2F359E2D}"/>
              </a:ext>
            </a:extLst>
          </p:cNvPr>
          <p:cNvSpPr>
            <a:spLocks noGrp="1"/>
          </p:cNvSpPr>
          <p:nvPr>
            <p:ph type="title"/>
          </p:nvPr>
        </p:nvSpPr>
        <p:spPr/>
        <p:txBody>
          <a:bodyPr/>
          <a:lstStyle/>
          <a:p>
            <a:r>
              <a:rPr lang="en-US" dirty="0"/>
              <a:t>Getting Started</a:t>
            </a:r>
          </a:p>
        </p:txBody>
      </p:sp>
    </p:spTree>
    <p:extLst>
      <p:ext uri="{BB962C8B-B14F-4D97-AF65-F5344CB8AC3E}">
        <p14:creationId xmlns:p14="http://schemas.microsoft.com/office/powerpoint/2010/main" val="2021734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ADEC3-6555-40CB-9F33-44D6E3FC244D}"/>
              </a:ext>
            </a:extLst>
          </p:cNvPr>
          <p:cNvSpPr>
            <a:spLocks noGrp="1"/>
          </p:cNvSpPr>
          <p:nvPr>
            <p:ph type="title"/>
          </p:nvPr>
        </p:nvSpPr>
        <p:spPr>
          <a:xfrm>
            <a:off x="118334" y="1709738"/>
            <a:ext cx="11876442" cy="2852737"/>
          </a:xfrm>
        </p:spPr>
        <p:txBody>
          <a:bodyPr>
            <a:normAutofit/>
          </a:bodyPr>
          <a:lstStyle/>
          <a:p>
            <a:pPr algn="ctr"/>
            <a:r>
              <a:rPr lang="en-US" sz="5800" dirty="0"/>
              <a:t>Questions?</a:t>
            </a:r>
          </a:p>
        </p:txBody>
      </p:sp>
      <p:pic>
        <p:nvPicPr>
          <p:cNvPr id="1026" name="Picture 2" descr="Image">
            <a:extLst>
              <a:ext uri="{FF2B5EF4-FFF2-40B4-BE49-F238E27FC236}">
                <a16:creationId xmlns:a16="http://schemas.microsoft.com/office/drawing/2014/main" id="{04C37D80-B9A4-4CD7-B671-68183640F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809750"/>
            <a:ext cx="42100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755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0F91-2A64-48E3-A12D-656E929DDC37}"/>
              </a:ext>
            </a:extLst>
          </p:cNvPr>
          <p:cNvSpPr>
            <a:spLocks noGrp="1"/>
          </p:cNvSpPr>
          <p:nvPr>
            <p:ph type="title"/>
          </p:nvPr>
        </p:nvSpPr>
        <p:spPr/>
        <p:txBody>
          <a:bodyPr/>
          <a:lstStyle/>
          <a:p>
            <a:r>
              <a:rPr lang="en-US" dirty="0"/>
              <a:t>Recap, Scenarios, and Checklists</a:t>
            </a:r>
          </a:p>
        </p:txBody>
      </p:sp>
      <p:sp>
        <p:nvSpPr>
          <p:cNvPr id="4" name="Slide Number Placeholder 3">
            <a:extLst>
              <a:ext uri="{FF2B5EF4-FFF2-40B4-BE49-F238E27FC236}">
                <a16:creationId xmlns:a16="http://schemas.microsoft.com/office/drawing/2014/main" id="{A8BFEF0C-7E21-4504-92DA-4151A8227229}"/>
              </a:ext>
            </a:extLst>
          </p:cNvPr>
          <p:cNvSpPr>
            <a:spLocks noGrp="1"/>
          </p:cNvSpPr>
          <p:nvPr>
            <p:ph type="sldNum" sz="quarter" idx="12"/>
          </p:nvPr>
        </p:nvSpPr>
        <p:spPr/>
        <p:txBody>
          <a:bodyPr/>
          <a:lstStyle/>
          <a:p>
            <a:fld id="{FA62C831-314E-4357-9294-F36DAA5AD540}" type="slidenum">
              <a:rPr lang="en-US" altLang="en-US" smtClean="0"/>
              <a:pPr/>
              <a:t>71</a:t>
            </a:fld>
            <a:endParaRPr lang="en-US" altLang="en-US" dirty="0"/>
          </a:p>
        </p:txBody>
      </p:sp>
    </p:spTree>
    <p:extLst>
      <p:ext uri="{BB962C8B-B14F-4D97-AF65-F5344CB8AC3E}">
        <p14:creationId xmlns:p14="http://schemas.microsoft.com/office/powerpoint/2010/main" val="1702509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62EC-219C-470F-AB3A-819014BAE686}"/>
              </a:ext>
            </a:extLst>
          </p:cNvPr>
          <p:cNvSpPr>
            <a:spLocks noGrp="1"/>
          </p:cNvSpPr>
          <p:nvPr>
            <p:ph type="title"/>
          </p:nvPr>
        </p:nvSpPr>
        <p:spPr>
          <a:xfrm>
            <a:off x="838200" y="136525"/>
            <a:ext cx="10515600" cy="1325563"/>
          </a:xfrm>
        </p:spPr>
        <p:txBody>
          <a:bodyPr/>
          <a:lstStyle/>
          <a:p>
            <a:pPr algn="ctr"/>
            <a:r>
              <a:rPr lang="en-US" dirty="0">
                <a:latin typeface="+mn-lt"/>
              </a:rPr>
              <a:t>Recap-Key Topics Covered</a:t>
            </a:r>
          </a:p>
        </p:txBody>
      </p:sp>
      <p:sp>
        <p:nvSpPr>
          <p:cNvPr id="3" name="Content Placeholder 2">
            <a:extLst>
              <a:ext uri="{FF2B5EF4-FFF2-40B4-BE49-F238E27FC236}">
                <a16:creationId xmlns:a16="http://schemas.microsoft.com/office/drawing/2014/main" id="{1F694BAA-BA61-406F-A822-043ADF7F428C}"/>
              </a:ext>
            </a:extLst>
          </p:cNvPr>
          <p:cNvSpPr>
            <a:spLocks noGrp="1"/>
          </p:cNvSpPr>
          <p:nvPr>
            <p:ph idx="1"/>
          </p:nvPr>
        </p:nvSpPr>
        <p:spPr>
          <a:xfrm>
            <a:off x="316089" y="1377244"/>
            <a:ext cx="11266311" cy="5156906"/>
          </a:xfrm>
        </p:spPr>
        <p:txBody>
          <a:bodyPr vert="horz" wrap="square" lIns="91440" tIns="45720" rIns="91440" bIns="45720" numCol="1" rtlCol="0" anchor="t" anchorCtr="0" compatLnSpc="1">
            <a:prstTxWarp prst="textNoShape">
              <a:avLst/>
            </a:prstTxWarp>
            <a:normAutofit/>
          </a:bodyPr>
          <a:lstStyle/>
          <a:p>
            <a:r>
              <a:rPr lang="en-US" dirty="0"/>
              <a:t>Roles and Responsibilities</a:t>
            </a:r>
          </a:p>
          <a:p>
            <a:r>
              <a:rPr lang="en-US" dirty="0"/>
              <a:t>Introduction to HIV medicines</a:t>
            </a:r>
          </a:p>
          <a:p>
            <a:r>
              <a:rPr lang="en-US" dirty="0"/>
              <a:t>Pediatric ARV formulations</a:t>
            </a:r>
          </a:p>
          <a:p>
            <a:pPr lvl="0"/>
            <a:r>
              <a:rPr lang="en-US" dirty="0"/>
              <a:t>Adherence to ARVs</a:t>
            </a:r>
          </a:p>
          <a:p>
            <a:pPr lvl="0"/>
            <a:r>
              <a:rPr lang="en-US" dirty="0"/>
              <a:t>Supporting caregivers</a:t>
            </a:r>
          </a:p>
          <a:p>
            <a:r>
              <a:rPr lang="en-US" dirty="0"/>
              <a:t>Administration of ARVs</a:t>
            </a:r>
          </a:p>
          <a:p>
            <a:r>
              <a:rPr lang="en-US" dirty="0"/>
              <a:t>Administration Challenges and Solutions</a:t>
            </a:r>
          </a:p>
          <a:p>
            <a:r>
              <a:rPr lang="en-US" dirty="0"/>
              <a:t>Referrals</a:t>
            </a:r>
          </a:p>
          <a:p>
            <a:pPr marL="0" indent="0">
              <a:buNone/>
            </a:pPr>
            <a:r>
              <a:rPr lang="en-US" b="1" dirty="0"/>
              <a:t>Remember: your role is supportive and not clinical. The facility staff will provide ARV dosage</a:t>
            </a:r>
          </a:p>
        </p:txBody>
      </p:sp>
      <p:sp>
        <p:nvSpPr>
          <p:cNvPr id="4" name="Text Placeholder 3">
            <a:extLst>
              <a:ext uri="{FF2B5EF4-FFF2-40B4-BE49-F238E27FC236}">
                <a16:creationId xmlns:a16="http://schemas.microsoft.com/office/drawing/2014/main" id="{E21FF326-114D-4F81-A116-C895D10B2678}"/>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887195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B755-B7B2-4220-8E38-00EA9FDB57FC}"/>
              </a:ext>
            </a:extLst>
          </p:cNvPr>
          <p:cNvSpPr>
            <a:spLocks noGrp="1"/>
          </p:cNvSpPr>
          <p:nvPr>
            <p:ph type="title"/>
          </p:nvPr>
        </p:nvSpPr>
        <p:spPr>
          <a:xfrm>
            <a:off x="118533" y="365125"/>
            <a:ext cx="11700934" cy="1325563"/>
          </a:xfrm>
        </p:spPr>
        <p:txBody>
          <a:bodyPr/>
          <a:lstStyle/>
          <a:p>
            <a:pPr algn="ctr"/>
            <a:r>
              <a:rPr lang="en-US" dirty="0">
                <a:latin typeface="+mn-lt"/>
              </a:rPr>
              <a:t>Practical Scenarios </a:t>
            </a:r>
            <a:r>
              <a:rPr lang="en-US" sz="4000" b="1" dirty="0">
                <a:solidFill>
                  <a:schemeClr val="accent3">
                    <a:lumMod val="75000"/>
                  </a:schemeClr>
                </a:solidFill>
                <a:latin typeface="+mn-lt"/>
              </a:rPr>
              <a:t>(Small Group Exercise 30 minutes)</a:t>
            </a:r>
            <a:endParaRPr lang="en-US" b="1" dirty="0">
              <a:solidFill>
                <a:schemeClr val="accent3">
                  <a:lumMod val="75000"/>
                </a:schemeClr>
              </a:solidFill>
              <a:latin typeface="+mn-lt"/>
            </a:endParaRPr>
          </a:p>
        </p:txBody>
      </p:sp>
      <p:sp>
        <p:nvSpPr>
          <p:cNvPr id="3" name="Content Placeholder 2">
            <a:extLst>
              <a:ext uri="{FF2B5EF4-FFF2-40B4-BE49-F238E27FC236}">
                <a16:creationId xmlns:a16="http://schemas.microsoft.com/office/drawing/2014/main" id="{6EAE62A2-D5F7-4E6F-9442-3FB23E17A089}"/>
              </a:ext>
            </a:extLst>
          </p:cNvPr>
          <p:cNvSpPr>
            <a:spLocks noGrp="1"/>
          </p:cNvSpPr>
          <p:nvPr>
            <p:ph sz="half" idx="1"/>
          </p:nvPr>
        </p:nvSpPr>
        <p:spPr>
          <a:xfrm>
            <a:off x="838200" y="1825625"/>
            <a:ext cx="5181600" cy="4812242"/>
          </a:xfrm>
        </p:spPr>
        <p:txBody>
          <a:bodyPr vert="horz" wrap="square" lIns="91440" tIns="45720" rIns="91440" bIns="45720" numCol="1" rtlCol="0" anchor="t" anchorCtr="0" compatLnSpc="1">
            <a:prstTxWarp prst="textNoShape">
              <a:avLst/>
            </a:prstTxWarp>
            <a:normAutofit/>
          </a:bodyPr>
          <a:lstStyle/>
          <a:p>
            <a:pPr marL="0" indent="0">
              <a:buNone/>
            </a:pPr>
            <a:r>
              <a:rPr lang="en-US" b="1" dirty="0"/>
              <a:t>A: </a:t>
            </a:r>
            <a:r>
              <a:rPr lang="en-US" dirty="0"/>
              <a:t>The facility has identified an HIV-positive child in the OVC program who has a high viral load and adherence issues.</a:t>
            </a:r>
          </a:p>
          <a:p>
            <a:r>
              <a:rPr lang="en-US" dirty="0"/>
              <a:t>Prior to walking into household what information should you have?</a:t>
            </a:r>
          </a:p>
          <a:p>
            <a:pPr lvl="0"/>
            <a:r>
              <a:rPr lang="en-US" dirty="0"/>
              <a:t>What will you do when you get to the home?</a:t>
            </a:r>
          </a:p>
          <a:p>
            <a:r>
              <a:rPr lang="en-US" dirty="0"/>
              <a:t>How would you set up the discussion in the household?</a:t>
            </a:r>
          </a:p>
          <a:p>
            <a:pPr lvl="0"/>
            <a:endParaRPr lang="en-US" dirty="0"/>
          </a:p>
          <a:p>
            <a:endParaRPr lang="en-US" dirty="0"/>
          </a:p>
        </p:txBody>
      </p:sp>
      <p:sp>
        <p:nvSpPr>
          <p:cNvPr id="4" name="Content Placeholder 3">
            <a:extLst>
              <a:ext uri="{FF2B5EF4-FFF2-40B4-BE49-F238E27FC236}">
                <a16:creationId xmlns:a16="http://schemas.microsoft.com/office/drawing/2014/main" id="{2B656D20-05BF-4DDE-AC7C-EF1FC74D8A80}"/>
              </a:ext>
            </a:extLst>
          </p:cNvPr>
          <p:cNvSpPr>
            <a:spLocks noGrp="1"/>
          </p:cNvSpPr>
          <p:nvPr>
            <p:ph sz="half" idx="2"/>
          </p:nvPr>
        </p:nvSpPr>
        <p:spPr>
          <a:xfrm>
            <a:off x="6172200" y="1825625"/>
            <a:ext cx="5489222" cy="4351338"/>
          </a:xfrm>
        </p:spPr>
        <p:txBody>
          <a:bodyPr vert="horz" wrap="square" lIns="91440" tIns="45720" rIns="91440" bIns="45720" numCol="1" rtlCol="0" anchor="t" anchorCtr="0" compatLnSpc="1">
            <a:prstTxWarp prst="textNoShape">
              <a:avLst/>
            </a:prstTxWarp>
            <a:normAutofit/>
          </a:bodyPr>
          <a:lstStyle/>
          <a:p>
            <a:pPr marL="0" indent="0">
              <a:buNone/>
            </a:pPr>
            <a:r>
              <a:rPr lang="en-US" b="1" dirty="0"/>
              <a:t>B: </a:t>
            </a:r>
            <a:r>
              <a:rPr lang="en-US" dirty="0"/>
              <a:t>You walk into a household without knowing if client has adherence issues or their viral load result. </a:t>
            </a:r>
          </a:p>
          <a:p>
            <a:r>
              <a:rPr lang="en-US" dirty="0"/>
              <a:t>How would you talk with caregiver? </a:t>
            </a:r>
          </a:p>
          <a:p>
            <a:r>
              <a:rPr lang="en-US" dirty="0"/>
              <a:t>What questions should you ask to find out if the client is adhering to their medicine or virally suppressed? </a:t>
            </a:r>
          </a:p>
        </p:txBody>
      </p:sp>
    </p:spTree>
    <p:extLst>
      <p:ext uri="{BB962C8B-B14F-4D97-AF65-F5344CB8AC3E}">
        <p14:creationId xmlns:p14="http://schemas.microsoft.com/office/powerpoint/2010/main" val="1133266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BED4-2608-4445-A121-27C84B25B31E}"/>
              </a:ext>
            </a:extLst>
          </p:cNvPr>
          <p:cNvSpPr>
            <a:spLocks noGrp="1"/>
          </p:cNvSpPr>
          <p:nvPr>
            <p:ph type="title"/>
          </p:nvPr>
        </p:nvSpPr>
        <p:spPr>
          <a:xfrm>
            <a:off x="207818" y="238452"/>
            <a:ext cx="11984182" cy="1325563"/>
          </a:xfrm>
        </p:spPr>
        <p:txBody>
          <a:bodyPr>
            <a:normAutofit/>
          </a:bodyPr>
          <a:lstStyle/>
          <a:p>
            <a:pPr algn="ctr"/>
            <a:r>
              <a:rPr lang="en-US" dirty="0">
                <a:latin typeface="+mn-lt"/>
              </a:rPr>
              <a:t>Considerations for Discussing a High Viral Load*</a:t>
            </a:r>
          </a:p>
        </p:txBody>
      </p:sp>
      <p:sp>
        <p:nvSpPr>
          <p:cNvPr id="3" name="Content Placeholder 2">
            <a:extLst>
              <a:ext uri="{FF2B5EF4-FFF2-40B4-BE49-F238E27FC236}">
                <a16:creationId xmlns:a16="http://schemas.microsoft.com/office/drawing/2014/main" id="{6BEDC27A-E683-4680-B31B-084C272B5A62}"/>
              </a:ext>
            </a:extLst>
          </p:cNvPr>
          <p:cNvSpPr>
            <a:spLocks noGrp="1"/>
          </p:cNvSpPr>
          <p:nvPr>
            <p:ph sz="half" idx="1"/>
          </p:nvPr>
        </p:nvSpPr>
        <p:spPr>
          <a:xfrm>
            <a:off x="864728" y="1360814"/>
            <a:ext cx="11119453" cy="4811385"/>
          </a:xfrm>
        </p:spPr>
        <p:txBody>
          <a:bodyPr vert="horz" wrap="square" lIns="91440" tIns="45720" rIns="91440" bIns="45720" numCol="1" rtlCol="0" anchor="t" anchorCtr="0" compatLnSpc="1">
            <a:prstTxWarp prst="textNoShape">
              <a:avLst/>
            </a:prstTxWarp>
            <a:normAutofit/>
          </a:bodyPr>
          <a:lstStyle/>
          <a:p>
            <a:r>
              <a:rPr lang="en-US" dirty="0"/>
              <a:t>Ask the caregiver if they understand the child’s viral load result.</a:t>
            </a:r>
          </a:p>
          <a:p>
            <a:pPr lvl="1"/>
            <a:r>
              <a:rPr lang="en-US" dirty="0"/>
              <a:t> Provide additional education if needed.</a:t>
            </a:r>
          </a:p>
          <a:p>
            <a:r>
              <a:rPr lang="en-US" dirty="0"/>
              <a:t>Ask about the child’s routine and how the caregiver is giving the ARVs.  </a:t>
            </a:r>
          </a:p>
          <a:p>
            <a:pPr lvl="1"/>
            <a:r>
              <a:rPr lang="en-US" dirty="0"/>
              <a:t>If possible, observe the caregiver giving a dose of ARVs to the child.</a:t>
            </a:r>
          </a:p>
          <a:p>
            <a:r>
              <a:rPr lang="en-US" dirty="0"/>
              <a:t>Identify possible problem(s) the caregiver has with giving ARVs to the child </a:t>
            </a:r>
          </a:p>
          <a:p>
            <a:pPr lvl="1"/>
            <a:r>
              <a:rPr lang="en-US" dirty="0"/>
              <a:t>Administration, behavioral, social challenges, or drug resistance, etc.</a:t>
            </a:r>
          </a:p>
          <a:p>
            <a:r>
              <a:rPr lang="en-US" dirty="0"/>
              <a:t>If you identify a problem with adherence, suggest a referral to the facility for further support. </a:t>
            </a:r>
          </a:p>
          <a:p>
            <a:pPr marL="0" indent="0">
              <a:buNone/>
            </a:pPr>
            <a:endParaRPr lang="en-US" sz="2000" b="1" i="1" dirty="0"/>
          </a:p>
          <a:p>
            <a:pPr marL="0" indent="0">
              <a:buNone/>
            </a:pPr>
            <a:r>
              <a:rPr lang="en-US" sz="2000" b="1" i="1" dirty="0"/>
              <a:t>*High viral load ≥ 1000 copies/mL</a:t>
            </a:r>
          </a:p>
          <a:p>
            <a:endParaRPr lang="en-US" dirty="0"/>
          </a:p>
        </p:txBody>
      </p:sp>
      <p:sp>
        <p:nvSpPr>
          <p:cNvPr id="5" name="TextBox 4">
            <a:extLst>
              <a:ext uri="{FF2B5EF4-FFF2-40B4-BE49-F238E27FC236}">
                <a16:creationId xmlns:a16="http://schemas.microsoft.com/office/drawing/2014/main" id="{182C87CD-0798-47D8-905B-C0B28D46F1AC}"/>
              </a:ext>
            </a:extLst>
          </p:cNvPr>
          <p:cNvSpPr txBox="1"/>
          <p:nvPr/>
        </p:nvSpPr>
        <p:spPr>
          <a:xfrm>
            <a:off x="1677450" y="6172199"/>
            <a:ext cx="9494008" cy="523220"/>
          </a:xfrm>
          <a:prstGeom prst="rect">
            <a:avLst/>
          </a:prstGeom>
          <a:noFill/>
        </p:spPr>
        <p:txBody>
          <a:bodyPr wrap="square" rtlCol="0">
            <a:spAutoFit/>
          </a:bodyPr>
          <a:lstStyle/>
          <a:p>
            <a:pPr algn="ctr"/>
            <a:r>
              <a:rPr lang="en-US" sz="2800" b="1" dirty="0">
                <a:latin typeface="+mn-lt"/>
              </a:rPr>
              <a:t>Refer to ART adherence and viral load monitoring SOPs</a:t>
            </a:r>
            <a:endParaRPr lang="en-US" sz="2400" dirty="0">
              <a:latin typeface="+mn-lt"/>
            </a:endParaRPr>
          </a:p>
        </p:txBody>
      </p:sp>
    </p:spTree>
    <p:extLst>
      <p:ext uri="{BB962C8B-B14F-4D97-AF65-F5344CB8AC3E}">
        <p14:creationId xmlns:p14="http://schemas.microsoft.com/office/powerpoint/2010/main" val="2799685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BED4-2608-4445-A121-27C84B25B31E}"/>
              </a:ext>
            </a:extLst>
          </p:cNvPr>
          <p:cNvSpPr>
            <a:spLocks noGrp="1"/>
          </p:cNvSpPr>
          <p:nvPr>
            <p:ph type="title"/>
          </p:nvPr>
        </p:nvSpPr>
        <p:spPr>
          <a:xfrm>
            <a:off x="316089" y="365125"/>
            <a:ext cx="11723511" cy="1325563"/>
          </a:xfrm>
        </p:spPr>
        <p:txBody>
          <a:bodyPr>
            <a:normAutofit/>
          </a:bodyPr>
          <a:lstStyle/>
          <a:p>
            <a:pPr algn="ctr"/>
            <a:r>
              <a:rPr lang="en-US" sz="4200" dirty="0">
                <a:latin typeface="+mn-lt"/>
              </a:rPr>
              <a:t>Provide Positive Reinforcement for a Low Viral Load*</a:t>
            </a:r>
          </a:p>
        </p:txBody>
      </p:sp>
      <p:sp>
        <p:nvSpPr>
          <p:cNvPr id="3" name="Content Placeholder 2">
            <a:extLst>
              <a:ext uri="{FF2B5EF4-FFF2-40B4-BE49-F238E27FC236}">
                <a16:creationId xmlns:a16="http://schemas.microsoft.com/office/drawing/2014/main" id="{6BEDC27A-E683-4680-B31B-084C272B5A62}"/>
              </a:ext>
            </a:extLst>
          </p:cNvPr>
          <p:cNvSpPr>
            <a:spLocks noGrp="1"/>
          </p:cNvSpPr>
          <p:nvPr>
            <p:ph sz="half" idx="1"/>
          </p:nvPr>
        </p:nvSpPr>
        <p:spPr>
          <a:xfrm>
            <a:off x="515055" y="1825625"/>
            <a:ext cx="11161889" cy="4351338"/>
          </a:xfrm>
        </p:spPr>
        <p:txBody>
          <a:bodyPr vert="horz" wrap="square" lIns="91440" tIns="45720" rIns="91440" bIns="45720" numCol="1" rtlCol="0" anchor="t" anchorCtr="0" compatLnSpc="1">
            <a:prstTxWarp prst="textNoShape">
              <a:avLst/>
            </a:prstTxWarp>
            <a:normAutofit/>
          </a:bodyPr>
          <a:lstStyle/>
          <a:p>
            <a:r>
              <a:rPr lang="en-US" dirty="0"/>
              <a:t>Give positive reinforcement for children with a low viral load to motivate the caregiver to continue good practices.</a:t>
            </a:r>
          </a:p>
          <a:p>
            <a:r>
              <a:rPr lang="en-US" dirty="0"/>
              <a:t>Mention the good practices the caregiver is doing.</a:t>
            </a:r>
          </a:p>
          <a:p>
            <a:r>
              <a:rPr lang="en-US" dirty="0"/>
              <a:t>Ask about any anticipated changes that may affect the caregiver’s routine.</a:t>
            </a:r>
          </a:p>
          <a:p>
            <a:r>
              <a:rPr lang="en-US" dirty="0"/>
              <a:t>Confirm the child’s next appointment.</a:t>
            </a:r>
          </a:p>
          <a:p>
            <a:r>
              <a:rPr lang="en-US" dirty="0"/>
              <a:t>Ask if the caregiver needs any additional support.</a:t>
            </a:r>
          </a:p>
          <a:p>
            <a:endParaRPr lang="en-US" dirty="0"/>
          </a:p>
          <a:p>
            <a:endParaRPr lang="en-US" dirty="0"/>
          </a:p>
          <a:p>
            <a:pPr marL="0" indent="0">
              <a:buNone/>
            </a:pPr>
            <a:r>
              <a:rPr lang="en-US" sz="2000" b="1" i="1" dirty="0"/>
              <a:t>*Low viral load&lt;1000 copies/mL</a:t>
            </a:r>
          </a:p>
        </p:txBody>
      </p:sp>
    </p:spTree>
    <p:extLst>
      <p:ext uri="{BB962C8B-B14F-4D97-AF65-F5344CB8AC3E}">
        <p14:creationId xmlns:p14="http://schemas.microsoft.com/office/powerpoint/2010/main" val="646106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DC27A-E683-4680-B31B-084C272B5A62}"/>
              </a:ext>
            </a:extLst>
          </p:cNvPr>
          <p:cNvSpPr>
            <a:spLocks noGrp="1"/>
          </p:cNvSpPr>
          <p:nvPr>
            <p:ph sz="half" idx="1"/>
          </p:nvPr>
        </p:nvSpPr>
        <p:spPr>
          <a:xfrm>
            <a:off x="838200" y="1825625"/>
            <a:ext cx="10515600" cy="4351338"/>
          </a:xfrm>
        </p:spPr>
        <p:txBody>
          <a:bodyPr vert="horz" wrap="square" lIns="91440" tIns="45720" rIns="91440" bIns="45720" numCol="1" rtlCol="0" anchor="t" anchorCtr="0" compatLnSpc="1">
            <a:prstTxWarp prst="textNoShape">
              <a:avLst/>
            </a:prstTxWarp>
            <a:normAutofit/>
          </a:bodyPr>
          <a:lstStyle/>
          <a:p>
            <a:pPr marL="0" indent="0">
              <a:buNone/>
            </a:pPr>
            <a:r>
              <a:rPr lang="en-US" dirty="0"/>
              <a:t>During home visits, how would you handle the following scenarios?</a:t>
            </a:r>
          </a:p>
          <a:p>
            <a:r>
              <a:rPr lang="en-US" dirty="0"/>
              <a:t>Scenario A:  A 4 year-old child misses appointments frequently.</a:t>
            </a:r>
          </a:p>
          <a:p>
            <a:r>
              <a:rPr lang="en-US" dirty="0"/>
              <a:t>Scenario B:  A 12-year-old child refuses to take his medication. The caregiver hasn’t informed the child that he/she is HIV+ (not yet disclosed of his/her HIV status). </a:t>
            </a:r>
          </a:p>
          <a:p>
            <a:r>
              <a:rPr lang="en-US" dirty="0"/>
              <a:t>Scenario C:  A 15-year-old girl is HIV+  and tells you that she has a boyfriend. She attends clinic by herself and is fully disclosed without any support at home</a:t>
            </a:r>
          </a:p>
          <a:p>
            <a:endParaRPr lang="en-US" dirty="0"/>
          </a:p>
        </p:txBody>
      </p:sp>
      <p:sp>
        <p:nvSpPr>
          <p:cNvPr id="5" name="TextBox 4">
            <a:extLst>
              <a:ext uri="{FF2B5EF4-FFF2-40B4-BE49-F238E27FC236}">
                <a16:creationId xmlns:a16="http://schemas.microsoft.com/office/drawing/2014/main" id="{28A8E9AE-CC16-4D71-9325-8246D46795C3}"/>
              </a:ext>
            </a:extLst>
          </p:cNvPr>
          <p:cNvSpPr txBox="1"/>
          <p:nvPr/>
        </p:nvSpPr>
        <p:spPr>
          <a:xfrm>
            <a:off x="263236" y="5746175"/>
            <a:ext cx="11665527" cy="523220"/>
          </a:xfrm>
          <a:prstGeom prst="rect">
            <a:avLst/>
          </a:prstGeom>
          <a:noFill/>
        </p:spPr>
        <p:txBody>
          <a:bodyPr wrap="square" rtlCol="0">
            <a:spAutoFit/>
          </a:bodyPr>
          <a:lstStyle/>
          <a:p>
            <a:pPr algn="ctr"/>
            <a:r>
              <a:rPr lang="en-US" sz="2800" b="1" dirty="0">
                <a:latin typeface="+mn-lt"/>
              </a:rPr>
              <a:t>Refer to ART adherence, retention and viral load monitoring SOPs</a:t>
            </a:r>
            <a:endParaRPr lang="en-US" sz="2400" dirty="0">
              <a:latin typeface="+mn-lt"/>
            </a:endParaRPr>
          </a:p>
        </p:txBody>
      </p:sp>
      <p:sp>
        <p:nvSpPr>
          <p:cNvPr id="7" name="Title 1">
            <a:extLst>
              <a:ext uri="{FF2B5EF4-FFF2-40B4-BE49-F238E27FC236}">
                <a16:creationId xmlns:a16="http://schemas.microsoft.com/office/drawing/2014/main" id="{13DD413E-8B7C-42F3-8075-398970C5BA3C}"/>
              </a:ext>
            </a:extLst>
          </p:cNvPr>
          <p:cNvSpPr>
            <a:spLocks noGrp="1"/>
          </p:cNvSpPr>
          <p:nvPr>
            <p:ph type="title"/>
          </p:nvPr>
        </p:nvSpPr>
        <p:spPr>
          <a:xfrm>
            <a:off x="227829" y="18255"/>
            <a:ext cx="11700934" cy="1325563"/>
          </a:xfrm>
        </p:spPr>
        <p:txBody>
          <a:bodyPr/>
          <a:lstStyle/>
          <a:p>
            <a:pPr algn="ctr"/>
            <a:r>
              <a:rPr lang="en-US" dirty="0">
                <a:latin typeface="+mn-lt"/>
              </a:rPr>
              <a:t>Practical Scenarios </a:t>
            </a:r>
            <a:r>
              <a:rPr lang="en-US" sz="4000" b="1" dirty="0">
                <a:solidFill>
                  <a:schemeClr val="accent3">
                    <a:lumMod val="75000"/>
                  </a:schemeClr>
                </a:solidFill>
                <a:latin typeface="+mn-lt"/>
              </a:rPr>
              <a:t>(Small Group Exercise 30 minutes)</a:t>
            </a:r>
            <a:endParaRPr lang="en-US" b="1" dirty="0">
              <a:solidFill>
                <a:schemeClr val="accent3">
                  <a:lumMod val="75000"/>
                </a:schemeClr>
              </a:solidFill>
              <a:latin typeface="+mn-lt"/>
            </a:endParaRPr>
          </a:p>
        </p:txBody>
      </p:sp>
    </p:spTree>
    <p:extLst>
      <p:ext uri="{BB962C8B-B14F-4D97-AF65-F5344CB8AC3E}">
        <p14:creationId xmlns:p14="http://schemas.microsoft.com/office/powerpoint/2010/main" val="3112943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E0DBD2-FA50-444B-A106-EA75D76D17B6}"/>
              </a:ext>
            </a:extLst>
          </p:cNvPr>
          <p:cNvSpPr>
            <a:spLocks noGrp="1"/>
          </p:cNvSpPr>
          <p:nvPr>
            <p:ph type="title"/>
          </p:nvPr>
        </p:nvSpPr>
        <p:spPr/>
        <p:txBody>
          <a:bodyPr>
            <a:normAutofit/>
          </a:bodyPr>
          <a:lstStyle/>
          <a:p>
            <a:pPr algn="ctr"/>
            <a:r>
              <a:rPr lang="en-US" dirty="0">
                <a:latin typeface="+mn-lt"/>
              </a:rPr>
              <a:t>Checklist to Determine Adherence Support</a:t>
            </a:r>
          </a:p>
        </p:txBody>
      </p:sp>
      <p:sp>
        <p:nvSpPr>
          <p:cNvPr id="6" name="Content Placeholder 5">
            <a:extLst>
              <a:ext uri="{FF2B5EF4-FFF2-40B4-BE49-F238E27FC236}">
                <a16:creationId xmlns:a16="http://schemas.microsoft.com/office/drawing/2014/main" id="{D9309E80-ACDB-40FC-8A8A-4C12AAD3DF9F}"/>
              </a:ext>
            </a:extLst>
          </p:cNvPr>
          <p:cNvSpPr>
            <a:spLocks noGrp="1"/>
          </p:cNvSpPr>
          <p:nvPr>
            <p:ph idx="1"/>
          </p:nvPr>
        </p:nvSpPr>
        <p:spPr/>
        <p:txBody>
          <a:bodyPr>
            <a:normAutofit/>
          </a:bodyPr>
          <a:lstStyle/>
          <a:p>
            <a:r>
              <a:rPr lang="en-US" dirty="0"/>
              <a:t> What ARVs is the child taking?</a:t>
            </a:r>
          </a:p>
          <a:p>
            <a:r>
              <a:rPr lang="en-US" dirty="0"/>
              <a:t> When are ARVs given to the child?</a:t>
            </a:r>
          </a:p>
          <a:p>
            <a:r>
              <a:rPr lang="en-US" dirty="0"/>
              <a:t> Are there any challenges with:</a:t>
            </a:r>
          </a:p>
          <a:p>
            <a:pPr lvl="2">
              <a:buClrTx/>
              <a:buFont typeface="Calibri" panose="020F0502020204030204" pitchFamily="34" charset="0"/>
              <a:buChar char="─"/>
            </a:pPr>
            <a:r>
              <a:rPr lang="en-US" dirty="0"/>
              <a:t> </a:t>
            </a:r>
            <a:r>
              <a:rPr lang="en-US" sz="2400" dirty="0"/>
              <a:t>Giving all ARVs on time</a:t>
            </a:r>
          </a:p>
          <a:p>
            <a:pPr lvl="2">
              <a:buClrTx/>
              <a:buFont typeface="Calibri" panose="020F0502020204030204" pitchFamily="34" charset="0"/>
              <a:buChar char="─"/>
            </a:pPr>
            <a:r>
              <a:rPr lang="en-US" sz="2400" dirty="0"/>
              <a:t> Measuring the correct dose of all ARVs</a:t>
            </a:r>
          </a:p>
          <a:p>
            <a:pPr lvl="2">
              <a:buClrTx/>
              <a:buFont typeface="Calibri" panose="020F0502020204030204" pitchFamily="34" charset="0"/>
              <a:buChar char="─"/>
            </a:pPr>
            <a:r>
              <a:rPr lang="en-US" sz="2400" dirty="0"/>
              <a:t> Giving the full doses of all ARVs</a:t>
            </a:r>
          </a:p>
          <a:p>
            <a:pPr lvl="2">
              <a:buClrTx/>
              <a:buFont typeface="Calibri" panose="020F0502020204030204" pitchFamily="34" charset="0"/>
              <a:buChar char="─"/>
            </a:pPr>
            <a:r>
              <a:rPr lang="en-US" sz="2400" dirty="0"/>
              <a:t> Giving the full dose of</a:t>
            </a:r>
            <a:r>
              <a:rPr lang="en-US" sz="2400" b="1" dirty="0"/>
              <a:t> </a:t>
            </a:r>
            <a:r>
              <a:rPr lang="en-US" sz="2400" b="1" u="sng" dirty="0"/>
              <a:t>all</a:t>
            </a:r>
            <a:r>
              <a:rPr lang="en-US" sz="2400" b="1" dirty="0"/>
              <a:t> </a:t>
            </a:r>
            <a:r>
              <a:rPr lang="en-US" sz="2400" dirty="0"/>
              <a:t>ARVs </a:t>
            </a:r>
            <a:r>
              <a:rPr lang="en-US" sz="2400" b="1" u="sng" dirty="0"/>
              <a:t>correctly</a:t>
            </a:r>
          </a:p>
          <a:p>
            <a:pPr lvl="2">
              <a:buClrTx/>
              <a:buFont typeface="Calibri" panose="020F0502020204030204" pitchFamily="34" charset="0"/>
              <a:buChar char="─"/>
            </a:pPr>
            <a:r>
              <a:rPr lang="en-US" sz="2400" dirty="0"/>
              <a:t> Having food available when ARVs are given</a:t>
            </a:r>
          </a:p>
          <a:p>
            <a:pPr lvl="2">
              <a:buClrTx/>
              <a:buFont typeface="Calibri" panose="020F0502020204030204" pitchFamily="34" charset="0"/>
              <a:buChar char="─"/>
            </a:pPr>
            <a:r>
              <a:rPr lang="en-US" sz="2400" dirty="0"/>
              <a:t> Child vomiting or having other side effects</a:t>
            </a:r>
          </a:p>
          <a:p>
            <a:pPr lvl="2">
              <a:buClrTx/>
              <a:buFont typeface="Calibri" panose="020F0502020204030204" pitchFamily="34" charset="0"/>
              <a:buChar char="─"/>
            </a:pPr>
            <a:r>
              <a:rPr lang="en-US" sz="2400" dirty="0"/>
              <a:t> Privacy, disclosure, and other family members</a:t>
            </a:r>
          </a:p>
          <a:p>
            <a:pPr marL="0" indent="0">
              <a:buNone/>
            </a:pPr>
            <a:endParaRPr lang="en-US" dirty="0"/>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2358832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E0DBD2-FA50-444B-A106-EA75D76D17B6}"/>
              </a:ext>
            </a:extLst>
          </p:cNvPr>
          <p:cNvSpPr>
            <a:spLocks noGrp="1"/>
          </p:cNvSpPr>
          <p:nvPr>
            <p:ph type="title"/>
          </p:nvPr>
        </p:nvSpPr>
        <p:spPr>
          <a:xfrm>
            <a:off x="508195" y="224448"/>
            <a:ext cx="11175609" cy="1325563"/>
          </a:xfrm>
        </p:spPr>
        <p:txBody>
          <a:bodyPr>
            <a:normAutofit/>
          </a:bodyPr>
          <a:lstStyle/>
          <a:p>
            <a:pPr algn="ctr"/>
            <a:r>
              <a:rPr lang="en-US" dirty="0">
                <a:latin typeface="+mn-lt"/>
              </a:rPr>
              <a:t>Checklist to Determine Adherence Support (2)</a:t>
            </a:r>
          </a:p>
        </p:txBody>
      </p:sp>
      <p:sp>
        <p:nvSpPr>
          <p:cNvPr id="6" name="Content Placeholder 5">
            <a:extLst>
              <a:ext uri="{FF2B5EF4-FFF2-40B4-BE49-F238E27FC236}">
                <a16:creationId xmlns:a16="http://schemas.microsoft.com/office/drawing/2014/main" id="{D9309E80-ACDB-40FC-8A8A-4C12AAD3DF9F}"/>
              </a:ext>
            </a:extLst>
          </p:cNvPr>
          <p:cNvSpPr>
            <a:spLocks noGrp="1"/>
          </p:cNvSpPr>
          <p:nvPr>
            <p:ph idx="1"/>
          </p:nvPr>
        </p:nvSpPr>
        <p:spPr/>
        <p:txBody>
          <a:bodyPr>
            <a:normAutofit/>
          </a:bodyPr>
          <a:lstStyle/>
          <a:p>
            <a:r>
              <a:rPr lang="en-US" dirty="0"/>
              <a:t>Does the caregiver know when they need to pick up the child's ARVs next?  </a:t>
            </a:r>
          </a:p>
          <a:p>
            <a:r>
              <a:rPr lang="en-US" dirty="0"/>
              <a:t>Does the caregiver know the next time the child needs to be seen at the health facility? </a:t>
            </a:r>
          </a:p>
          <a:p>
            <a:r>
              <a:rPr lang="en-US" dirty="0"/>
              <a:t>Do they have any challenges following through with that appointment? </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12267088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B2EBF6-FF28-4C6F-8278-594053C52A12}"/>
              </a:ext>
            </a:extLst>
          </p:cNvPr>
          <p:cNvSpPr>
            <a:spLocks noGrp="1"/>
          </p:cNvSpPr>
          <p:nvPr>
            <p:ph type="title"/>
          </p:nvPr>
        </p:nvSpPr>
        <p:spPr>
          <a:xfrm>
            <a:off x="451556" y="153282"/>
            <a:ext cx="11458222" cy="1325563"/>
          </a:xfrm>
        </p:spPr>
        <p:txBody>
          <a:bodyPr>
            <a:normAutofit/>
          </a:bodyPr>
          <a:lstStyle/>
          <a:p>
            <a:pPr algn="ctr"/>
            <a:r>
              <a:rPr lang="en-US" dirty="0">
                <a:latin typeface="+mn-lt"/>
              </a:rPr>
              <a:t>Checklist to Determine Adherence Support (3)</a:t>
            </a:r>
          </a:p>
        </p:txBody>
      </p:sp>
      <p:sp>
        <p:nvSpPr>
          <p:cNvPr id="6" name="Content Placeholder 5">
            <a:extLst>
              <a:ext uri="{FF2B5EF4-FFF2-40B4-BE49-F238E27FC236}">
                <a16:creationId xmlns:a16="http://schemas.microsoft.com/office/drawing/2014/main" id="{2B3F2EED-22FB-4142-9718-3ED2C5411A9C}"/>
              </a:ext>
            </a:extLst>
          </p:cNvPr>
          <p:cNvSpPr>
            <a:spLocks noGrp="1"/>
          </p:cNvSpPr>
          <p:nvPr>
            <p:ph idx="1"/>
          </p:nvPr>
        </p:nvSpPr>
        <p:spPr>
          <a:xfrm>
            <a:off x="928511" y="1320800"/>
            <a:ext cx="10515600" cy="5000977"/>
          </a:xfrm>
        </p:spPr>
        <p:txBody>
          <a:bodyPr>
            <a:normAutofit/>
          </a:bodyPr>
          <a:lstStyle/>
          <a:p>
            <a:pPr marL="0" indent="0">
              <a:buNone/>
            </a:pPr>
            <a:r>
              <a:rPr lang="en-US" sz="3200" dirty="0"/>
              <a:t>Has the child/adolescent had a viral load test?</a:t>
            </a:r>
          </a:p>
          <a:p>
            <a:pPr marL="914400" lvl="2" indent="0">
              <a:buClr>
                <a:schemeClr val="tx1"/>
              </a:buClr>
              <a:buNone/>
            </a:pPr>
            <a:endParaRPr lang="en-US" sz="3200" dirty="0"/>
          </a:p>
          <a:p>
            <a:pPr lvl="1">
              <a:buClr>
                <a:schemeClr val="tx1"/>
              </a:buClr>
              <a:buFont typeface="Arial" panose="020B0604020202020204" pitchFamily="34" charset="0"/>
              <a:buChar char="•"/>
            </a:pPr>
            <a:r>
              <a:rPr lang="en-US" sz="3200" dirty="0"/>
              <a:t>If yes, have they received the result?</a:t>
            </a:r>
          </a:p>
          <a:p>
            <a:pPr lvl="2">
              <a:buClr>
                <a:schemeClr val="tx1"/>
              </a:buClr>
              <a:buFont typeface="Calibri" panose="020F0502020204030204" pitchFamily="34" charset="0"/>
              <a:buChar char="⁻"/>
            </a:pPr>
            <a:r>
              <a:rPr lang="en-US" sz="2600" dirty="0"/>
              <a:t>If the viral load result is available from the facility, the CM should write down viral load results in the case management form. </a:t>
            </a:r>
          </a:p>
          <a:p>
            <a:pPr lvl="2">
              <a:buClr>
                <a:schemeClr val="tx1"/>
              </a:buClr>
              <a:buFont typeface="Calibri" panose="020F0502020204030204" pitchFamily="34" charset="0"/>
              <a:buChar char="⁻"/>
            </a:pPr>
            <a:r>
              <a:rPr lang="en-US" sz="2600" dirty="0"/>
              <a:t>If  the viral load result is not available from the facility but the caregiver has viral load results, the CM should write the results in case management form.</a:t>
            </a:r>
          </a:p>
          <a:p>
            <a:pPr lvl="2">
              <a:buClr>
                <a:schemeClr val="tx1"/>
              </a:buClr>
              <a:buFont typeface="Calibri" panose="020F0502020204030204" pitchFamily="34" charset="0"/>
              <a:buChar char="⁻"/>
            </a:pPr>
            <a:r>
              <a:rPr lang="en-US" sz="2600" dirty="0"/>
              <a:t>If yes, but the caregiver doesn’t know or has not been given viral load results, ask the caregiver to check with the facility. The CHW/lay worker should also check with the facility.</a:t>
            </a:r>
          </a:p>
          <a:p>
            <a:endParaRPr lang="en-US" dirty="0"/>
          </a:p>
        </p:txBody>
      </p:sp>
    </p:spTree>
    <p:extLst>
      <p:ext uri="{BB962C8B-B14F-4D97-AF65-F5344CB8AC3E}">
        <p14:creationId xmlns:p14="http://schemas.microsoft.com/office/powerpoint/2010/main" val="292189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0BB5-02E4-4CB1-9820-83A10AFA8620}"/>
              </a:ext>
            </a:extLst>
          </p:cNvPr>
          <p:cNvSpPr>
            <a:spLocks noGrp="1"/>
          </p:cNvSpPr>
          <p:nvPr>
            <p:ph type="title"/>
          </p:nvPr>
        </p:nvSpPr>
        <p:spPr>
          <a:xfrm>
            <a:off x="838200" y="365125"/>
            <a:ext cx="10515600" cy="1062687"/>
          </a:xfrm>
        </p:spPr>
        <p:txBody>
          <a:bodyPr/>
          <a:lstStyle/>
          <a:p>
            <a:pPr algn="ctr"/>
            <a:r>
              <a:rPr lang="en-US" dirty="0">
                <a:latin typeface="+mn-lt"/>
              </a:rPr>
              <a:t>Purpose of Training</a:t>
            </a:r>
          </a:p>
        </p:txBody>
      </p:sp>
      <p:sp>
        <p:nvSpPr>
          <p:cNvPr id="3" name="Content Placeholder 2">
            <a:extLst>
              <a:ext uri="{FF2B5EF4-FFF2-40B4-BE49-F238E27FC236}">
                <a16:creationId xmlns:a16="http://schemas.microsoft.com/office/drawing/2014/main" id="{C9733EE1-F590-49B1-96B3-B8D6DC4C5504}"/>
              </a:ext>
            </a:extLst>
          </p:cNvPr>
          <p:cNvSpPr>
            <a:spLocks noGrp="1"/>
          </p:cNvSpPr>
          <p:nvPr>
            <p:ph idx="1"/>
          </p:nvPr>
        </p:nvSpPr>
        <p:spPr>
          <a:xfrm>
            <a:off x="410817" y="1586837"/>
            <a:ext cx="11383617" cy="4707945"/>
          </a:xfrm>
        </p:spPr>
        <p:txBody>
          <a:bodyPr vert="horz" wrap="square" lIns="91440" tIns="45720" rIns="91440" bIns="45720" numCol="1" rtlCol="0" anchor="t" anchorCtr="0" compatLnSpc="1">
            <a:prstTxWarp prst="textNoShape">
              <a:avLst/>
            </a:prstTxWarp>
            <a:normAutofit/>
          </a:bodyPr>
          <a:lstStyle/>
          <a:p>
            <a:r>
              <a:rPr lang="en-US" dirty="0"/>
              <a:t>Lay health workers*, OVC case managers, and community health workers can play an important role in pediatric HIV treatment adherence.</a:t>
            </a:r>
          </a:p>
          <a:p>
            <a:r>
              <a:rPr lang="en-US" dirty="0"/>
              <a:t>By understanding the basic principles of HIV treatment you can:</a:t>
            </a:r>
          </a:p>
          <a:p>
            <a:pPr lvl="1">
              <a:buClrTx/>
            </a:pPr>
            <a:r>
              <a:rPr lang="en-US" dirty="0"/>
              <a:t>Help children living with HIV successfully treat their HIV so they can be healthy, grow and thrive;</a:t>
            </a:r>
          </a:p>
          <a:p>
            <a:pPr lvl="1">
              <a:buClrTx/>
            </a:pPr>
            <a:r>
              <a:rPr lang="en-US" dirty="0"/>
              <a:t>Help caregivers provide appropriate support to their children to adhere to HIV treatment</a:t>
            </a:r>
          </a:p>
          <a:p>
            <a:pPr marL="0" indent="0">
              <a:buNone/>
            </a:pPr>
            <a:endParaRPr lang="en-US" dirty="0"/>
          </a:p>
          <a:p>
            <a:pPr marL="0" indent="0">
              <a:buNone/>
            </a:pPr>
            <a:r>
              <a:rPr lang="en-US" dirty="0"/>
              <a:t>*</a:t>
            </a:r>
            <a:r>
              <a:rPr lang="en-US" i="1" dirty="0"/>
              <a:t>A member of the community who has received some training to promote health or to carry out some health-care services, but is not a health-care professional</a:t>
            </a:r>
          </a:p>
        </p:txBody>
      </p:sp>
    </p:spTree>
    <p:extLst>
      <p:ext uri="{BB962C8B-B14F-4D97-AF65-F5344CB8AC3E}">
        <p14:creationId xmlns:p14="http://schemas.microsoft.com/office/powerpoint/2010/main" val="17678286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B2EBF6-FF28-4C6F-8278-594053C52A12}"/>
              </a:ext>
            </a:extLst>
          </p:cNvPr>
          <p:cNvSpPr>
            <a:spLocks noGrp="1"/>
          </p:cNvSpPr>
          <p:nvPr>
            <p:ph type="title"/>
          </p:nvPr>
        </p:nvSpPr>
        <p:spPr>
          <a:xfrm>
            <a:off x="406400" y="153282"/>
            <a:ext cx="11334044" cy="1325563"/>
          </a:xfrm>
        </p:spPr>
        <p:txBody>
          <a:bodyPr>
            <a:normAutofit/>
          </a:bodyPr>
          <a:lstStyle/>
          <a:p>
            <a:pPr algn="ctr"/>
            <a:r>
              <a:rPr lang="en-US" dirty="0">
                <a:latin typeface="+mn-lt"/>
              </a:rPr>
              <a:t>Checklist to Determine Adherence Support (4) </a:t>
            </a:r>
          </a:p>
        </p:txBody>
      </p:sp>
      <p:sp>
        <p:nvSpPr>
          <p:cNvPr id="6" name="Content Placeholder 5">
            <a:extLst>
              <a:ext uri="{FF2B5EF4-FFF2-40B4-BE49-F238E27FC236}">
                <a16:creationId xmlns:a16="http://schemas.microsoft.com/office/drawing/2014/main" id="{2B3F2EED-22FB-4142-9718-3ED2C5411A9C}"/>
              </a:ext>
            </a:extLst>
          </p:cNvPr>
          <p:cNvSpPr>
            <a:spLocks noGrp="1"/>
          </p:cNvSpPr>
          <p:nvPr>
            <p:ph idx="1"/>
          </p:nvPr>
        </p:nvSpPr>
        <p:spPr>
          <a:xfrm>
            <a:off x="451556" y="1478845"/>
            <a:ext cx="10515600" cy="5000977"/>
          </a:xfrm>
        </p:spPr>
        <p:txBody>
          <a:bodyPr>
            <a:normAutofit/>
          </a:bodyPr>
          <a:lstStyle/>
          <a:p>
            <a:pPr lvl="1">
              <a:buClr>
                <a:schemeClr val="tx1"/>
              </a:buClr>
              <a:buFont typeface="Arial" panose="020B0604020202020204" pitchFamily="34" charset="0"/>
              <a:buChar char="•"/>
            </a:pPr>
            <a:r>
              <a:rPr lang="en-US" sz="3200" dirty="0"/>
              <a:t>If a viral load test hasn’t been done, the CHW/lay worker should make a note in the case management form and follow up with the facility.</a:t>
            </a:r>
          </a:p>
          <a:p>
            <a:pPr lvl="3">
              <a:buClr>
                <a:schemeClr val="tx1"/>
              </a:buClr>
              <a:buFont typeface="Calibri" panose="020F0502020204030204" pitchFamily="34" charset="0"/>
              <a:buChar char="⁻"/>
            </a:pPr>
            <a:r>
              <a:rPr lang="en-US" sz="2400" dirty="0"/>
              <a:t>Was the child not yet due for a viral load test?</a:t>
            </a:r>
          </a:p>
          <a:p>
            <a:pPr lvl="3">
              <a:buClr>
                <a:schemeClr val="tx1"/>
              </a:buClr>
              <a:buFont typeface="Calibri" panose="020F0502020204030204" pitchFamily="34" charset="0"/>
              <a:buChar char="⁻"/>
            </a:pPr>
            <a:r>
              <a:rPr lang="en-US" sz="2400" dirty="0"/>
              <a:t>Was the child due for a viral load test but hasn’t gone to the facility yet or facility forgot?</a:t>
            </a:r>
          </a:p>
          <a:p>
            <a:endParaRPr lang="en-US" dirty="0"/>
          </a:p>
        </p:txBody>
      </p:sp>
    </p:spTree>
    <p:extLst>
      <p:ext uri="{BB962C8B-B14F-4D97-AF65-F5344CB8AC3E}">
        <p14:creationId xmlns:p14="http://schemas.microsoft.com/office/powerpoint/2010/main" val="294951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B2EBF6-FF28-4C6F-8278-594053C52A12}"/>
              </a:ext>
            </a:extLst>
          </p:cNvPr>
          <p:cNvSpPr>
            <a:spLocks noGrp="1"/>
          </p:cNvSpPr>
          <p:nvPr>
            <p:ph type="title"/>
          </p:nvPr>
        </p:nvSpPr>
        <p:spPr>
          <a:xfrm>
            <a:off x="406400" y="153282"/>
            <a:ext cx="11334044" cy="1325563"/>
          </a:xfrm>
        </p:spPr>
        <p:txBody>
          <a:bodyPr>
            <a:normAutofit/>
          </a:bodyPr>
          <a:lstStyle/>
          <a:p>
            <a:pPr algn="ctr"/>
            <a:r>
              <a:rPr lang="en-US" dirty="0">
                <a:latin typeface="+mn-lt"/>
              </a:rPr>
              <a:t>Resources</a:t>
            </a:r>
          </a:p>
        </p:txBody>
      </p:sp>
      <p:sp>
        <p:nvSpPr>
          <p:cNvPr id="6" name="Content Placeholder 5">
            <a:extLst>
              <a:ext uri="{FF2B5EF4-FFF2-40B4-BE49-F238E27FC236}">
                <a16:creationId xmlns:a16="http://schemas.microsoft.com/office/drawing/2014/main" id="{2B3F2EED-22FB-4142-9718-3ED2C5411A9C}"/>
              </a:ext>
            </a:extLst>
          </p:cNvPr>
          <p:cNvSpPr>
            <a:spLocks noGrp="1"/>
          </p:cNvSpPr>
          <p:nvPr>
            <p:ph idx="1"/>
          </p:nvPr>
        </p:nvSpPr>
        <p:spPr>
          <a:xfrm>
            <a:off x="451556" y="1478845"/>
            <a:ext cx="10515600" cy="5000977"/>
          </a:xfrm>
        </p:spPr>
        <p:txBody>
          <a:bodyPr>
            <a:normAutofit/>
          </a:bodyPr>
          <a:lstStyle/>
          <a:p>
            <a:r>
              <a:rPr lang="en-US" dirty="0"/>
              <a:t>WHO VL testing frequency: </a:t>
            </a:r>
            <a:r>
              <a:rPr lang="en-US" dirty="0">
                <a:hlinkClick r:id="rId3" tooltip="https://www.who.int/news/item/17-03-2021-who-publishes-new-clinical-recommendations-on-hiv-prevention-infant-diagnosis-antiretroviral-therapy-initiation-and-monitoring"/>
              </a:rPr>
              <a:t>https://www.who.int/news/item/17-03-2021-who-publishes-new-clinical-recommendations-on-hiv-prevention-infant-diagnosis-antiretroviral-therapy-initiation-and-monitoring</a:t>
            </a:r>
            <a:endParaRPr lang="en-US" dirty="0"/>
          </a:p>
          <a:p>
            <a:endParaRPr lang="en-US" dirty="0"/>
          </a:p>
          <a:p>
            <a:r>
              <a:rPr lang="en-US" dirty="0"/>
              <a:t>WHO (2021). Updated recommendations on service delivery for the treatment and care of people living with HIV. </a:t>
            </a:r>
            <a:r>
              <a:rPr lang="en-US" dirty="0">
                <a:hlinkClick r:id="rId4"/>
              </a:rPr>
              <a:t>Updated recommendations on service delivery for the treatment and care of people living with HIV (who.int)</a:t>
            </a:r>
            <a:endParaRPr lang="en-US" b="1" dirty="0"/>
          </a:p>
          <a:p>
            <a:endParaRPr lang="en-US" dirty="0"/>
          </a:p>
          <a:p>
            <a:endParaRPr lang="en-US" dirty="0"/>
          </a:p>
        </p:txBody>
      </p:sp>
    </p:spTree>
    <p:extLst>
      <p:ext uri="{BB962C8B-B14F-4D97-AF65-F5344CB8AC3E}">
        <p14:creationId xmlns:p14="http://schemas.microsoft.com/office/powerpoint/2010/main" val="3883214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995A8CF-50BB-4667-9755-B87C17A78257}"/>
              </a:ext>
            </a:extLst>
          </p:cNvPr>
          <p:cNvSpPr txBox="1">
            <a:spLocks/>
          </p:cNvSpPr>
          <p:nvPr/>
        </p:nvSpPr>
        <p:spPr bwMode="auto">
          <a:xfrm>
            <a:off x="1191490" y="43079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4400" b="1" dirty="0">
                <a:solidFill>
                  <a:srgbClr val="0070C0"/>
                </a:solidFill>
                <a:latin typeface="Calibri Light" panose="020F0302020204030204" pitchFamily="34" charset="0"/>
              </a:rPr>
              <a:t>Questions?</a:t>
            </a:r>
          </a:p>
        </p:txBody>
      </p:sp>
      <p:pic>
        <p:nvPicPr>
          <p:cNvPr id="4" name="Picture 3">
            <a:extLst>
              <a:ext uri="{FF2B5EF4-FFF2-40B4-BE49-F238E27FC236}">
                <a16:creationId xmlns:a16="http://schemas.microsoft.com/office/drawing/2014/main" id="{798DD3D8-B815-45DC-8424-8CF6B3DB1028}"/>
              </a:ext>
            </a:extLst>
          </p:cNvPr>
          <p:cNvPicPr>
            <a:picLocks noChangeAspect="1"/>
          </p:cNvPicPr>
          <p:nvPr/>
        </p:nvPicPr>
        <p:blipFill>
          <a:blip r:embed="rId3"/>
          <a:stretch>
            <a:fillRect/>
          </a:stretch>
        </p:blipFill>
        <p:spPr>
          <a:xfrm>
            <a:off x="4585731" y="1117826"/>
            <a:ext cx="3567047" cy="3052391"/>
          </a:xfrm>
          <a:prstGeom prst="rect">
            <a:avLst/>
          </a:prstGeom>
        </p:spPr>
      </p:pic>
      <p:sp>
        <p:nvSpPr>
          <p:cNvPr id="2" name="Rectangle 1">
            <a:extLst>
              <a:ext uri="{FF2B5EF4-FFF2-40B4-BE49-F238E27FC236}">
                <a16:creationId xmlns:a16="http://schemas.microsoft.com/office/drawing/2014/main" id="{0964D737-A813-4EC8-9255-3F9DF2FC183F}"/>
              </a:ext>
            </a:extLst>
          </p:cNvPr>
          <p:cNvSpPr/>
          <p:nvPr/>
        </p:nvSpPr>
        <p:spPr>
          <a:xfrm>
            <a:off x="839896" y="460333"/>
            <a:ext cx="11058715" cy="769441"/>
          </a:xfrm>
          <a:prstGeom prst="rect">
            <a:avLst/>
          </a:prstGeom>
        </p:spPr>
        <p:txBody>
          <a:bodyPr wrap="square">
            <a:spAutoFit/>
          </a:bodyPr>
          <a:lstStyle/>
          <a:p>
            <a:pPr algn="ctr"/>
            <a:r>
              <a:rPr lang="en-US" sz="4400" dirty="0">
                <a:solidFill>
                  <a:srgbClr val="0070C0"/>
                </a:solidFill>
                <a:latin typeface="+mn-lt"/>
              </a:rPr>
              <a:t>Thank you!</a:t>
            </a:r>
          </a:p>
        </p:txBody>
      </p:sp>
      <p:sp>
        <p:nvSpPr>
          <p:cNvPr id="3" name="TextBox 2">
            <a:extLst>
              <a:ext uri="{FF2B5EF4-FFF2-40B4-BE49-F238E27FC236}">
                <a16:creationId xmlns:a16="http://schemas.microsoft.com/office/drawing/2014/main" id="{7E118094-1871-4B88-A4D4-1A877BE9CE31}"/>
              </a:ext>
            </a:extLst>
          </p:cNvPr>
          <p:cNvSpPr txBox="1"/>
          <p:nvPr/>
        </p:nvSpPr>
        <p:spPr>
          <a:xfrm>
            <a:off x="125261" y="5771246"/>
            <a:ext cx="3757808" cy="369332"/>
          </a:xfrm>
          <a:prstGeom prst="rect">
            <a:avLst/>
          </a:prstGeom>
          <a:noFill/>
        </p:spPr>
        <p:txBody>
          <a:bodyPr wrap="square" rtlCol="0">
            <a:spAutoFit/>
          </a:bodyPr>
          <a:lstStyle/>
          <a:p>
            <a:r>
              <a:rPr lang="en-US" b="1" dirty="0"/>
              <a:t>Add facilitators contact details here</a:t>
            </a:r>
          </a:p>
        </p:txBody>
      </p:sp>
      <p:sp>
        <p:nvSpPr>
          <p:cNvPr id="8" name="Text Placeholder 7">
            <a:extLst>
              <a:ext uri="{FF2B5EF4-FFF2-40B4-BE49-F238E27FC236}">
                <a16:creationId xmlns:a16="http://schemas.microsoft.com/office/drawing/2014/main" id="{4581C45F-1E5C-4629-B44E-772A7A89C25F}"/>
              </a:ext>
            </a:extLst>
          </p:cNvPr>
          <p:cNvSpPr>
            <a:spLocks noGrp="1"/>
          </p:cNvSpPr>
          <p:nvPr>
            <p:ph type="body" sz="quarter" idx="13"/>
          </p:nvPr>
        </p:nvSpPr>
        <p:spPr/>
        <p:txBody>
          <a:bodyPr/>
          <a:lstStyle/>
          <a:p>
            <a:endParaRPr lang="en-US" dirty="0"/>
          </a:p>
        </p:txBody>
      </p:sp>
      <p:grpSp>
        <p:nvGrpSpPr>
          <p:cNvPr id="10" name="Group 9">
            <a:extLst>
              <a:ext uri="{FF2B5EF4-FFF2-40B4-BE49-F238E27FC236}">
                <a16:creationId xmlns:a16="http://schemas.microsoft.com/office/drawing/2014/main" id="{02776153-95B0-46C6-9EE6-2319C6010812}"/>
              </a:ext>
            </a:extLst>
          </p:cNvPr>
          <p:cNvGrpSpPr/>
          <p:nvPr/>
        </p:nvGrpSpPr>
        <p:grpSpPr>
          <a:xfrm>
            <a:off x="7923194" y="5253141"/>
            <a:ext cx="2404220" cy="1036210"/>
            <a:chOff x="8816549" y="5317247"/>
            <a:chExt cx="2842952" cy="1377635"/>
          </a:xfrm>
        </p:grpSpPr>
        <p:pic>
          <p:nvPicPr>
            <p:cNvPr id="11" name="Picture 1" descr="page4image3715853600">
              <a:extLst>
                <a:ext uri="{FF2B5EF4-FFF2-40B4-BE49-F238E27FC236}">
                  <a16:creationId xmlns:a16="http://schemas.microsoft.com/office/drawing/2014/main" id="{34E82B7C-210A-4698-852F-8F4A1FA17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6549" y="5317247"/>
              <a:ext cx="1679170" cy="13776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7E94274-5BC1-4EAA-B07F-F2EB3AF5E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5719" y="5670861"/>
              <a:ext cx="1163782" cy="976288"/>
            </a:xfrm>
            <a:prstGeom prst="rect">
              <a:avLst/>
            </a:prstGeom>
          </p:spPr>
        </p:pic>
      </p:grpSp>
      <p:pic>
        <p:nvPicPr>
          <p:cNvPr id="13" name="Picture 12">
            <a:extLst>
              <a:ext uri="{FF2B5EF4-FFF2-40B4-BE49-F238E27FC236}">
                <a16:creationId xmlns:a16="http://schemas.microsoft.com/office/drawing/2014/main" id="{D2CBFAF9-EF78-4591-AEA8-DEA421ECDF34}"/>
              </a:ext>
            </a:extLst>
          </p:cNvPr>
          <p:cNvPicPr>
            <a:picLocks noChangeAspect="1"/>
          </p:cNvPicPr>
          <p:nvPr/>
        </p:nvPicPr>
        <p:blipFill>
          <a:blip r:embed="rId6"/>
          <a:stretch>
            <a:fillRect/>
          </a:stretch>
        </p:blipFill>
        <p:spPr>
          <a:xfrm>
            <a:off x="10649505" y="5543497"/>
            <a:ext cx="1067161" cy="6855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0BB5-02E4-4CB1-9820-83A10AFA8620}"/>
              </a:ext>
            </a:extLst>
          </p:cNvPr>
          <p:cNvSpPr>
            <a:spLocks noGrp="1"/>
          </p:cNvSpPr>
          <p:nvPr>
            <p:ph type="title"/>
          </p:nvPr>
        </p:nvSpPr>
        <p:spPr>
          <a:xfrm>
            <a:off x="838200" y="365125"/>
            <a:ext cx="10515600" cy="1062687"/>
          </a:xfrm>
        </p:spPr>
        <p:txBody>
          <a:bodyPr/>
          <a:lstStyle/>
          <a:p>
            <a:pPr algn="ctr"/>
            <a:r>
              <a:rPr lang="en-US" dirty="0">
                <a:latin typeface="+mn-lt"/>
              </a:rPr>
              <a:t>Training Objectives</a:t>
            </a:r>
          </a:p>
        </p:txBody>
      </p:sp>
      <p:sp>
        <p:nvSpPr>
          <p:cNvPr id="3" name="Content Placeholder 2">
            <a:extLst>
              <a:ext uri="{FF2B5EF4-FFF2-40B4-BE49-F238E27FC236}">
                <a16:creationId xmlns:a16="http://schemas.microsoft.com/office/drawing/2014/main" id="{C9733EE1-F590-49B1-96B3-B8D6DC4C5504}"/>
              </a:ext>
            </a:extLst>
          </p:cNvPr>
          <p:cNvSpPr>
            <a:spLocks noGrp="1"/>
          </p:cNvSpPr>
          <p:nvPr>
            <p:ph idx="1"/>
          </p:nvPr>
        </p:nvSpPr>
        <p:spPr>
          <a:xfrm>
            <a:off x="838200" y="1586838"/>
            <a:ext cx="10515600" cy="4800710"/>
          </a:xfrm>
        </p:spPr>
        <p:txBody>
          <a:bodyPr vert="horz" wrap="square" lIns="91440" tIns="45720" rIns="91440" bIns="45720" numCol="1" rtlCol="0" anchor="t" anchorCtr="0" compatLnSpc="1">
            <a:prstTxWarp prst="textNoShape">
              <a:avLst/>
            </a:prstTxWarp>
            <a:normAutofit/>
          </a:bodyPr>
          <a:lstStyle/>
          <a:p>
            <a:r>
              <a:rPr lang="en-US" sz="3200" dirty="0"/>
              <a:t>After completing this interactive training, you will be able to:</a:t>
            </a:r>
          </a:p>
          <a:p>
            <a:pPr lvl="1">
              <a:buClrTx/>
            </a:pPr>
            <a:r>
              <a:rPr lang="en-US" sz="2800" dirty="0"/>
              <a:t>Gain knowledge of basic pediatric ART and adherence </a:t>
            </a:r>
          </a:p>
          <a:p>
            <a:pPr lvl="1">
              <a:buClrTx/>
            </a:pPr>
            <a:r>
              <a:rPr lang="en-US" sz="2800" dirty="0"/>
              <a:t>Clarify the role of OVC Case Managers, Community Health Workers and Lay workers in the clinical management of HIV.</a:t>
            </a:r>
          </a:p>
          <a:p>
            <a:pPr lvl="1">
              <a:buClrTx/>
            </a:pPr>
            <a:r>
              <a:rPr lang="en-US" sz="2800" dirty="0"/>
              <a:t>Use simple Observation Assessment Skills to support families and caregivers in addressing challenges with HIV treatment adherence among children and adolescents living with HIV.  </a:t>
            </a:r>
          </a:p>
          <a:p>
            <a:pPr lvl="2">
              <a:buClrTx/>
            </a:pPr>
            <a:endParaRPr lang="en-US" sz="2400" dirty="0"/>
          </a:p>
          <a:p>
            <a:endParaRPr lang="en-US" dirty="0"/>
          </a:p>
        </p:txBody>
      </p:sp>
    </p:spTree>
    <p:extLst>
      <p:ext uri="{BB962C8B-B14F-4D97-AF65-F5344CB8AC3E}">
        <p14:creationId xmlns:p14="http://schemas.microsoft.com/office/powerpoint/2010/main" val="2275945789"/>
      </p:ext>
    </p:extLst>
  </p:cSld>
  <p:clrMapOvr>
    <a:masterClrMapping/>
  </p:clrMapOvr>
</p:sld>
</file>

<file path=ppt/theme/theme1.xml><?xml version="1.0" encoding="utf-8"?>
<a:theme xmlns:a="http://schemas.openxmlformats.org/drawingml/2006/main" name="Office Theme">
  <a:themeElements>
    <a:clrScheme name="DGHT">
      <a:dk1>
        <a:sysClr val="windowText" lastClr="000000"/>
      </a:dk1>
      <a:lt1>
        <a:sysClr val="window" lastClr="FFFFFF"/>
      </a:lt1>
      <a:dk2>
        <a:srgbClr val="4B94DD"/>
      </a:dk2>
      <a:lt2>
        <a:srgbClr val="D5E6F7"/>
      </a:lt2>
      <a:accent1>
        <a:srgbClr val="005EAA"/>
      </a:accent1>
      <a:accent2>
        <a:srgbClr val="4B94DD"/>
      </a:accent2>
      <a:accent3>
        <a:srgbClr val="B81020"/>
      </a:accent3>
      <a:accent4>
        <a:srgbClr val="FF6D82"/>
      </a:accent4>
      <a:accent5>
        <a:srgbClr val="7F7F7F"/>
      </a:accent5>
      <a:accent6>
        <a:srgbClr val="3E3E3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HT_PowerPoint_Template_20181116" id="{9D413B02-2D56-4AD6-ACDE-040CED2636FB}" vid="{56AE412E-0E72-4351-B534-47E172C1049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Urls xmlns="http://schemas.microsoft.com/sharepoint/v3/contenttype/forms/url">
  <Display>FormsApp/UFRuntime.aspx?remoteAppUrl=https://formso365.nintex.com&amp;amp;SPAppWebUrl=https://cdc-6afd09c0fc7037.sharepoint.com/sites/CGH-DGHT-SIBeR/FormsApp&amp;amp;SPHostUrl=https://cdc.sharepoint.com/sites/CGH-DGHT-SIBeR/&amp;amp;ctype=0x0101008BB64849B9A3A6439E5B53E07B2274E3&amp;amp;client_id=73d49b7f-c0a4-4891-b2bb-65f7f7142c79&amp;amp;mode=2</Display>
  <Edit>FormsApp/UFRuntime.aspx?remoteAppUrl=https://formso365.nintex.com&amp;amp;SPAppWebUrl=https://cdc-6afd09c0fc7037.sharepoint.com/sites/CGH-DGHT-SIBeR/FormsApp&amp;amp;SPHostUrl=https://cdc.sharepoint.com/sites/CGH-DGHT-SIBeR/&amp;amp;ctype=0x0101008BB64849B9A3A6439E5B53E07B2274E3&amp;amp;client_id=73d49b7f-c0a4-4891-b2bb-65f7f7142c79&amp;amp;mode=1</Edit>
  <New>FormsApp/UFRuntime.aspx?remoteAppUrl=https://formso365.nintex.com&amp;amp;SPAppWebUrl=https://cdc-6afd09c0fc7037.sharepoint.com/sites/CGH-DGHT-SIBeR/FormsApp&amp;amp;SPHostUrl=https://cdc.sharepoint.com/sites/CGH-DGHT-SIBeR/&amp;amp;ctype=0x0101008BB64849B9A3A6439E5B53E07B2274E3&amp;amp;client_id=73d49b7f-c0a4-4891-b2bb-65f7f7142c79&amp;amp;mode=0</New>
</FormUrls>
</file>

<file path=customXml/item2.xml><?xml version="1.0" encoding="utf-8"?>
<p:properties xmlns:p="http://schemas.microsoft.com/office/2006/metadata/properties" xmlns:xsi="http://www.w3.org/2001/XMLSchema-instance" xmlns:pc="http://schemas.microsoft.com/office/infopath/2007/PartnerControls">
  <documentManagement>
    <Review_x0020_Round xmlns="0969b113-a2ac-4c78-932a-0648f4a8bf74">Round 1</Review_x0020_Round>
    <Publications_Document_Path_Updater xmlns="0969b113-a2ac-4c78-932a-0648f4a8bf74">
      <Url>https://cdc.sharepoint.com/sites/CGH-DGHT-SIBeR/_layouts/15/wrkstat.aspx?List=0969b113-a2ac-4c78-932a-0648f4a8bf74&amp;WorkflowInstanceName=11679eca-ce8c-4bf0-8e2a-77d10c3432ea</Url>
      <Description>Completed 9/8/2021 9:11:43 AM</Description>
    </Publications_Document_Path_Updater>
    <Test_Artifact xmlns="0969b113-a2ac-4c78-932a-0648f4a8bf74">false</Test_Artifact>
    <Active_Archive_Status xmlns="0969b113-a2ac-4c78-932a-0648f4a8bf74">Active</Active_Archive_Status>
    <Review_ID xmlns="0969b113-a2ac-4c78-932a-0648f4a8bf74">2330</Review_ID>
    <Reviewer_x0020_Branch xmlns="0969b113-a2ac-4c78-932a-0648f4a8bf74">16</Reviewer_x0020_Branch>
    <Routing_x0020_Sheet_x0020_ID xmlns="0969b113-a2ac-4c78-932a-0648f4a8bf74">1897</Routing_x0020_Sheet_x0020_ID>
    <NFFormData xmlns="0969b113-a2ac-4c78-932a-0648f4a8bf74">&lt;?xml version="1.0" encoding="utf-8"?&gt;&lt;FormVariables&gt;&lt;Version&gt;1.0&lt;/Version&gt;&lt;PublicationTitle_Lookup type="System.String"&gt;Adherence to Pediatric HIV Treatment&lt;/PublicationTitle_Lookup&gt;&lt;RoutingSheet_Lookup type="System.String"&gt;1897&lt;/RoutingSheet_Lookup&gt;&lt;/FormVariables&gt;</NFFormData>
    <Document_x0020_Type xmlns="0969b113-a2ac-4c78-932a-0648f4a8bf74">Reviewer</Document_x0020_Type>
    <Publication_Documents_Confirmation xmlns="0969b113-a2ac-4c78-932a-0648f4a8bf74">
      <Url>https://cdc.sharepoint.com/sites/CGH-DGHT-SIBeR/_layouts/15/wrkstat.aspx?List=0969b113-a2ac-4c78-932a-0648f4a8bf74&amp;WorkflowInstanceName=21eee7b9-ed16-41f7-8a59-fcad38ce9df5</Url>
      <Description>Completed 9/8/2021 9:11:43 AM</Description>
    </Publication_Documents_Confirm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B64849B9A3A6439E5B53E07B2274E3" ma:contentTypeVersion="35" ma:contentTypeDescription="Create a new document." ma:contentTypeScope="" ma:versionID="5abeb3d2e7dae414f588c1f4f70344a6">
  <xsd:schema xmlns:xsd="http://www.w3.org/2001/XMLSchema" xmlns:xs="http://www.w3.org/2001/XMLSchema" xmlns:p="http://schemas.microsoft.com/office/2006/metadata/properties" xmlns:ns2="0969b113-a2ac-4c78-932a-0648f4a8bf74" xmlns:ns3="a3fd056c-4213-493c-ac16-4cf0949e3de6" targetNamespace="http://schemas.microsoft.com/office/2006/metadata/properties" ma:root="true" ma:fieldsID="9f515cee9414fd6e2d8df1608fcdaaba" ns2:_="" ns3:_="">
    <xsd:import namespace="0969b113-a2ac-4c78-932a-0648f4a8bf74"/>
    <xsd:import namespace="a3fd056c-4213-493c-ac16-4cf0949e3de6"/>
    <xsd:element name="properties">
      <xsd:complexType>
        <xsd:sequence>
          <xsd:element name="documentManagement">
            <xsd:complexType>
              <xsd:all>
                <xsd:element ref="ns2:Document_x0020_Type" minOccurs="0"/>
                <xsd:element ref="ns2:Active_Archive_Status" minOccurs="0"/>
                <xsd:element ref="ns2:Routing_x0020_Sheet_x0020_ID" minOccurs="0"/>
                <xsd:element ref="ns2:Reviewer_x0020_Branch" minOccurs="0"/>
                <xsd:element ref="ns2:Review_x0020_Round" minOccurs="0"/>
                <xsd:element ref="ns2:Routing_x0020_Sheet_x0020_ID_x003a_PublicationTitle" minOccurs="0"/>
                <xsd:element ref="ns2:Routing_x0020_Sheet_x0020_ID_x003a_InformationProductLK" minOccurs="0"/>
                <xsd:element ref="ns2:NFFormData" minOccurs="0"/>
                <xsd:element ref="ns2:Publication_Documents_Confirmation" minOccurs="0"/>
                <xsd:element ref="ns2:MediaServiceMetadata" minOccurs="0"/>
                <xsd:element ref="ns2:MediaServiceFastMetadata" minOccurs="0"/>
                <xsd:element ref="ns2:Review_ID" minOccurs="0"/>
                <xsd:element ref="ns2:Publications_Document_Path_Updater"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Test_Artif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9b113-a2ac-4c78-932a-0648f4a8bf74" elementFormDefault="qualified">
    <xsd:import namespace="http://schemas.microsoft.com/office/2006/documentManagement/types"/>
    <xsd:import namespace="http://schemas.microsoft.com/office/infopath/2007/PartnerControls"/>
    <xsd:element name="Document_x0020_Type" ma:index="1" nillable="true" ma:displayName="Document_Type" ma:format="Dropdown" ma:indexed="true" ma:internalName="Document_x0020_Type">
      <xsd:simpleType>
        <xsd:restriction base="dms:Choice">
          <xsd:enumeration value="Publications"/>
          <xsd:enumeration value="Reviewer"/>
          <xsd:enumeration value="Internal"/>
          <xsd:enumeration value="Review - UL Comments"/>
        </xsd:restriction>
      </xsd:simpleType>
    </xsd:element>
    <xsd:element name="Active_Archive_Status" ma:index="3" nillable="true" ma:displayName="Active_Archive_Status" ma:default="Active" ma:format="Dropdown" ma:indexed="true" ma:internalName="Active_Archive_Status">
      <xsd:simpleType>
        <xsd:restriction base="dms:Choice">
          <xsd:enumeration value="Active"/>
          <xsd:enumeration value="Archive"/>
        </xsd:restriction>
      </xsd:simpleType>
    </xsd:element>
    <xsd:element name="Routing_x0020_Sheet_x0020_ID" ma:index="4" nillable="true" ma:displayName="Routing_Sheet_ID" ma:list="{0f32a464-518b-4531-a135-6c70c6c94686}" ma:internalName="Routing_x0020_Sheet_x0020_ID" ma:showField="ID">
      <xsd:simpleType>
        <xsd:restriction base="dms:Lookup"/>
      </xsd:simpleType>
    </xsd:element>
    <xsd:element name="Reviewer_x0020_Branch" ma:index="5" nillable="true" ma:displayName="Reviewer_Branch" ma:indexed="true" ma:list="{5016d1fc-7ff5-451f-ab72-7e3b218ceeb4}" ma:internalName="Reviewer_x0020_Branch" ma:showField="Title">
      <xsd:simpleType>
        <xsd:restriction base="dms:Lookup"/>
      </xsd:simpleType>
    </xsd:element>
    <xsd:element name="Review_x0020_Round" ma:index="6" nillable="true" ma:displayName="Review_Round" ma:default="Round 1" ma:format="Dropdown" ma:internalName="Review_x0020_Round">
      <xsd:simpleType>
        <xsd:restriction base="dms:Choice">
          <xsd:enumeration value="Round 1"/>
          <xsd:enumeration value="Round 2"/>
          <xsd:enumeration value="Round 3"/>
          <xsd:enumeration value="Round 4"/>
          <xsd:enumeration value="Round 5"/>
          <xsd:enumeration value="Final"/>
        </xsd:restriction>
      </xsd:simpleType>
    </xsd:element>
    <xsd:element name="Routing_x0020_Sheet_x0020_ID_x003a_PublicationTitle" ma:index="11" nillable="true" ma:displayName="Publication_Title" ma:list="{0f32a464-518b-4531-a135-6c70c6c94686}" ma:internalName="Routing_x0020_Sheet_x0020_ID_x003a_PublicationTitle" ma:readOnly="true" ma:showField="Title">
      <xsd:simpleType>
        <xsd:restriction base="dms:Lookup"/>
      </xsd:simpleType>
    </xsd:element>
    <xsd:element name="Routing_x0020_Sheet_x0020_ID_x003a_InformationProductLK" ma:index="12" nillable="true" ma:displayName="Information_Product" ma:list="{0f32a464-518b-4531-a135-6c70c6c94686}" ma:internalName="Routing_x0020_Sheet_x0020_ID_x003a_InformationProductLK" ma:readOnly="true" ma:showField="InformationProductLK">
      <xsd:simpleType>
        <xsd:restriction base="dms:Lookup"/>
      </xsd:simpleType>
    </xsd:element>
    <xsd:element name="NFFormData" ma:index="14" nillable="true" ma:displayName="NFFormData" ma:hidden="true" ma:internalName="NFFormData">
      <xsd:simpleType>
        <xsd:restriction base="dms:Note"/>
      </xsd:simpleType>
    </xsd:element>
    <xsd:element name="Publication_Documents_Confirmation" ma:index="16" nillable="true" ma:displayName="Publication_Documents_Confirmation" ma:format="Hyperlink" ma:internalName="Publication_Documents_Confirma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Review_ID" ma:index="19" nillable="true" ma:displayName="Review_ID" ma:list="{3ec2227e-e2a6-478e-aec2-19a0afa44cdb}" ma:internalName="Review_ID" ma:showField="ID">
      <xsd:simpleType>
        <xsd:restriction base="dms:Lookup"/>
      </xsd:simpleType>
    </xsd:element>
    <xsd:element name="Publications_Document_Path_Updater" ma:index="20" nillable="true" ma:displayName="Publications_Document_Path_Updater" ma:internalName="Publications_Document_Path_Updater">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Test_Artifact" ma:index="27" nillable="true" ma:displayName="Test_Artifact" ma:default="0" ma:format="Dropdown" ma:indexed="true" ma:internalName="Test_Artifac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3fd056c-4213-493c-ac16-4cf0949e3de6"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Document_Path"/>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9A4496DD-87D7-413B-9C57-6884D62A39F7}">
  <ds:schemaRefs>
    <ds:schemaRef ds:uri="http://schemas.microsoft.com/sharepoint/v3/contenttype/forms/url"/>
  </ds:schemaRefs>
</ds:datastoreItem>
</file>

<file path=customXml/itemProps2.xml><?xml version="1.0" encoding="utf-8"?>
<ds:datastoreItem xmlns:ds="http://schemas.openxmlformats.org/officeDocument/2006/customXml" ds:itemID="{EFCE28D5-F0D7-4225-9AFC-FD49CD14B823}">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microsoft.com/sharepoint/v3"/>
    <ds:schemaRef ds:uri="http://schemas.openxmlformats.org/package/2006/metadata/core-properties"/>
    <ds:schemaRef ds:uri="dde2d2aa-043b-4580-afc4-8c4886710735"/>
    <ds:schemaRef ds:uri="86765d95-7958-4d60-b35d-769de0760221"/>
    <ds:schemaRef ds:uri="http://www.w3.org/XML/1998/namespace"/>
    <ds:schemaRef ds:uri="603e4f84-8849-480d-80a9-5bfb0272fb18"/>
    <ds:schemaRef ds:uri="0969b113-a2ac-4c78-932a-0648f4a8bf74"/>
  </ds:schemaRefs>
</ds:datastoreItem>
</file>

<file path=customXml/itemProps3.xml><?xml version="1.0" encoding="utf-8"?>
<ds:datastoreItem xmlns:ds="http://schemas.openxmlformats.org/officeDocument/2006/customXml" ds:itemID="{C9E0AA23-6952-479C-8A37-60487D85A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9b113-a2ac-4c78-932a-0648f4a8bf74"/>
    <ds:schemaRef ds:uri="a3fd056c-4213-493c-ac16-4cf0949e3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5B2170D-489F-4C70-AFBB-E190277D0B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DGHT_PowerPoint_Template_20181116</Template>
  <TotalTime>9264</TotalTime>
  <Words>12035</Words>
  <Application>Microsoft Office PowerPoint</Application>
  <PresentationFormat>Widescreen</PresentationFormat>
  <Paragraphs>1005</Paragraphs>
  <Slides>82</Slides>
  <Notes>81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82</vt:i4>
      </vt:variant>
    </vt:vector>
  </HeadingPairs>
  <TitlesOfParts>
    <vt:vector size="96" baseType="lpstr">
      <vt:lpstr>Arial</vt:lpstr>
      <vt:lpstr>Arial (null)</vt:lpstr>
      <vt:lpstr>Arial,Sans-Serif</vt:lpstr>
      <vt:lpstr>Calibri</vt:lpstr>
      <vt:lpstr>Calibri Light</vt:lpstr>
      <vt:lpstr>Courier New</vt:lpstr>
      <vt:lpstr>Garamond</vt:lpstr>
      <vt:lpstr>Segoe UI</vt:lpstr>
      <vt:lpstr>Symbol</vt:lpstr>
      <vt:lpstr>Times New Roman</vt:lpstr>
      <vt:lpstr>Wingdings</vt:lpstr>
      <vt:lpstr>Office Theme</vt:lpstr>
      <vt:lpstr>Custom Design</vt:lpstr>
      <vt:lpstr>1_Office Theme</vt:lpstr>
      <vt:lpstr>Adherence to Pediatric HIV Treatment</vt:lpstr>
      <vt:lpstr>PowerPoint Presentation</vt:lpstr>
      <vt:lpstr>Facilitator Guidance</vt:lpstr>
      <vt:lpstr>Who are the Trainers and Trainees?</vt:lpstr>
      <vt:lpstr>Before the Training: Prepare</vt:lpstr>
      <vt:lpstr>During the Training: Introductions</vt:lpstr>
      <vt:lpstr>Getting Started</vt:lpstr>
      <vt:lpstr>Purpose of Training</vt:lpstr>
      <vt:lpstr>Training Objectives</vt:lpstr>
      <vt:lpstr>Training Outline</vt:lpstr>
      <vt:lpstr>Suggested Training Duration</vt:lpstr>
      <vt:lpstr>What Is Your Role? </vt:lpstr>
      <vt:lpstr>What Are Your Responsibilities? </vt:lpstr>
      <vt:lpstr>What Are you NOT Expected to Do?</vt:lpstr>
      <vt:lpstr>Questions?</vt:lpstr>
      <vt:lpstr>Understanding HIV Medications</vt:lpstr>
      <vt:lpstr>How is HIV treated?</vt:lpstr>
      <vt:lpstr>What are ARVs?</vt:lpstr>
      <vt:lpstr>What is an ARV Formulation?</vt:lpstr>
      <vt:lpstr>What is an ART Regimen?</vt:lpstr>
      <vt:lpstr>ARV vs. Formulation vs. Regimen</vt:lpstr>
      <vt:lpstr>Questions?</vt:lpstr>
      <vt:lpstr>HIV Treatment Adherence &amp; Viral Load</vt:lpstr>
      <vt:lpstr>ART Adherence</vt:lpstr>
      <vt:lpstr>Why is ART Adherence Important? </vt:lpstr>
      <vt:lpstr>What is a Viral Load (VL)?</vt:lpstr>
      <vt:lpstr>Importance of adherence to ART</vt:lpstr>
      <vt:lpstr> When the Viral Load is LOW</vt:lpstr>
      <vt:lpstr>Undetectable equals Untransmittable (U=U)</vt:lpstr>
      <vt:lpstr>When the Viral Load is HIGH</vt:lpstr>
      <vt:lpstr>How To Support Caregivers to Ensure Adherence </vt:lpstr>
      <vt:lpstr>Questions?</vt:lpstr>
      <vt:lpstr>ART for Children</vt:lpstr>
      <vt:lpstr>ART for Children</vt:lpstr>
      <vt:lpstr>How are ARV different for adults and children?</vt:lpstr>
      <vt:lpstr>Liquid ARVs for Children</vt:lpstr>
      <vt:lpstr>PowerPoint Presentation</vt:lpstr>
      <vt:lpstr>ARV Tablets for Children: Film coated vs. Dispersible</vt:lpstr>
      <vt:lpstr>Pellets and Granules for children</vt:lpstr>
      <vt:lpstr>Questions?</vt:lpstr>
      <vt:lpstr>Considerations for Giving  Pediatric ARV Formulations </vt:lpstr>
      <vt:lpstr>Names of ARVs used in children</vt:lpstr>
      <vt:lpstr>ARV Formulations used in children</vt:lpstr>
      <vt:lpstr>Pediatric ARV formulations: Based on weight and developmental level</vt:lpstr>
      <vt:lpstr>Administration of  Pediatric Dolutegravir (pDTG)</vt:lpstr>
      <vt:lpstr>The benefits of pDTG</vt:lpstr>
      <vt:lpstr>*Administration of ARV syrup</vt:lpstr>
      <vt:lpstr>* Administration of LPV/r Pellets</vt:lpstr>
      <vt:lpstr>*Administration of LPV/r pellets (2)</vt:lpstr>
      <vt:lpstr>LPV/r pellets preparation steps: Breastmilk</vt:lpstr>
      <vt:lpstr>LPV/r pellets preparation steps: Soft/semi-solid foods</vt:lpstr>
      <vt:lpstr>*Administration of LPV/r Granules</vt:lpstr>
      <vt:lpstr>Preparation of LPV/r granules</vt:lpstr>
      <vt:lpstr>Administration of LPV/r tablets</vt:lpstr>
      <vt:lpstr>*Administration of RALTEGRAVIR (RAL)</vt:lpstr>
      <vt:lpstr>When Do Children Need to Change  ARV Formulations?</vt:lpstr>
      <vt:lpstr>Teaching Children to Swallow Tablets</vt:lpstr>
      <vt:lpstr>Challenges to medication administration in children</vt:lpstr>
      <vt:lpstr>What if a Child Vomits After Taking ARVs?</vt:lpstr>
      <vt:lpstr>What if a Child Refuses or Spits Out the ARVs Because of Bitter Taste?</vt:lpstr>
      <vt:lpstr>What if a Child Refuses or Spits Out the ARVs Because of Bitter Taste? (2)</vt:lpstr>
      <vt:lpstr>What if the Child Chews the Pellets?</vt:lpstr>
      <vt:lpstr>What if the Child Refuses Food with Granules/Pellets Mixed into it?</vt:lpstr>
      <vt:lpstr>What if the Child Refuses Food with  Granules/Pellets Mixed into it? (2)</vt:lpstr>
      <vt:lpstr>What if the Child Cannot  Swallow All of the Granules/Pellets?</vt:lpstr>
      <vt:lpstr>What if pDTG tablet is not dissolving?</vt:lpstr>
      <vt:lpstr>How to Support Caregivers</vt:lpstr>
      <vt:lpstr>Refer caregivers with any issues to the facility</vt:lpstr>
      <vt:lpstr>Additional Referrals</vt:lpstr>
      <vt:lpstr>Questions?</vt:lpstr>
      <vt:lpstr>Recap, Scenarios, and Checklists</vt:lpstr>
      <vt:lpstr>Recap-Key Topics Covered</vt:lpstr>
      <vt:lpstr>Practical Scenarios (Small Group Exercise 30 minutes)</vt:lpstr>
      <vt:lpstr>Considerations for Discussing a High Viral Load*</vt:lpstr>
      <vt:lpstr>Provide Positive Reinforcement for a Low Viral Load*</vt:lpstr>
      <vt:lpstr>Practical Scenarios (Small Group Exercise 30 minutes)</vt:lpstr>
      <vt:lpstr>Checklist to Determine Adherence Support</vt:lpstr>
      <vt:lpstr>Checklist to Determine Adherence Support (2)</vt:lpstr>
      <vt:lpstr>Checklist to Determine Adherence Support (3)</vt:lpstr>
      <vt:lpstr>Checklist to Determine Adherence Support (4) </vt:lpstr>
      <vt:lpstr>Resources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https://cdc.sharepoint.com/sites/CGH-DGHT-SIBeR/Publications_Documents/1897-Adherence%20to%20Pediatric%20HIV%20Treatment_policy_2330_1897.pptx</dc:title>
  <dc:creator>Thorsen, Viva (CDC/DDPHSIS/CGH/DGHT)</dc:creator>
  <cp:lastModifiedBy>Carpenter, Deborah (CDC/DDPHSIS/CGH/DGHT)</cp:lastModifiedBy>
  <cp:revision>261</cp:revision>
  <dcterms:created xsi:type="dcterms:W3CDTF">2020-09-23T16:57:28Z</dcterms:created>
  <dcterms:modified xsi:type="dcterms:W3CDTF">2021-10-07T14:22:04Z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0x0101008BB64849B9A3A6439E5B53E07B2274E3</vt:lpwstr>
  </property>
  <property fmtid="{D5CDD505-2E9C-101B-9397-08002B2CF9AE}" pid="3" name="MSIP_Label_7b94a7b8-f06c-4dfe-bdcc-9b548fd58c31_Enabled">
    <vt:lpwstr>true</vt:lpwstr>
  </property>
  <property fmtid="{D5CDD505-2E9C-101B-9397-08002B2CF9AE}" pid="4" name="MSIP_Label_7b94a7b8-f06c-4dfe-bdcc-9b548fd58c31_SetDate">
    <vt:lpwstr>2020-11-20T17:26:18Z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4e511c0d-d99d-472c-a650-388384e0bc7e</vt:lpwstr>
  </property>
  <property fmtid="{D5CDD505-2E9C-101B-9397-08002B2CF9AE}" pid="9" name="MSIP_Label_7b94a7b8-f06c-4dfe-bdcc-9b548fd58c31_ContentBits">
    <vt:lpwstr>0</vt:lpwstr>
  </property>
</Properties>
</file>